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67.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notesSlides/notesSlide63.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Override PartName="/ppt/notesSlides/notesSlide68.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49.xml" ContentType="application/vnd.openxmlformats-officedocument.presentationml.slide+xml"/>
  <Override PartName="/ppt/slides/slide7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handoutMasterIdLst>
    <p:handoutMasterId r:id="rId87"/>
  </p:handoutMasterIdLst>
  <p:sldIdLst>
    <p:sldId id="256" r:id="rId2"/>
    <p:sldId id="481" r:id="rId3"/>
    <p:sldId id="387" r:id="rId4"/>
    <p:sldId id="697" r:id="rId5"/>
    <p:sldId id="698" r:id="rId6"/>
    <p:sldId id="716" r:id="rId7"/>
    <p:sldId id="658" r:id="rId8"/>
    <p:sldId id="691" r:id="rId9"/>
    <p:sldId id="508" r:id="rId10"/>
    <p:sldId id="509" r:id="rId11"/>
    <p:sldId id="510" r:id="rId12"/>
    <p:sldId id="514" r:id="rId13"/>
    <p:sldId id="678" r:id="rId14"/>
    <p:sldId id="516" r:id="rId15"/>
    <p:sldId id="610" r:id="rId16"/>
    <p:sldId id="684" r:id="rId17"/>
    <p:sldId id="677" r:id="rId18"/>
    <p:sldId id="683" r:id="rId19"/>
    <p:sldId id="519" r:id="rId20"/>
    <p:sldId id="717" r:id="rId21"/>
    <p:sldId id="664" r:id="rId22"/>
    <p:sldId id="665" r:id="rId23"/>
    <p:sldId id="666" r:id="rId24"/>
    <p:sldId id="521" r:id="rId25"/>
    <p:sldId id="522" r:id="rId26"/>
    <p:sldId id="523" r:id="rId27"/>
    <p:sldId id="524" r:id="rId28"/>
    <p:sldId id="525" r:id="rId29"/>
    <p:sldId id="579" r:id="rId30"/>
    <p:sldId id="601" r:id="rId31"/>
    <p:sldId id="693" r:id="rId32"/>
    <p:sldId id="559" r:id="rId33"/>
    <p:sldId id="578" r:id="rId34"/>
    <p:sldId id="581" r:id="rId35"/>
    <p:sldId id="528" r:id="rId36"/>
    <p:sldId id="679" r:id="rId37"/>
    <p:sldId id="680" r:id="rId38"/>
    <p:sldId id="681" r:id="rId39"/>
    <p:sldId id="533" r:id="rId40"/>
    <p:sldId id="718" r:id="rId41"/>
    <p:sldId id="703" r:id="rId42"/>
    <p:sldId id="704" r:id="rId43"/>
    <p:sldId id="705" r:id="rId44"/>
    <p:sldId id="688" r:id="rId45"/>
    <p:sldId id="689" r:id="rId46"/>
    <p:sldId id="706" r:id="rId47"/>
    <p:sldId id="739" r:id="rId48"/>
    <p:sldId id="730" r:id="rId49"/>
    <p:sldId id="731" r:id="rId50"/>
    <p:sldId id="715" r:id="rId51"/>
    <p:sldId id="708" r:id="rId52"/>
    <p:sldId id="738" r:id="rId53"/>
    <p:sldId id="712" r:id="rId54"/>
    <p:sldId id="713" r:id="rId55"/>
    <p:sldId id="755" r:id="rId56"/>
    <p:sldId id="757" r:id="rId57"/>
    <p:sldId id="710" r:id="rId58"/>
    <p:sldId id="709" r:id="rId59"/>
    <p:sldId id="603" r:id="rId60"/>
    <p:sldId id="694" r:id="rId61"/>
    <p:sldId id="604" r:id="rId62"/>
    <p:sldId id="582" r:id="rId63"/>
    <p:sldId id="741" r:id="rId64"/>
    <p:sldId id="742" r:id="rId65"/>
    <p:sldId id="616" r:id="rId66"/>
    <p:sldId id="674" r:id="rId67"/>
    <p:sldId id="719" r:id="rId68"/>
    <p:sldId id="618" r:id="rId69"/>
    <p:sldId id="720" r:id="rId70"/>
    <p:sldId id="669" r:id="rId71"/>
    <p:sldId id="696" r:id="rId72"/>
    <p:sldId id="745" r:id="rId73"/>
    <p:sldId id="746" r:id="rId74"/>
    <p:sldId id="747" r:id="rId75"/>
    <p:sldId id="748" r:id="rId76"/>
    <p:sldId id="749" r:id="rId77"/>
    <p:sldId id="750" r:id="rId78"/>
    <p:sldId id="751" r:id="rId79"/>
    <p:sldId id="752" r:id="rId80"/>
    <p:sldId id="753" r:id="rId81"/>
    <p:sldId id="754" r:id="rId82"/>
    <p:sldId id="743" r:id="rId83"/>
    <p:sldId id="744" r:id="rId84"/>
    <p:sldId id="758" r:id="rId85"/>
  </p:sldIdLst>
  <p:sldSz cx="9144000" cy="6858000" type="screen4x3"/>
  <p:notesSz cx="6985000" cy="9283700"/>
  <p:defaultTextStyle>
    <a:defPPr>
      <a:defRPr lang="en-US"/>
    </a:defPPr>
    <a:lvl1pPr algn="l" rtl="0" fontAlgn="base">
      <a:spcBef>
        <a:spcPct val="0"/>
      </a:spcBef>
      <a:spcAft>
        <a:spcPct val="0"/>
      </a:spcAft>
      <a:defRPr sz="3200" b="1" kern="1200">
        <a:solidFill>
          <a:schemeClr val="tx1"/>
        </a:solidFill>
        <a:latin typeface="Arial" panose="020B0604020202020204" pitchFamily="34" charset="0"/>
        <a:ea typeface="+mn-ea"/>
        <a:cs typeface="+mn-cs"/>
      </a:defRPr>
    </a:lvl1pPr>
    <a:lvl2pPr marL="456782" algn="l" rtl="0" fontAlgn="base">
      <a:spcBef>
        <a:spcPct val="0"/>
      </a:spcBef>
      <a:spcAft>
        <a:spcPct val="0"/>
      </a:spcAft>
      <a:defRPr sz="3200" b="1" kern="1200">
        <a:solidFill>
          <a:schemeClr val="tx1"/>
        </a:solidFill>
        <a:latin typeface="Arial" panose="020B0604020202020204" pitchFamily="34" charset="0"/>
        <a:ea typeface="+mn-ea"/>
        <a:cs typeface="+mn-cs"/>
      </a:defRPr>
    </a:lvl2pPr>
    <a:lvl3pPr marL="913564" algn="l" rtl="0" fontAlgn="base">
      <a:spcBef>
        <a:spcPct val="0"/>
      </a:spcBef>
      <a:spcAft>
        <a:spcPct val="0"/>
      </a:spcAft>
      <a:defRPr sz="3200" b="1" kern="1200">
        <a:solidFill>
          <a:schemeClr val="tx1"/>
        </a:solidFill>
        <a:latin typeface="Arial" panose="020B0604020202020204" pitchFamily="34" charset="0"/>
        <a:ea typeface="+mn-ea"/>
        <a:cs typeface="+mn-cs"/>
      </a:defRPr>
    </a:lvl3pPr>
    <a:lvl4pPr marL="1370338" algn="l" rtl="0" fontAlgn="base">
      <a:spcBef>
        <a:spcPct val="0"/>
      </a:spcBef>
      <a:spcAft>
        <a:spcPct val="0"/>
      </a:spcAft>
      <a:defRPr sz="3200" b="1" kern="1200">
        <a:solidFill>
          <a:schemeClr val="tx1"/>
        </a:solidFill>
        <a:latin typeface="Arial" panose="020B0604020202020204" pitchFamily="34" charset="0"/>
        <a:ea typeface="+mn-ea"/>
        <a:cs typeface="+mn-cs"/>
      </a:defRPr>
    </a:lvl4pPr>
    <a:lvl5pPr marL="1827122" algn="l" rtl="0" fontAlgn="base">
      <a:spcBef>
        <a:spcPct val="0"/>
      </a:spcBef>
      <a:spcAft>
        <a:spcPct val="0"/>
      </a:spcAft>
      <a:defRPr sz="3200" b="1" kern="1200">
        <a:solidFill>
          <a:schemeClr val="tx1"/>
        </a:solidFill>
        <a:latin typeface="Arial" panose="020B0604020202020204" pitchFamily="34" charset="0"/>
        <a:ea typeface="+mn-ea"/>
        <a:cs typeface="+mn-cs"/>
      </a:defRPr>
    </a:lvl5pPr>
    <a:lvl6pPr marL="2283901" algn="l" defTabSz="913564" rtl="0" eaLnBrk="1" latinLnBrk="0" hangingPunct="1">
      <a:defRPr sz="3200" b="1" kern="1200">
        <a:solidFill>
          <a:schemeClr val="tx1"/>
        </a:solidFill>
        <a:latin typeface="Arial" panose="020B0604020202020204" pitchFamily="34" charset="0"/>
        <a:ea typeface="+mn-ea"/>
        <a:cs typeface="+mn-cs"/>
      </a:defRPr>
    </a:lvl6pPr>
    <a:lvl7pPr marL="2740684" algn="l" defTabSz="913564" rtl="0" eaLnBrk="1" latinLnBrk="0" hangingPunct="1">
      <a:defRPr sz="3200" b="1" kern="1200">
        <a:solidFill>
          <a:schemeClr val="tx1"/>
        </a:solidFill>
        <a:latin typeface="Arial" panose="020B0604020202020204" pitchFamily="34" charset="0"/>
        <a:ea typeface="+mn-ea"/>
        <a:cs typeface="+mn-cs"/>
      </a:defRPr>
    </a:lvl7pPr>
    <a:lvl8pPr marL="3197463" algn="l" defTabSz="913564" rtl="0" eaLnBrk="1" latinLnBrk="0" hangingPunct="1">
      <a:defRPr sz="3200" b="1" kern="1200">
        <a:solidFill>
          <a:schemeClr val="tx1"/>
        </a:solidFill>
        <a:latin typeface="Arial" panose="020B0604020202020204" pitchFamily="34" charset="0"/>
        <a:ea typeface="+mn-ea"/>
        <a:cs typeface="+mn-cs"/>
      </a:defRPr>
    </a:lvl8pPr>
    <a:lvl9pPr marL="3654244" algn="l" defTabSz="913564" rtl="0" eaLnBrk="1" latinLnBrk="0" hangingPunct="1">
      <a:defRPr sz="3200" b="1"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F5757"/>
    <a:srgbClr val="009900"/>
    <a:srgbClr val="3399FF"/>
    <a:srgbClr val="99CCFF"/>
    <a:srgbClr val="33CCCC"/>
    <a:srgbClr val="33CCFF"/>
    <a:srgbClr val="33CC33"/>
    <a:srgbClr val="FFCC66"/>
    <a:srgbClr val="66FFFF"/>
    <a:srgbClr val="00FF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7361" autoAdjust="0"/>
    <p:restoredTop sz="58642" autoAdjust="0"/>
  </p:normalViewPr>
  <p:slideViewPr>
    <p:cSldViewPr snapToGrid="0">
      <p:cViewPr varScale="1">
        <p:scale>
          <a:sx n="39" d="100"/>
          <a:sy n="39" d="100"/>
        </p:scale>
        <p:origin x="-1973" y="-67"/>
      </p:cViewPr>
      <p:guideLst>
        <p:guide orient="horz" pos="2160"/>
        <p:guide pos="2881"/>
      </p:guideLst>
    </p:cSldViewPr>
  </p:slideViewPr>
  <p:outlineViewPr>
    <p:cViewPr>
      <p:scale>
        <a:sx n="33" d="100"/>
        <a:sy n="33" d="100"/>
      </p:scale>
      <p:origin x="53" y="20318"/>
    </p:cViewPr>
  </p:outlin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7363" cy="4635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56050" y="0"/>
            <a:ext cx="3027363" cy="463550"/>
          </a:xfrm>
          <a:prstGeom prst="rect">
            <a:avLst/>
          </a:prstGeom>
        </p:spPr>
        <p:txBody>
          <a:bodyPr vert="horz" lIns="91440" tIns="45720" rIns="91440" bIns="45720" rtlCol="0"/>
          <a:lstStyle>
            <a:lvl1pPr algn="r">
              <a:defRPr sz="1200"/>
            </a:lvl1pPr>
          </a:lstStyle>
          <a:p>
            <a:fld id="{E18896AE-50EF-4FF1-9876-41ECD40A7F9B}" type="datetimeFigureOut">
              <a:rPr lang="en-US" smtClean="0"/>
              <a:pPr/>
              <a:t>4/5/2017</a:t>
            </a:fld>
            <a:endParaRPr lang="en-US"/>
          </a:p>
        </p:txBody>
      </p:sp>
      <p:sp>
        <p:nvSpPr>
          <p:cNvPr id="4" name="Footer Placeholder 3"/>
          <p:cNvSpPr>
            <a:spLocks noGrp="1"/>
          </p:cNvSpPr>
          <p:nvPr>
            <p:ph type="ftr" sz="quarter" idx="2"/>
          </p:nvPr>
        </p:nvSpPr>
        <p:spPr>
          <a:xfrm>
            <a:off x="0" y="8818563"/>
            <a:ext cx="3027363" cy="46355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56050" y="8818563"/>
            <a:ext cx="3027363" cy="463550"/>
          </a:xfrm>
          <a:prstGeom prst="rect">
            <a:avLst/>
          </a:prstGeom>
        </p:spPr>
        <p:txBody>
          <a:bodyPr vert="horz" lIns="91440" tIns="45720" rIns="91440" bIns="45720" rtlCol="0" anchor="b"/>
          <a:lstStyle>
            <a:lvl1pPr algn="r">
              <a:defRPr sz="1200"/>
            </a:lvl1pPr>
          </a:lstStyle>
          <a:p>
            <a:fld id="{FEEA5984-7BD3-4049-AD65-AC86AC2AE900}"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2"/>
            <a:ext cx="3026833" cy="464185"/>
          </a:xfrm>
          <a:prstGeom prst="rect">
            <a:avLst/>
          </a:prstGeom>
          <a:noFill/>
          <a:ln w="9525">
            <a:noFill/>
            <a:miter lim="800000"/>
            <a:headEnd/>
            <a:tailEnd/>
          </a:ln>
          <a:effectLst/>
        </p:spPr>
        <p:txBody>
          <a:bodyPr vert="horz" wrap="square" lIns="92954" tIns="46477" rIns="92954" bIns="46477" numCol="1" anchor="t" anchorCtr="0" compatLnSpc="1">
            <a:prstTxWarp prst="textNoShape">
              <a:avLst/>
            </a:prstTxWarp>
          </a:bodyPr>
          <a:lstStyle>
            <a:lvl1pPr>
              <a:defRPr sz="1200" b="0">
                <a:latin typeface="Times New Roman" panose="02020603050405020304" pitchFamily="18" charset="0"/>
              </a:defRPr>
            </a:lvl1pPr>
          </a:lstStyle>
          <a:p>
            <a:endParaRPr lang="en-US" altLang="en-US"/>
          </a:p>
        </p:txBody>
      </p:sp>
      <p:sp>
        <p:nvSpPr>
          <p:cNvPr id="6147" name="Rectangle 3"/>
          <p:cNvSpPr>
            <a:spLocks noGrp="1" noChangeArrowheads="1"/>
          </p:cNvSpPr>
          <p:nvPr>
            <p:ph type="dt" idx="1"/>
          </p:nvPr>
        </p:nvSpPr>
        <p:spPr bwMode="auto">
          <a:xfrm>
            <a:off x="3958169" y="2"/>
            <a:ext cx="3026833" cy="464185"/>
          </a:xfrm>
          <a:prstGeom prst="rect">
            <a:avLst/>
          </a:prstGeom>
          <a:noFill/>
          <a:ln w="9525">
            <a:noFill/>
            <a:miter lim="800000"/>
            <a:headEnd/>
            <a:tailEnd/>
          </a:ln>
          <a:effectLst/>
        </p:spPr>
        <p:txBody>
          <a:bodyPr vert="horz" wrap="square" lIns="92954" tIns="46477" rIns="92954" bIns="46477" numCol="1" anchor="t" anchorCtr="0" compatLnSpc="1">
            <a:prstTxWarp prst="textNoShape">
              <a:avLst/>
            </a:prstTxWarp>
          </a:bodyPr>
          <a:lstStyle>
            <a:lvl1pPr algn="r">
              <a:defRPr sz="1200" b="0">
                <a:latin typeface="Times New Roman" panose="02020603050405020304" pitchFamily="18" charset="0"/>
              </a:defRPr>
            </a:lvl1pPr>
          </a:lstStyle>
          <a:p>
            <a:endParaRPr lang="en-US" altLang="en-US"/>
          </a:p>
        </p:txBody>
      </p:sp>
      <p:sp>
        <p:nvSpPr>
          <p:cNvPr id="5124" name="Rectangle 4"/>
          <p:cNvSpPr>
            <a:spLocks noGrp="1" noRot="1" noChangeAspect="1" noChangeArrowheads="1" noTextEdit="1"/>
          </p:cNvSpPr>
          <p:nvPr>
            <p:ph type="sldImg" idx="2"/>
          </p:nvPr>
        </p:nvSpPr>
        <p:spPr bwMode="auto">
          <a:xfrm>
            <a:off x="1171575" y="696913"/>
            <a:ext cx="4641850" cy="3481387"/>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149" name="Rectangle 5"/>
          <p:cNvSpPr>
            <a:spLocks noGrp="1" noChangeArrowheads="1"/>
          </p:cNvSpPr>
          <p:nvPr>
            <p:ph type="body" sz="quarter" idx="3"/>
          </p:nvPr>
        </p:nvSpPr>
        <p:spPr bwMode="auto">
          <a:xfrm>
            <a:off x="931334" y="4409758"/>
            <a:ext cx="5122333" cy="4177665"/>
          </a:xfrm>
          <a:prstGeom prst="rect">
            <a:avLst/>
          </a:prstGeom>
          <a:noFill/>
          <a:ln w="9525">
            <a:noFill/>
            <a:miter lim="800000"/>
            <a:headEnd/>
            <a:tailEnd/>
          </a:ln>
          <a:effectLst/>
        </p:spPr>
        <p:txBody>
          <a:bodyPr vert="horz" wrap="square" lIns="92954" tIns="46477" rIns="92954" bIns="46477"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150" name="Rectangle 6"/>
          <p:cNvSpPr>
            <a:spLocks noGrp="1" noChangeArrowheads="1"/>
          </p:cNvSpPr>
          <p:nvPr>
            <p:ph type="ftr" sz="quarter" idx="4"/>
          </p:nvPr>
        </p:nvSpPr>
        <p:spPr bwMode="auto">
          <a:xfrm>
            <a:off x="0" y="8819517"/>
            <a:ext cx="3026833" cy="464185"/>
          </a:xfrm>
          <a:prstGeom prst="rect">
            <a:avLst/>
          </a:prstGeom>
          <a:noFill/>
          <a:ln w="9525">
            <a:noFill/>
            <a:miter lim="800000"/>
            <a:headEnd/>
            <a:tailEnd/>
          </a:ln>
          <a:effectLst/>
        </p:spPr>
        <p:txBody>
          <a:bodyPr vert="horz" wrap="square" lIns="92954" tIns="46477" rIns="92954" bIns="46477" numCol="1" anchor="b" anchorCtr="0" compatLnSpc="1">
            <a:prstTxWarp prst="textNoShape">
              <a:avLst/>
            </a:prstTxWarp>
          </a:bodyPr>
          <a:lstStyle>
            <a:lvl1pPr>
              <a:defRPr sz="1200" b="0">
                <a:latin typeface="Times New Roman" panose="02020603050405020304" pitchFamily="18" charset="0"/>
              </a:defRPr>
            </a:lvl1pPr>
          </a:lstStyle>
          <a:p>
            <a:endParaRPr lang="en-US" altLang="en-US"/>
          </a:p>
        </p:txBody>
      </p:sp>
      <p:sp>
        <p:nvSpPr>
          <p:cNvPr id="6151" name="Rectangle 7"/>
          <p:cNvSpPr>
            <a:spLocks noGrp="1" noChangeArrowheads="1"/>
          </p:cNvSpPr>
          <p:nvPr>
            <p:ph type="sldNum" sz="quarter" idx="5"/>
          </p:nvPr>
        </p:nvSpPr>
        <p:spPr bwMode="auto">
          <a:xfrm>
            <a:off x="3958169" y="8819517"/>
            <a:ext cx="3026833" cy="464185"/>
          </a:xfrm>
          <a:prstGeom prst="rect">
            <a:avLst/>
          </a:prstGeom>
          <a:noFill/>
          <a:ln w="9525">
            <a:noFill/>
            <a:miter lim="800000"/>
            <a:headEnd/>
            <a:tailEnd/>
          </a:ln>
          <a:effectLst/>
        </p:spPr>
        <p:txBody>
          <a:bodyPr vert="horz" wrap="square" lIns="92954" tIns="46477" rIns="92954" bIns="46477" numCol="1" anchor="b" anchorCtr="0" compatLnSpc="1">
            <a:prstTxWarp prst="textNoShape">
              <a:avLst/>
            </a:prstTxWarp>
          </a:bodyPr>
          <a:lstStyle>
            <a:lvl1pPr algn="r">
              <a:defRPr sz="1200" b="0">
                <a:latin typeface="Times New Roman" panose="02020603050405020304" pitchFamily="18" charset="0"/>
              </a:defRPr>
            </a:lvl1pPr>
          </a:lstStyle>
          <a:p>
            <a:fld id="{F47855BD-C52A-419F-A002-FEEFF997D0AC}" type="slidenum">
              <a:rPr lang="en-US" altLang="en-US"/>
              <a:pPr/>
              <a:t>‹#›</a:t>
            </a:fld>
            <a:endParaRPr lang="en-US" altLang="en-US"/>
          </a:p>
        </p:txBody>
      </p:sp>
    </p:spTree>
    <p:extLst>
      <p:ext uri="{BB962C8B-B14F-4D97-AF65-F5344CB8AC3E}">
        <p14:creationId xmlns:p14="http://schemas.microsoft.com/office/powerpoint/2010/main" xmlns="" val="362043772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6782"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3564"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0338"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7122"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3901" algn="l" defTabSz="913564" rtl="0" eaLnBrk="1" latinLnBrk="0" hangingPunct="1">
      <a:defRPr sz="1200" kern="1200">
        <a:solidFill>
          <a:schemeClr val="tx1"/>
        </a:solidFill>
        <a:latin typeface="+mn-lt"/>
        <a:ea typeface="+mn-ea"/>
        <a:cs typeface="+mn-cs"/>
      </a:defRPr>
    </a:lvl6pPr>
    <a:lvl7pPr marL="2740684" algn="l" defTabSz="913564" rtl="0" eaLnBrk="1" latinLnBrk="0" hangingPunct="1">
      <a:defRPr sz="1200" kern="1200">
        <a:solidFill>
          <a:schemeClr val="tx1"/>
        </a:solidFill>
        <a:latin typeface="+mn-lt"/>
        <a:ea typeface="+mn-ea"/>
        <a:cs typeface="+mn-cs"/>
      </a:defRPr>
    </a:lvl7pPr>
    <a:lvl8pPr marL="3197463" algn="l" defTabSz="913564" rtl="0" eaLnBrk="1" latinLnBrk="0" hangingPunct="1">
      <a:defRPr sz="1200" kern="1200">
        <a:solidFill>
          <a:schemeClr val="tx1"/>
        </a:solidFill>
        <a:latin typeface="+mn-lt"/>
        <a:ea typeface="+mn-ea"/>
        <a:cs typeface="+mn-cs"/>
      </a:defRPr>
    </a:lvl8pPr>
    <a:lvl9pPr marL="3654244" algn="l" defTabSz="91356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1575" y="696913"/>
            <a:ext cx="4641850" cy="3481387"/>
          </a:xfrm>
        </p:spPr>
      </p:sp>
      <p:sp>
        <p:nvSpPr>
          <p:cNvPr id="3" name="Notes Placeholder 2"/>
          <p:cNvSpPr>
            <a:spLocks noGrp="1"/>
          </p:cNvSpPr>
          <p:nvPr>
            <p:ph type="body" idx="1"/>
          </p:nvPr>
        </p:nvSpPr>
        <p:spPr/>
        <p:txBody>
          <a:bodyPr/>
          <a:lstStyle/>
          <a:p>
            <a:r>
              <a:rPr lang="en-US" baseline="0" dirty="0" smtClean="0"/>
              <a:t>My thesis is about exploiting application characteristics for efficient system support of data parallel machine learning.</a:t>
            </a:r>
          </a:p>
          <a:p>
            <a:endParaRPr lang="en-US" dirty="0"/>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1</a:t>
            </a:fld>
            <a:endParaRPr lang="en-US" altLang="en-US"/>
          </a:p>
        </p:txBody>
      </p:sp>
    </p:spTree>
    <p:extLst>
      <p:ext uri="{BB962C8B-B14F-4D97-AF65-F5344CB8AC3E}">
        <p14:creationId xmlns:p14="http://schemas.microsoft.com/office/powerpoint/2010/main" xmlns="" val="4002932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look at the </a:t>
            </a:r>
            <a:r>
              <a:rPr lang="en-US" baseline="0" dirty="0" smtClean="0"/>
              <a:t>parameter data access of worker 0. We find, in every iteration, it always first reads the rank of page 2, updates the rank of page 0, and then reads the rank of page 1, and updates the rank of page 2.</a:t>
            </a:r>
          </a:p>
          <a:p>
            <a:endParaRPr lang="en-US" baseline="0" dirty="0" smtClean="0"/>
          </a:p>
          <a:p>
            <a:r>
              <a:rPr lang="en-US" baseline="0" dirty="0" smtClean="0"/>
              <a:t>The same data access sequence repeats every iteration. That is because this access sequence is only dependent on the structure of the graph, and is *usually* not dependent on the current parameter values.</a:t>
            </a:r>
            <a:endParaRPr lang="en-US" dirty="0"/>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10</a:t>
            </a:fld>
            <a:endParaRPr lang="en-US" altLang="en-US"/>
          </a:p>
        </p:txBody>
      </p:sp>
    </p:spTree>
    <p:extLst>
      <p:ext uri="{BB962C8B-B14F-4D97-AF65-F5344CB8AC3E}">
        <p14:creationId xmlns:p14="http://schemas.microsoft.com/office/powerpoint/2010/main" xmlns="" val="3606173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repeated</a:t>
            </a:r>
            <a:r>
              <a:rPr lang="en-US" baseline="0" dirty="0" smtClean="0"/>
              <a:t> access pattern is widely observed in many other machine learning applications, such as deep learning, LDA, and matrix factorization.</a:t>
            </a:r>
          </a:p>
          <a:p>
            <a:endParaRPr lang="en-US" baseline="0" dirty="0" smtClean="0"/>
          </a:p>
          <a:p>
            <a:r>
              <a:rPr lang="en-US" baseline="0" dirty="0" smtClean="0"/>
              <a:t>Our </a:t>
            </a:r>
            <a:r>
              <a:rPr lang="en-US" baseline="0" dirty="0" err="1" smtClean="0"/>
              <a:t>IterStore</a:t>
            </a:r>
            <a:r>
              <a:rPr lang="en-US" baseline="0" dirty="0" smtClean="0"/>
              <a:t> system will exploit this knowledge to greatly improve its performance.</a:t>
            </a:r>
          </a:p>
          <a:p>
            <a:endParaRPr lang="en-US" baseline="0" dirty="0" smtClean="0"/>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11</a:t>
            </a:fld>
            <a:endParaRPr lang="en-US" altLang="en-US"/>
          </a:p>
        </p:txBody>
      </p:sp>
    </p:spTree>
    <p:extLst>
      <p:ext uri="{BB962C8B-B14F-4D97-AF65-F5344CB8AC3E}">
        <p14:creationId xmlns:p14="http://schemas.microsoft.com/office/powerpoint/2010/main" xmlns="" val="11780489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first designed a method to get the access sequence</a:t>
            </a:r>
            <a:r>
              <a:rPr lang="en-US" baseline="0" dirty="0" smtClean="0"/>
              <a:t> from the application, and we call it virtual iteration.</a:t>
            </a:r>
            <a:endParaRPr lang="en-US" dirty="0" smtClean="0"/>
          </a:p>
          <a:p>
            <a:pPr defTabSz="879356">
              <a:defRPr/>
            </a:pPr>
            <a:r>
              <a:rPr lang="en-US" dirty="0" smtClean="0"/>
              <a:t>At the left hand side is</a:t>
            </a:r>
            <a:r>
              <a:rPr lang="en-US" baseline="0" dirty="0" smtClean="0"/>
              <a:t> the basic structure of a machine learning program. It first loads the training data from the file system, and then it starts the iterations. Inside this do iteration function, it will use our parameter server APIs to read and update the parameter data.</a:t>
            </a:r>
          </a:p>
          <a:p>
            <a:pPr defTabSz="879356">
              <a:defRPr/>
            </a:pPr>
            <a:endParaRPr lang="en-US" baseline="0" dirty="0" smtClean="0"/>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12</a:t>
            </a:fld>
            <a:endParaRPr lang="en-US" altLang="en-US"/>
          </a:p>
        </p:txBody>
      </p:sp>
    </p:spTree>
    <p:extLst>
      <p:ext uri="{BB962C8B-B14F-4D97-AF65-F5344CB8AC3E}">
        <p14:creationId xmlns:p14="http://schemas.microsoft.com/office/powerpoint/2010/main" xmlns="" val="2085482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79356">
              <a:defRPr/>
            </a:pPr>
            <a:r>
              <a:rPr lang="en-US" baseline="0" dirty="0" smtClean="0"/>
              <a:t>At the right hand side is the machine learning program with the virtual iteration. We just need to add this three lines of code to the original code. After the application finishes loading the training data, its parameter data access will be already determined. So we let the application explicitly report its access sequence to the parameter server, by doing one iteration virtually. </a:t>
            </a:r>
          </a:p>
          <a:p>
            <a:endParaRPr lang="en-US" dirty="0" smtClean="0"/>
          </a:p>
          <a:p>
            <a:r>
              <a:rPr lang="en-US" baseline="0" dirty="0" smtClean="0"/>
              <a:t>This iteration is virtual, because during the virtual iteration, all the parameter server calls are only remembered by the parameter server, and it does no actions on it. For example, when the worker makes a Read call during the virtual iteration, the parameter server will just remember this read call, and return with no data. This design works, because usually the control flow of the application code is only dependent on the structure of the model, and it is not dependent on the actual parameter values. </a:t>
            </a:r>
            <a:endParaRPr lang="en-US" dirty="0"/>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13</a:t>
            </a:fld>
            <a:endParaRPr lang="en-US" altLang="en-US"/>
          </a:p>
        </p:txBody>
      </p:sp>
    </p:spTree>
    <p:extLst>
      <p:ext uri="{BB962C8B-B14F-4D97-AF65-F5344CB8AC3E}">
        <p14:creationId xmlns:p14="http://schemas.microsoft.com/office/powerpoint/2010/main" xmlns="" val="20854826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79356">
              <a:defRPr/>
            </a:pPr>
            <a:r>
              <a:rPr lang="en-US" baseline="0" dirty="0" smtClean="0"/>
              <a:t>Our parameter server will use the reported access sequence as a hint, and apply many optimizations for the informed access.</a:t>
            </a:r>
          </a:p>
          <a:p>
            <a:pPr defTabSz="879356">
              <a:defRPr/>
            </a:pPr>
            <a:endParaRPr lang="en-US" baseline="0" dirty="0" smtClean="0"/>
          </a:p>
          <a:p>
            <a:pPr defTabSz="879356">
              <a:defRPr/>
            </a:pPr>
            <a:r>
              <a:rPr lang="en-US" baseline="0" dirty="0" smtClean="0"/>
              <a:t>For example, we can shard the parameter data across the parameter server shards with better locality. Here is an example setup of two machines. Each of the two machine runs one machine learning worker and one parameter server shard. Those color boxes are the parameter data that each worker accesses. When we know the access sequence of the workers. (HIT) We can shard the parameter data in such a way that we can minimize the cross-machine communication traffic. For example, because the red parameter data is accessed most often by the worker at machine zero, we will just put the red parameter data at the parameter server shard of machine zero, to minimize the cross-machine traffic.</a:t>
            </a:r>
          </a:p>
          <a:p>
            <a:pPr defTabSz="879356">
              <a:defRPr/>
            </a:pPr>
            <a:endParaRPr lang="en-US" baseline="0" dirty="0" smtClean="0"/>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14</a:t>
            </a:fld>
            <a:endParaRPr lang="en-US" altLang="en-US"/>
          </a:p>
        </p:txBody>
      </p:sp>
    </p:spTree>
    <p:extLst>
      <p:ext uri="{BB962C8B-B14F-4D97-AF65-F5344CB8AC3E}">
        <p14:creationId xmlns:p14="http://schemas.microsoft.com/office/powerpoint/2010/main" xmlns="" val="19750857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79356">
              <a:defRPr/>
            </a:pPr>
            <a:r>
              <a:rPr lang="en-US" baseline="0" dirty="0" smtClean="0"/>
              <a:t>We have designed many other optimizations for </a:t>
            </a:r>
            <a:r>
              <a:rPr lang="en-US" baseline="0" dirty="0" err="1" smtClean="0"/>
              <a:t>IterStore</a:t>
            </a:r>
            <a:r>
              <a:rPr lang="en-US" baseline="0" dirty="0" smtClean="0"/>
              <a:t>, such as </a:t>
            </a:r>
            <a:r>
              <a:rPr lang="en-US" baseline="0" dirty="0" err="1" smtClean="0"/>
              <a:t>prefetching</a:t>
            </a:r>
            <a:r>
              <a:rPr lang="en-US" baseline="0" dirty="0" smtClean="0"/>
              <a:t>, specialized caching policies, efficient marshalling-free data structures, and NUMA-aware memory arrangement.</a:t>
            </a:r>
            <a:endParaRPr lang="en-US" dirty="0" smtClean="0"/>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15</a:t>
            </a:fld>
            <a:endParaRPr lang="en-US" altLang="en-US"/>
          </a:p>
        </p:txBody>
      </p:sp>
    </p:spTree>
    <p:extLst>
      <p:ext uri="{BB962C8B-B14F-4D97-AF65-F5344CB8AC3E}">
        <p14:creationId xmlns:p14="http://schemas.microsoft.com/office/powerpoint/2010/main" xmlns="" val="19750857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879378">
              <a:defRPr/>
            </a:pPr>
            <a:r>
              <a:rPr lang="en-US" dirty="0" smtClean="0"/>
              <a:t>Next, I will show you the performance improvement coming from those optimizations.</a:t>
            </a:r>
          </a:p>
          <a:p>
            <a:pPr defTabSz="879378">
              <a:defRPr/>
            </a:pPr>
            <a:endParaRPr lang="en-US" dirty="0" smtClean="0"/>
          </a:p>
          <a:p>
            <a:pPr defTabSz="879378">
              <a:defRPr/>
            </a:pPr>
            <a:r>
              <a:rPr lang="en-US" dirty="0" smtClean="0"/>
              <a:t>We</a:t>
            </a:r>
            <a:r>
              <a:rPr lang="en-US" baseline="0" dirty="0" smtClean="0"/>
              <a:t> used three machine learning applications, matrix factorization, LDA, and </a:t>
            </a:r>
            <a:r>
              <a:rPr lang="en-US" baseline="0" dirty="0" err="1" smtClean="0"/>
              <a:t>PageRank</a:t>
            </a:r>
            <a:r>
              <a:rPr lang="en-US" baseline="0" dirty="0" smtClean="0"/>
              <a:t>. Each bar here is one application.</a:t>
            </a:r>
          </a:p>
          <a:p>
            <a:pPr defTabSz="879378">
              <a:defRPr/>
            </a:pPr>
            <a:endParaRPr lang="en-US" baseline="0" dirty="0" smtClean="0"/>
          </a:p>
          <a:p>
            <a:pPr defTabSz="879378">
              <a:defRPr/>
            </a:pPr>
            <a:r>
              <a:rPr lang="en-US" baseline="0" dirty="0" smtClean="0"/>
              <a:t>We will compares the runtime of </a:t>
            </a:r>
            <a:r>
              <a:rPr lang="en-US" baseline="0" dirty="0" err="1" smtClean="0"/>
              <a:t>IterStore</a:t>
            </a:r>
            <a:r>
              <a:rPr lang="en-US" baseline="0" dirty="0" smtClean="0"/>
              <a:t> with the baselines.</a:t>
            </a:r>
          </a:p>
          <a:p>
            <a:pPr defTabSz="879378">
              <a:defRPr/>
            </a:pPr>
            <a:r>
              <a:rPr lang="en-US" baseline="0" dirty="0" smtClean="0"/>
              <a:t>The Y axis is the normalized runtime, and lower is better.</a:t>
            </a:r>
          </a:p>
          <a:p>
            <a:pPr defTabSz="879378">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16</a:t>
            </a:fld>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879378">
              <a:defRPr/>
            </a:pPr>
            <a:r>
              <a:rPr lang="en-US" dirty="0" smtClean="0"/>
              <a:t>We first compare the optimized </a:t>
            </a:r>
            <a:r>
              <a:rPr lang="en-US" dirty="0" err="1" smtClean="0"/>
              <a:t>IterStore</a:t>
            </a:r>
            <a:r>
              <a:rPr lang="en-US" baseline="0" dirty="0" smtClean="0"/>
              <a:t> with the non-optimized version. </a:t>
            </a:r>
            <a:r>
              <a:rPr lang="en-US" dirty="0" smtClean="0"/>
              <a:t>Compared</a:t>
            </a:r>
            <a:r>
              <a:rPr lang="en-US" baseline="0" dirty="0" smtClean="0"/>
              <a:t> to </a:t>
            </a:r>
            <a:r>
              <a:rPr lang="en-US" dirty="0" smtClean="0"/>
              <a:t>the </a:t>
            </a:r>
            <a:r>
              <a:rPr lang="en-US" dirty="0" err="1" smtClean="0"/>
              <a:t>nonoptimized</a:t>
            </a:r>
            <a:r>
              <a:rPr lang="en-US" baseline="0" dirty="0" smtClean="0"/>
              <a:t> version, </a:t>
            </a:r>
            <a:r>
              <a:rPr lang="en-US" baseline="0" dirty="0" err="1" smtClean="0"/>
              <a:t>IterStore</a:t>
            </a:r>
            <a:r>
              <a:rPr lang="en-US" baseline="0" dirty="0" smtClean="0"/>
              <a:t> is 45 times faster on </a:t>
            </a:r>
            <a:r>
              <a:rPr lang="en-US" baseline="0" dirty="0" err="1" smtClean="0"/>
              <a:t>PageRank</a:t>
            </a:r>
            <a:r>
              <a:rPr lang="en-US" baseline="0" dirty="0" smtClean="0"/>
              <a:t>, and 5 times faster on matrix factorization.</a:t>
            </a:r>
          </a:p>
          <a:p>
            <a:pPr defTabSz="879378">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17</a:t>
            </a:fld>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879378">
              <a:defRPr/>
            </a:pPr>
            <a:r>
              <a:rPr lang="en-US" baseline="0" dirty="0" smtClean="0"/>
              <a:t>We have also compared our </a:t>
            </a:r>
            <a:r>
              <a:rPr lang="en-US" baseline="0" dirty="0" err="1" smtClean="0"/>
              <a:t>IterStore</a:t>
            </a:r>
            <a:r>
              <a:rPr lang="en-US" baseline="0" dirty="0" smtClean="0"/>
              <a:t> system with </a:t>
            </a:r>
            <a:r>
              <a:rPr lang="en-US" baseline="0" dirty="0" err="1" smtClean="0"/>
              <a:t>GraphLab</a:t>
            </a:r>
            <a:r>
              <a:rPr lang="en-US" baseline="0" dirty="0" smtClean="0"/>
              <a:t>, which was the state-of-art machine learning system at that time. And we have comparable performance with </a:t>
            </a:r>
            <a:r>
              <a:rPr lang="en-US" baseline="0" dirty="0" err="1" smtClean="0"/>
              <a:t>GraphLab</a:t>
            </a:r>
            <a:r>
              <a:rPr lang="en-US" baseline="0" dirty="0" smtClean="0"/>
              <a:t> on the </a:t>
            </a:r>
            <a:r>
              <a:rPr lang="en-US" baseline="0" dirty="0" err="1" smtClean="0"/>
              <a:t>PageRank</a:t>
            </a:r>
            <a:r>
              <a:rPr lang="en-US" baseline="0" dirty="0" smtClean="0"/>
              <a:t> benchmark, but we are much faster than </a:t>
            </a:r>
            <a:r>
              <a:rPr lang="en-US" baseline="0" dirty="0" err="1" smtClean="0"/>
              <a:t>GraphLab</a:t>
            </a:r>
            <a:r>
              <a:rPr lang="en-US" baseline="0" dirty="0" smtClean="0"/>
              <a:t> on the matrix factorization benchmark.</a:t>
            </a:r>
            <a:endParaRPr lang="en-US" dirty="0" smtClean="0"/>
          </a:p>
          <a:p>
            <a:endParaRPr lang="en-US" dirty="0"/>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18</a:t>
            </a:fld>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 summarize the </a:t>
            </a:r>
            <a:r>
              <a:rPr lang="en-US" dirty="0" err="1" smtClean="0"/>
              <a:t>IterStore</a:t>
            </a:r>
            <a:r>
              <a:rPr lang="en-US" dirty="0" smtClean="0"/>
              <a:t> work. We find many machine learning applications have the characteristic that they</a:t>
            </a:r>
            <a:r>
              <a:rPr lang="en-US" baseline="0" dirty="0" smtClean="0"/>
              <a:t> apply the same sequence of </a:t>
            </a:r>
            <a:r>
              <a:rPr lang="en-US" dirty="0" smtClean="0"/>
              <a:t>parameter data access every iteration. We find this characteristic can be exploited in the design of a parameter</a:t>
            </a:r>
            <a:r>
              <a:rPr lang="en-US" baseline="0" dirty="0" smtClean="0"/>
              <a:t> server, to greatly improve its efficiency</a:t>
            </a:r>
            <a:r>
              <a:rPr lang="en-US" dirty="0" smtClean="0"/>
              <a:t>.</a:t>
            </a:r>
          </a:p>
          <a:p>
            <a:endParaRPr lang="en-US" dirty="0"/>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19</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14356">
              <a:defRPr/>
            </a:pPr>
            <a:r>
              <a:rPr lang="en-US" altLang="zh-CN" baseline="0" dirty="0" smtClean="0"/>
              <a:t>I will start with some background on data parallel machine learning training. Here I will use the image classification application as an example. Suppose we want to train a deep neural network model to classify images, and the training data is a lot of </a:t>
            </a:r>
            <a:r>
              <a:rPr lang="en-US" altLang="zh-CN" baseline="0" dirty="0" err="1" smtClean="0"/>
              <a:t>labelled</a:t>
            </a:r>
            <a:r>
              <a:rPr lang="en-US" altLang="zh-CN" baseline="0" dirty="0" smtClean="0"/>
              <a:t> images.</a:t>
            </a:r>
          </a:p>
          <a:p>
            <a:endParaRPr lang="en-US" altLang="zh-CN" baseline="0" dirty="0" smtClean="0"/>
          </a:p>
          <a:p>
            <a:r>
              <a:rPr lang="en-US" altLang="zh-CN" baseline="0" dirty="0" smtClean="0"/>
              <a:t>(HIT) And the goal of the machine learning task is to learn the model parameters of the machine learning model, from the training data. It will go through the training data for many iterations, until the model converges.</a:t>
            </a:r>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2</a:t>
            </a:fld>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20</a:t>
            </a:fld>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1575" y="696913"/>
            <a:ext cx="4641850" cy="3481387"/>
          </a:xfrm>
        </p:spPr>
      </p:sp>
      <p:sp>
        <p:nvSpPr>
          <p:cNvPr id="3" name="Notes Placeholder 2"/>
          <p:cNvSpPr>
            <a:spLocks noGrp="1"/>
          </p:cNvSpPr>
          <p:nvPr>
            <p:ph type="body" idx="1"/>
          </p:nvPr>
        </p:nvSpPr>
        <p:spPr/>
        <p:txBody>
          <a:bodyPr>
            <a:normAutofit/>
          </a:bodyPr>
          <a:lstStyle/>
          <a:p>
            <a:r>
              <a:rPr lang="en-US" dirty="0" smtClean="0"/>
              <a:t>I will first give a brief</a:t>
            </a:r>
            <a:r>
              <a:rPr lang="en-US" baseline="0" dirty="0" smtClean="0"/>
              <a:t> overview of what a GPU machine looks like.</a:t>
            </a:r>
          </a:p>
          <a:p>
            <a:endParaRPr lang="en-US" baseline="0" dirty="0" smtClean="0"/>
          </a:p>
          <a:p>
            <a:r>
              <a:rPr lang="en-US" baseline="0" dirty="0" smtClean="0"/>
              <a:t>The GPU is often a separate device with many cores and a small device memory, and we call it GPU memory. </a:t>
            </a:r>
            <a:endParaRPr lang="en-US" dirty="0" smtClean="0"/>
          </a:p>
          <a:p>
            <a:pPr defTabSz="914378">
              <a:defRPr/>
            </a:pPr>
            <a:r>
              <a:rPr lang="en-US" baseline="0" dirty="0" smtClean="0"/>
              <a:t>(HIT) One of the limitations of GPU computing is that the GPU cores can only accesses the GPU memory. The GPU memory is quite small, only a few gigabytes. We can copy data between GPU memory and CPU memory, but it is very </a:t>
            </a:r>
            <a:r>
              <a:rPr lang="en-US" baseline="0" dirty="0" err="1" smtClean="0"/>
              <a:t>very</a:t>
            </a:r>
            <a:r>
              <a:rPr lang="en-US" baseline="0" dirty="0" smtClean="0"/>
              <a:t> expensive. Doing this data transfer in the foreground will stall the useful computation.</a:t>
            </a:r>
          </a:p>
          <a:p>
            <a:endParaRPr lang="en-US" dirty="0"/>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21</a:t>
            </a:fld>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1575" y="696913"/>
            <a:ext cx="4641850" cy="3481387"/>
          </a:xfrm>
        </p:spPr>
      </p:sp>
      <p:sp>
        <p:nvSpPr>
          <p:cNvPr id="3" name="Notes Placeholder 2"/>
          <p:cNvSpPr>
            <a:spLocks noGrp="1"/>
          </p:cNvSpPr>
          <p:nvPr>
            <p:ph type="body" idx="1"/>
          </p:nvPr>
        </p:nvSpPr>
        <p:spPr/>
        <p:txBody>
          <a:bodyPr>
            <a:normAutofit/>
          </a:bodyPr>
          <a:lstStyle/>
          <a:p>
            <a:r>
              <a:rPr lang="en-US" dirty="0" smtClean="0"/>
              <a:t>(POINT) Next, I will show you </a:t>
            </a:r>
            <a:r>
              <a:rPr lang="en-US" baseline="0" dirty="0" smtClean="0"/>
              <a:t>the basic structure of a machine learning program using GPUs. In particular, I will focus on where each piece of the data stays, so here is the CPU memory, and here is the smaller GPU memory.</a:t>
            </a:r>
          </a:p>
          <a:p>
            <a:endParaRPr lang="en-US" baseline="0" dirty="0" smtClean="0"/>
          </a:p>
          <a:p>
            <a:r>
              <a:rPr lang="en-US" baseline="0" dirty="0" smtClean="0"/>
              <a:t>(HIT) The machine learning application will keep all its data in GPU memory. That includes the training data, the intermediate data, and the parameter data.</a:t>
            </a:r>
          </a:p>
          <a:p>
            <a:endParaRPr lang="en-US" baseline="0" dirty="0" smtClean="0"/>
          </a:p>
          <a:p>
            <a:r>
              <a:rPr lang="en-US" baseline="0" dirty="0" smtClean="0"/>
              <a:t>(HIT) For every iteration, the application will read one batch of the training data to its GPU memory. And it will compute the updates to the parameter data according to the training data, with the GPUs.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22</a:t>
            </a:fld>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879378">
              <a:defRPr/>
            </a:pPr>
            <a:r>
              <a:rPr lang="en-US" dirty="0" smtClean="0"/>
              <a:t>We can </a:t>
            </a:r>
            <a:r>
              <a:rPr lang="en-US" baseline="0" dirty="0" smtClean="0"/>
              <a:t>scale this program to a cluster of machines, with a traditional CPU-based parameter server, such as </a:t>
            </a:r>
            <a:r>
              <a:rPr lang="en-US" baseline="0" dirty="0" err="1" smtClean="0"/>
              <a:t>IterStore</a:t>
            </a:r>
            <a:r>
              <a:rPr lang="en-US" baseline="0" dirty="0" smtClean="0"/>
              <a:t>.</a:t>
            </a:r>
          </a:p>
          <a:p>
            <a:r>
              <a:rPr lang="en-US" baseline="0" dirty="0" smtClean="0"/>
              <a:t>(HIT) The parameter server will manage a global version of the parameter data </a:t>
            </a:r>
            <a:r>
              <a:rPr lang="en-US" baseline="0" dirty="0" err="1" smtClean="0"/>
              <a:t>distributedly</a:t>
            </a:r>
            <a:r>
              <a:rPr lang="en-US" baseline="0" dirty="0" smtClean="0"/>
              <a:t>, in the CPU memory.</a:t>
            </a:r>
          </a:p>
          <a:p>
            <a:r>
              <a:rPr lang="en-US" baseline="0" dirty="0" smtClean="0"/>
              <a:t>(HIT) In order to reduce network traffic and latency, the parameter server will also provide a client side cache that caches one copy of the parameter data locally at each worker.</a:t>
            </a:r>
          </a:p>
          <a:p>
            <a:r>
              <a:rPr lang="en-US" baseline="0" dirty="0" smtClean="0"/>
              <a:t>(HIT) In every iteration, the application worker will refresh its parameter data from the parameter server. Because the CPU-based parameter cache keeps everything in CPU memory, each time the application accesses the parameter data, it will need to transfer the data between CPU memory and GPU memory in the foreground. This is extremely slow and will stall the useful computation.</a:t>
            </a:r>
          </a:p>
          <a:p>
            <a:pPr defTabSz="914378">
              <a:defRPr/>
            </a:pPr>
            <a:r>
              <a:rPr lang="en-US" baseline="0" dirty="0" smtClean="0"/>
              <a:t>(HIT) Another problem of this setup is that it only works when everything fits in GPU memory. So the size of the GPU memory will limit the scale of the problems we can solve.</a:t>
            </a:r>
            <a:endParaRPr lang="en-US" dirty="0" smtClean="0"/>
          </a:p>
          <a:p>
            <a:pPr defTabSz="879378">
              <a:defRPr/>
            </a:pPr>
            <a:r>
              <a:rPr lang="en-US" dirty="0" smtClean="0"/>
              <a:t>Next I will show you how</a:t>
            </a:r>
            <a:r>
              <a:rPr lang="en-US" baseline="0" dirty="0" smtClean="0"/>
              <a:t> </a:t>
            </a:r>
            <a:r>
              <a:rPr lang="en-US" baseline="0" dirty="0" err="1" smtClean="0"/>
              <a:t>GeePS</a:t>
            </a:r>
            <a:r>
              <a:rPr lang="en-US" baseline="0" dirty="0" smtClean="0"/>
              <a:t> addresses these two problems.</a:t>
            </a:r>
            <a:endParaRPr lang="en-US" dirty="0" smtClean="0"/>
          </a:p>
          <a:p>
            <a:endParaRPr lang="en-US" dirty="0"/>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23</a:t>
            </a:fld>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879356">
              <a:defRPr/>
            </a:pPr>
            <a:r>
              <a:rPr lang="en-US" baseline="0" dirty="0" smtClean="0"/>
              <a:t>To describe how </a:t>
            </a:r>
            <a:r>
              <a:rPr lang="en-US" baseline="0" dirty="0" err="1" smtClean="0"/>
              <a:t>GeePS</a:t>
            </a:r>
            <a:r>
              <a:rPr lang="en-US" baseline="0" dirty="0" smtClean="0"/>
              <a:t> works, it’s useful to briefly go through how we train a deep neural network.</a:t>
            </a:r>
          </a:p>
          <a:p>
            <a:pPr defTabSz="879356">
              <a:defRPr/>
            </a:pPr>
            <a:endParaRPr lang="en-US" baseline="0" dirty="0" smtClean="0"/>
          </a:p>
          <a:p>
            <a:pPr defTabSz="879356">
              <a:defRPr/>
            </a:pPr>
            <a:r>
              <a:rPr lang="en-US" baseline="0" dirty="0" smtClean="0"/>
              <a:t>Here is a neural network with four layers. The bottom layer is the input, and the top layer is the output. The connection weights on those connections are the model parameters that need to be trained. </a:t>
            </a:r>
          </a:p>
          <a:p>
            <a:endParaRPr lang="en-US" baseline="0" dirty="0" smtClean="0"/>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24</a:t>
            </a:fld>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To train this network, in every iteration, we will first assign the bottom layer with one batch of the training images. And we do a forward pass, from the bottom layer to the top layer. And at each layer, we will read the parameter data from the parameter server, and use them to calculate the neuron values of the next layer.</a:t>
            </a:r>
          </a:p>
          <a:p>
            <a:endParaRPr lang="en-US" dirty="0" smtClean="0"/>
          </a:p>
          <a:p>
            <a:r>
              <a:rPr lang="en-US" dirty="0" smtClean="0"/>
              <a:t>We do the forward pass on every layer.</a:t>
            </a:r>
            <a:endParaRPr lang="en-US" dirty="0"/>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25</a:t>
            </a:fld>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Then,</a:t>
            </a:r>
            <a:r>
              <a:rPr lang="en-US" baseline="0" dirty="0" smtClean="0"/>
              <a:t> at the top layer, we will get the predicted label probabilities. We will compare those with the true label, and we know the classification errors.</a:t>
            </a:r>
          </a:p>
          <a:p>
            <a:endParaRPr lang="en-US" baseline="0" dirty="0" smtClean="0"/>
          </a:p>
          <a:p>
            <a:r>
              <a:rPr lang="en-US" baseline="0" dirty="0" smtClean="0"/>
              <a:t>Then, we will do a backward pass, from top to bottom, to propagate back the classification errors, and update the model parameters.</a:t>
            </a:r>
          </a:p>
          <a:p>
            <a:endParaRPr lang="en-US" baseline="0" dirty="0" smtClean="0"/>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27</a:t>
            </a:fld>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 forward pass and one backward pass together is one iteration, and we will make many such iterations,</a:t>
            </a:r>
            <a:r>
              <a:rPr lang="en-US" baseline="0" dirty="0" smtClean="0"/>
              <a:t> until the model converges.</a:t>
            </a:r>
          </a:p>
          <a:p>
            <a:endParaRPr lang="en-US" dirty="0" smtClean="0"/>
          </a:p>
          <a:p>
            <a:r>
              <a:rPr lang="en-US" dirty="0" smtClean="0"/>
              <a:t>So let’s see what </a:t>
            </a:r>
            <a:r>
              <a:rPr lang="en-US" baseline="0" dirty="0" smtClean="0"/>
              <a:t>can be exploited here.</a:t>
            </a:r>
          </a:p>
          <a:p>
            <a:r>
              <a:rPr lang="en-US" baseline="0" dirty="0" smtClean="0"/>
              <a:t>First, the data access pattern also repeats every iteration, so our </a:t>
            </a:r>
            <a:r>
              <a:rPr lang="en-US" baseline="0" dirty="0" err="1" smtClean="0"/>
              <a:t>IterStore</a:t>
            </a:r>
            <a:r>
              <a:rPr lang="en-US" baseline="0" dirty="0" smtClean="0"/>
              <a:t> optimizations will also apply here.</a:t>
            </a:r>
          </a:p>
          <a:p>
            <a:r>
              <a:rPr lang="en-US" baseline="0" dirty="0" smtClean="0"/>
              <a:t>Second, at every computational step, we touch only a small fraction of the data, not all the data.</a:t>
            </a:r>
          </a:p>
          <a:p>
            <a:endParaRPr lang="en-US" baseline="0" dirty="0" smtClean="0"/>
          </a:p>
          <a:p>
            <a:r>
              <a:rPr lang="en-US" baseline="0" dirty="0" smtClean="0"/>
              <a:t>Those two characteristics will be exploited in the design our </a:t>
            </a:r>
            <a:r>
              <a:rPr lang="en-US" baseline="0" dirty="0" err="1" smtClean="0"/>
              <a:t>GeePS</a:t>
            </a:r>
            <a:r>
              <a:rPr lang="en-US" baseline="0" dirty="0" smtClean="0"/>
              <a:t> system.</a:t>
            </a:r>
          </a:p>
          <a:p>
            <a:endParaRPr lang="en-US" baseline="0" dirty="0" smtClean="0"/>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29</a:t>
            </a:fld>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So, first, I will show you how </a:t>
            </a:r>
            <a:r>
              <a:rPr lang="en-US" baseline="0" dirty="0" err="1" smtClean="0"/>
              <a:t>GeePS</a:t>
            </a:r>
            <a:r>
              <a:rPr lang="en-US" baseline="0" dirty="0" smtClean="0"/>
              <a:t> address the problem of expensive GPU/CPU data transfer.</a:t>
            </a:r>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30</a:t>
            </a:fld>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879356">
              <a:defRPr/>
            </a:pPr>
            <a:r>
              <a:rPr lang="en-US" baseline="0" dirty="0" smtClean="0"/>
              <a:t>Because we know the access sequence of the application, we can actually </a:t>
            </a:r>
            <a:r>
              <a:rPr lang="en-US" baseline="0" dirty="0" err="1" smtClean="0"/>
              <a:t>prefetch</a:t>
            </a:r>
            <a:r>
              <a:rPr lang="en-US" baseline="0" dirty="0" smtClean="0"/>
              <a:t> the data from CPU memory to GPU memory in the background.</a:t>
            </a:r>
          </a:p>
          <a:p>
            <a:pPr defTabSz="879356">
              <a:defRPr/>
            </a:pPr>
            <a:endParaRPr lang="en-US" baseline="0" dirty="0" smtClean="0"/>
          </a:p>
          <a:p>
            <a:pPr defTabSz="879356">
              <a:defRPr/>
            </a:pPr>
            <a:r>
              <a:rPr lang="en-US" baseline="0" dirty="0" smtClean="0"/>
              <a:t>To do that, </a:t>
            </a:r>
            <a:r>
              <a:rPr lang="en-US" baseline="0" dirty="0" err="1" smtClean="0"/>
              <a:t>GeePS</a:t>
            </a:r>
            <a:r>
              <a:rPr lang="en-US" baseline="0" dirty="0" smtClean="0"/>
              <a:t> will take control of the application’s parameter data buffer,</a:t>
            </a:r>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31</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71575" y="696913"/>
            <a:ext cx="4641850" cy="3481387"/>
          </a:xfrm>
        </p:spPr>
      </p:sp>
      <p:sp>
        <p:nvSpPr>
          <p:cNvPr id="3" name="备注占位符 2"/>
          <p:cNvSpPr>
            <a:spLocks noGrp="1"/>
          </p:cNvSpPr>
          <p:nvPr>
            <p:ph type="body" idx="1"/>
          </p:nvPr>
        </p:nvSpPr>
        <p:spPr/>
        <p:txBody>
          <a:bodyPr>
            <a:normAutofit/>
          </a:bodyPr>
          <a:lstStyle/>
          <a:p>
            <a:r>
              <a:rPr lang="en-US" altLang="zh-CN" baseline="0" dirty="0" smtClean="0"/>
              <a:t>When we have a very deep neural network and lots of training images, we want to make it parallel across a cluster of machines. To do that, we can partition the training data across multiple training workers. Suppose we have two workers, each worker will get half of the training data. The two workers will collaboratively train the shared model parameters. </a:t>
            </a:r>
          </a:p>
          <a:p>
            <a:endParaRPr lang="en-US" altLang="zh-CN" baseline="0" dirty="0" smtClean="0"/>
          </a:p>
          <a:p>
            <a:r>
              <a:rPr lang="en-US" altLang="zh-CN" baseline="0" dirty="0" smtClean="0"/>
              <a:t>(HIT) To do that efficiently, one popular approach is to use a parameter server system to manage those shared model parameters. </a:t>
            </a:r>
          </a:p>
          <a:p>
            <a:endParaRPr lang="en-US" altLang="zh-CN" baseline="0" dirty="0" smtClean="0"/>
          </a:p>
          <a:p>
            <a:r>
              <a:rPr lang="en-US" altLang="zh-CN" baseline="0" dirty="0" smtClean="0"/>
              <a:t>The goal of our work is to design efficient parameter server systems to for data parallel machine learning.</a:t>
            </a:r>
          </a:p>
        </p:txBody>
      </p:sp>
      <p:sp>
        <p:nvSpPr>
          <p:cNvPr id="4" name="灯片编号占位符 3"/>
          <p:cNvSpPr>
            <a:spLocks noGrp="1"/>
          </p:cNvSpPr>
          <p:nvPr>
            <p:ph type="sldNum" sz="quarter" idx="10"/>
          </p:nvPr>
        </p:nvSpPr>
        <p:spPr/>
        <p:txBody>
          <a:bodyPr/>
          <a:lstStyle/>
          <a:p>
            <a:fld id="{89FE48F6-A58A-474B-A658-F0ADC123992F}" type="slidenum">
              <a:rPr lang="en-US" altLang="zh-CN" smtClean="0"/>
              <a:pPr/>
              <a:t>3</a:t>
            </a:fld>
            <a:endParaRPr lang="en-US" altLang="zh-CN"/>
          </a:p>
        </p:txBody>
      </p:sp>
    </p:spTree>
    <p:extLst>
      <p:ext uri="{BB962C8B-B14F-4D97-AF65-F5344CB8AC3E}">
        <p14:creationId xmlns:p14="http://schemas.microsoft.com/office/powerpoint/2010/main" xmlns="" val="15691036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1575" y="696913"/>
            <a:ext cx="4641850" cy="3481387"/>
          </a:xfrm>
        </p:spPr>
      </p:sp>
      <p:sp>
        <p:nvSpPr>
          <p:cNvPr id="3" name="Notes Placeholder 2"/>
          <p:cNvSpPr>
            <a:spLocks noGrp="1"/>
          </p:cNvSpPr>
          <p:nvPr>
            <p:ph type="body" idx="1"/>
          </p:nvPr>
        </p:nvSpPr>
        <p:spPr/>
        <p:txBody>
          <a:bodyPr>
            <a:normAutofit/>
          </a:bodyPr>
          <a:lstStyle/>
          <a:p>
            <a:pPr defTabSz="879356">
              <a:defRPr/>
            </a:pPr>
            <a:r>
              <a:rPr lang="en-US" baseline="0" dirty="0" smtClean="0"/>
              <a:t>and manage that as a </a:t>
            </a:r>
            <a:r>
              <a:rPr lang="en-US" baseline="0" dirty="0" err="1" smtClean="0"/>
              <a:t>GeePS</a:t>
            </a:r>
            <a:r>
              <a:rPr lang="en-US" baseline="0" dirty="0" smtClean="0"/>
              <a:t>-managed access buffer pool, and </a:t>
            </a:r>
            <a:r>
              <a:rPr lang="en-US" baseline="0" dirty="0" err="1" smtClean="0"/>
              <a:t>GeePS</a:t>
            </a:r>
            <a:r>
              <a:rPr lang="en-US" baseline="0" dirty="0" smtClean="0"/>
              <a:t> will </a:t>
            </a:r>
            <a:r>
              <a:rPr lang="en-US" baseline="0" dirty="0" err="1" smtClean="0"/>
              <a:t>prefetch</a:t>
            </a:r>
            <a:r>
              <a:rPr lang="en-US" baseline="0" dirty="0" smtClean="0"/>
              <a:t> the data from the CPU memory to the access buffers in the background.</a:t>
            </a:r>
          </a:p>
          <a:p>
            <a:pPr defTabSz="879356">
              <a:defRPr/>
            </a:pPr>
            <a:endParaRPr lang="en-US" baseline="0" dirty="0" smtClean="0"/>
          </a:p>
          <a:p>
            <a:pPr defTabSz="879356">
              <a:defRPr/>
            </a:pPr>
            <a:r>
              <a:rPr lang="en-US" baseline="0" dirty="0" smtClean="0"/>
              <a:t>So each time the application accesses the parameter data, it can directly use the </a:t>
            </a:r>
            <a:r>
              <a:rPr lang="en-US" baseline="0" dirty="0" err="1" smtClean="0"/>
              <a:t>prefetched</a:t>
            </a:r>
            <a:r>
              <a:rPr lang="en-US" baseline="0" dirty="0" smtClean="0"/>
              <a:t> buffers, without any waiting.</a:t>
            </a:r>
          </a:p>
          <a:p>
            <a:pPr defTabSz="879356">
              <a:defRPr/>
            </a:pPr>
            <a:endParaRPr lang="en-US" baseline="0" dirty="0" smtClean="0"/>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32</a:t>
            </a:fld>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Next, I will show you how </a:t>
            </a:r>
            <a:r>
              <a:rPr lang="en-US" baseline="0" dirty="0" err="1" smtClean="0"/>
              <a:t>GeePS</a:t>
            </a:r>
            <a:r>
              <a:rPr lang="en-US" baseline="0" dirty="0" smtClean="0"/>
              <a:t> addresses the problem of limited GPU memory size.</a:t>
            </a:r>
          </a:p>
          <a:p>
            <a:endParaRPr lang="en-US" baseline="0" dirty="0" smtClean="0"/>
          </a:p>
          <a:p>
            <a:r>
              <a:rPr lang="en-US" baseline="0" dirty="0" smtClean="0"/>
              <a:t>So remember that, at each computational step, the application uses only a small fraction of the data. In fact, it uses only two layers of the neuron data, and the connection weights between them. This means that we can use the GPU memory as a cache, to keep only the actively used data in GPU memory. And We can keep the remaining data in the larger CPU memory, and move them back and forth in the background.</a:t>
            </a:r>
            <a:endParaRPr lang="en-US" dirty="0"/>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33</a:t>
            </a:fld>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1575" y="696913"/>
            <a:ext cx="4641850" cy="3481387"/>
          </a:xfrm>
        </p:spPr>
      </p:sp>
      <p:sp>
        <p:nvSpPr>
          <p:cNvPr id="3" name="Notes Placeholder 2"/>
          <p:cNvSpPr>
            <a:spLocks noGrp="1"/>
          </p:cNvSpPr>
          <p:nvPr>
            <p:ph type="body" idx="1"/>
          </p:nvPr>
        </p:nvSpPr>
        <p:spPr/>
        <p:txBody>
          <a:bodyPr>
            <a:normAutofit/>
          </a:bodyPr>
          <a:lstStyle/>
          <a:p>
            <a:r>
              <a:rPr lang="en-US" baseline="0" dirty="0" smtClean="0"/>
              <a:t>Here’s how we do that with </a:t>
            </a:r>
            <a:r>
              <a:rPr lang="en-US" baseline="0" dirty="0" err="1" smtClean="0"/>
              <a:t>GeePS</a:t>
            </a:r>
            <a:r>
              <a:rPr lang="en-US" baseline="0" dirty="0" smtClean="0"/>
              <a:t>. First, we find that, for the deep learning application, most of the memory is actually used by the local intermediate data, which are essentially the neuron values of each layer. So we use </a:t>
            </a:r>
            <a:r>
              <a:rPr lang="en-US" baseline="0" dirty="0" err="1" smtClean="0"/>
              <a:t>GeePS</a:t>
            </a:r>
            <a:r>
              <a:rPr lang="en-US" baseline="0" dirty="0" smtClean="0"/>
              <a:t> to also manage the local data for the application. </a:t>
            </a:r>
          </a:p>
          <a:p>
            <a:endParaRPr lang="en-US" baseline="0" dirty="0" smtClean="0"/>
          </a:p>
          <a:p>
            <a:r>
              <a:rPr lang="en-US" baseline="0" dirty="0" smtClean="0"/>
              <a:t>(HIT) In case the data does not fit in GPU memory, </a:t>
            </a:r>
            <a:r>
              <a:rPr lang="en-US" baseline="0" dirty="0" err="1" smtClean="0"/>
              <a:t>GeePS</a:t>
            </a:r>
            <a:r>
              <a:rPr lang="en-US" baseline="0" dirty="0" smtClean="0"/>
              <a:t> will keep it in the larger CPU memory.</a:t>
            </a:r>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34</a:t>
            </a:fld>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1575" y="696913"/>
            <a:ext cx="4641850" cy="3481387"/>
          </a:xfrm>
        </p:spPr>
      </p:sp>
      <p:sp>
        <p:nvSpPr>
          <p:cNvPr id="3" name="Notes Placeholder 2"/>
          <p:cNvSpPr>
            <a:spLocks noGrp="1"/>
          </p:cNvSpPr>
          <p:nvPr>
            <p:ph type="body" idx="1"/>
          </p:nvPr>
        </p:nvSpPr>
        <p:spPr/>
        <p:txBody>
          <a:bodyPr>
            <a:normAutofit/>
          </a:bodyPr>
          <a:lstStyle/>
          <a:p>
            <a:r>
              <a:rPr lang="en-US" baseline="0" dirty="0" smtClean="0"/>
              <a:t>In that case, </a:t>
            </a:r>
            <a:r>
              <a:rPr lang="en-US" baseline="0" dirty="0" err="1" smtClean="0"/>
              <a:t>GeePS</a:t>
            </a:r>
            <a:r>
              <a:rPr lang="en-US" baseline="0" dirty="0" smtClean="0"/>
              <a:t> will use the whole GPU memory as the access buffer pool, and </a:t>
            </a:r>
            <a:r>
              <a:rPr lang="en-US" baseline="0" dirty="0" err="1" smtClean="0"/>
              <a:t>prefetch</a:t>
            </a:r>
            <a:r>
              <a:rPr lang="en-US" baseline="0" dirty="0" smtClean="0"/>
              <a:t> data from CPU memory to this access buffer pool.</a:t>
            </a:r>
          </a:p>
          <a:p>
            <a:endParaRPr lang="en-US" baseline="0" dirty="0" smtClean="0"/>
          </a:p>
          <a:p>
            <a:r>
              <a:rPr lang="en-US" baseline="0" dirty="0" smtClean="0"/>
              <a:t>Again, because we know the access sequence of the application, we can do perfect </a:t>
            </a:r>
            <a:r>
              <a:rPr lang="en-US" baseline="0" dirty="0" err="1" smtClean="0"/>
              <a:t>prefetching</a:t>
            </a:r>
            <a:r>
              <a:rPr lang="en-US" baseline="0" dirty="0" smtClean="0"/>
              <a:t>. We can </a:t>
            </a:r>
            <a:r>
              <a:rPr lang="en-US" baseline="0" dirty="0" err="1" smtClean="0"/>
              <a:t>prefetch</a:t>
            </a:r>
            <a:r>
              <a:rPr lang="en-US" baseline="0" dirty="0" smtClean="0"/>
              <a:t> the data of the next layer, while the application is doing its computation for the current layer, so that we overlap the data transfer with the computation.</a:t>
            </a:r>
          </a:p>
          <a:p>
            <a:endParaRPr lang="en-US" baseline="0" dirty="0" smtClean="0"/>
          </a:p>
          <a:p>
            <a:r>
              <a:rPr lang="en-US" baseline="0" dirty="0" smtClean="0"/>
              <a:t>(With the GPU memory management support, the maximum size of the neural network that we can train is now only limited by the size of the largest layer, instead of the whole network. So we can train much larger neural networks that do not fit in GPU memory.)</a:t>
            </a:r>
          </a:p>
          <a:p>
            <a:endParaRPr lang="en-US" baseline="0" dirty="0" smtClean="0"/>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35</a:t>
            </a:fld>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1575" y="696913"/>
            <a:ext cx="4641850" cy="3481387"/>
          </a:xfrm>
        </p:spPr>
      </p:sp>
      <p:sp>
        <p:nvSpPr>
          <p:cNvPr id="3" name="Notes Placeholder 2"/>
          <p:cNvSpPr>
            <a:spLocks noGrp="1"/>
          </p:cNvSpPr>
          <p:nvPr>
            <p:ph type="body" idx="1"/>
          </p:nvPr>
        </p:nvSpPr>
        <p:spPr/>
        <p:txBody>
          <a:bodyPr>
            <a:normAutofit/>
          </a:bodyPr>
          <a:lstStyle/>
          <a:p>
            <a:r>
              <a:rPr lang="en-US" baseline="0" dirty="0" smtClean="0"/>
              <a:t>Next, I will show you some highlights of our </a:t>
            </a:r>
            <a:r>
              <a:rPr lang="en-US" baseline="0" dirty="0" err="1" smtClean="0"/>
              <a:t>GeePS</a:t>
            </a:r>
            <a:r>
              <a:rPr lang="en-US" baseline="0" dirty="0" smtClean="0"/>
              <a:t> results.</a:t>
            </a:r>
          </a:p>
          <a:p>
            <a:endParaRPr lang="en-US" baseline="0" dirty="0" smtClean="0"/>
          </a:p>
          <a:p>
            <a:r>
              <a:rPr lang="en-US" baseline="0" dirty="0" smtClean="0"/>
              <a:t>We evaluate </a:t>
            </a:r>
            <a:r>
              <a:rPr lang="en-US" baseline="0" dirty="0" err="1" smtClean="0"/>
              <a:t>GeePS</a:t>
            </a:r>
            <a:r>
              <a:rPr lang="en-US" baseline="0" dirty="0" smtClean="0"/>
              <a:t> by connecting it with a popular single machine GPU-based deep learning program, called </a:t>
            </a:r>
            <a:r>
              <a:rPr lang="en-US" baseline="0" dirty="0" err="1" smtClean="0"/>
              <a:t>Caffe</a:t>
            </a:r>
            <a:r>
              <a:rPr lang="en-US" baseline="0" dirty="0" smtClean="0"/>
              <a:t>. The original </a:t>
            </a:r>
            <a:r>
              <a:rPr lang="en-US" baseline="0" dirty="0" err="1" smtClean="0"/>
              <a:t>Caffe</a:t>
            </a:r>
            <a:r>
              <a:rPr lang="en-US" baseline="0" dirty="0" smtClean="0"/>
              <a:t> only runs on a single machine, and we scale </a:t>
            </a:r>
            <a:r>
              <a:rPr lang="en-US" baseline="0" dirty="0" err="1" smtClean="0"/>
              <a:t>Caffe</a:t>
            </a:r>
            <a:r>
              <a:rPr lang="en-US" baseline="0" dirty="0" smtClean="0"/>
              <a:t> to a cluster of machines, by using </a:t>
            </a:r>
            <a:r>
              <a:rPr lang="en-US" baseline="0" dirty="0" err="1" smtClean="0"/>
              <a:t>GeePS</a:t>
            </a:r>
            <a:r>
              <a:rPr lang="en-US" baseline="0" dirty="0" smtClean="0"/>
              <a:t> to manage its parameter data and local data. </a:t>
            </a:r>
          </a:p>
          <a:p>
            <a:endParaRPr lang="en-US" baseline="0" dirty="0" smtClean="0"/>
          </a:p>
          <a:p>
            <a:r>
              <a:rPr lang="en-US" baseline="0" dirty="0" smtClean="0"/>
              <a:t>We will compare this setup with </a:t>
            </a:r>
            <a:r>
              <a:rPr lang="en-US" baseline="0" dirty="0" err="1" smtClean="0"/>
              <a:t>IterStore</a:t>
            </a:r>
            <a:r>
              <a:rPr lang="en-US" baseline="0" dirty="0" smtClean="0"/>
              <a:t>, which is a traditional CPU-based parameter server.</a:t>
            </a:r>
          </a:p>
          <a:p>
            <a:endParaRPr lang="en-US" baseline="0" dirty="0" smtClean="0"/>
          </a:p>
          <a:p>
            <a:r>
              <a:rPr lang="en-US" baseline="0" dirty="0" smtClean="0"/>
              <a:t>And we did our experiments on an image classification benchmark.</a:t>
            </a:r>
          </a:p>
          <a:p>
            <a:endParaRPr lang="en-US" baseline="0" dirty="0" smtClean="0"/>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36</a:t>
            </a:fld>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1575" y="696913"/>
            <a:ext cx="4641850" cy="3481387"/>
          </a:xfrm>
        </p:spPr>
      </p:sp>
      <p:sp>
        <p:nvSpPr>
          <p:cNvPr id="3" name="Notes Placeholder 2"/>
          <p:cNvSpPr>
            <a:spLocks noGrp="1"/>
          </p:cNvSpPr>
          <p:nvPr>
            <p:ph type="body" idx="1"/>
          </p:nvPr>
        </p:nvSpPr>
        <p:spPr/>
        <p:txBody>
          <a:bodyPr>
            <a:normAutofit/>
          </a:bodyPr>
          <a:lstStyle/>
          <a:p>
            <a:pPr defTabSz="879356">
              <a:defRPr/>
            </a:pPr>
            <a:r>
              <a:rPr lang="en-US" baseline="0" dirty="0" smtClean="0"/>
              <a:t>The first graph shows the training throughput scalability. The Y axis is the training throughput, higher is better, and the X axis is the number of machines we use. </a:t>
            </a:r>
          </a:p>
          <a:p>
            <a:endParaRPr lang="en-US" baseline="0" dirty="0" smtClean="0"/>
          </a:p>
          <a:p>
            <a:r>
              <a:rPr lang="en-US" baseline="0" dirty="0" smtClean="0"/>
              <a:t>We first compare </a:t>
            </a:r>
            <a:r>
              <a:rPr lang="en-US" baseline="0" dirty="0" err="1" smtClean="0"/>
              <a:t>GeePS</a:t>
            </a:r>
            <a:r>
              <a:rPr lang="en-US" baseline="0" dirty="0" smtClean="0"/>
              <a:t> with </a:t>
            </a:r>
            <a:r>
              <a:rPr lang="en-US" baseline="0" dirty="0" err="1" smtClean="0"/>
              <a:t>IterStore</a:t>
            </a:r>
            <a:r>
              <a:rPr lang="en-US" baseline="0" dirty="0" smtClean="0"/>
              <a:t>. Both the </a:t>
            </a:r>
            <a:r>
              <a:rPr lang="en-US" baseline="0" dirty="0" err="1" smtClean="0"/>
              <a:t>GeePS</a:t>
            </a:r>
            <a:r>
              <a:rPr lang="en-US" baseline="0" dirty="0" smtClean="0"/>
              <a:t> setup and the </a:t>
            </a:r>
            <a:r>
              <a:rPr lang="en-US" baseline="0" dirty="0" err="1" smtClean="0"/>
              <a:t>IterStore</a:t>
            </a:r>
            <a:r>
              <a:rPr lang="en-US" baseline="0" dirty="0" smtClean="0"/>
              <a:t> setup use </a:t>
            </a:r>
            <a:r>
              <a:rPr lang="en-US" baseline="0" dirty="0" err="1" smtClean="0"/>
              <a:t>Caffe</a:t>
            </a:r>
            <a:r>
              <a:rPr lang="en-US" baseline="0" dirty="0" smtClean="0"/>
              <a:t> to do machine learning computations with GPUs. But for the </a:t>
            </a:r>
            <a:r>
              <a:rPr lang="en-US" baseline="0" dirty="0" err="1" smtClean="0"/>
              <a:t>IterStore</a:t>
            </a:r>
            <a:r>
              <a:rPr lang="en-US" baseline="0" dirty="0" smtClean="0"/>
              <a:t> setup, each time the application accesses the parameter data, they will have to do the CPU/GPU data transfer in the foreground. Because of this overhead, the </a:t>
            </a:r>
            <a:r>
              <a:rPr lang="en-US" baseline="0" dirty="0" err="1" smtClean="0"/>
              <a:t>IterStore</a:t>
            </a:r>
            <a:r>
              <a:rPr lang="en-US" baseline="0" dirty="0" smtClean="0"/>
              <a:t> setup is 2 and a half times slower than </a:t>
            </a:r>
            <a:r>
              <a:rPr lang="en-US" baseline="0" dirty="0" err="1" smtClean="0"/>
              <a:t>GeePS</a:t>
            </a:r>
            <a:r>
              <a:rPr lang="en-US" baseline="0" dirty="0" smtClean="0"/>
              <a:t>. </a:t>
            </a:r>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37</a:t>
            </a:fld>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1575" y="696913"/>
            <a:ext cx="4641850" cy="3481387"/>
          </a:xfrm>
        </p:spPr>
      </p:sp>
      <p:sp>
        <p:nvSpPr>
          <p:cNvPr id="3" name="Notes Placeholder 2"/>
          <p:cNvSpPr>
            <a:spLocks noGrp="1"/>
          </p:cNvSpPr>
          <p:nvPr>
            <p:ph type="body" idx="1"/>
          </p:nvPr>
        </p:nvSpPr>
        <p:spPr/>
        <p:txBody>
          <a:bodyPr>
            <a:normAutofit/>
          </a:bodyPr>
          <a:lstStyle/>
          <a:p>
            <a:r>
              <a:rPr lang="en-US" dirty="0" smtClean="0"/>
              <a:t>We also compare </a:t>
            </a:r>
            <a:r>
              <a:rPr lang="en-US" dirty="0" err="1" smtClean="0"/>
              <a:t>GeePS</a:t>
            </a:r>
            <a:r>
              <a:rPr lang="en-US" dirty="0" smtClean="0"/>
              <a:t> with the ideal scalability</a:t>
            </a:r>
            <a:r>
              <a:rPr lang="en-US" baseline="0" dirty="0" smtClean="0"/>
              <a:t> of </a:t>
            </a:r>
            <a:r>
              <a:rPr lang="en-US" baseline="0" dirty="0" err="1" smtClean="0"/>
              <a:t>Caffe</a:t>
            </a:r>
            <a:r>
              <a:rPr lang="en-US" baseline="0" dirty="0" smtClean="0"/>
              <a:t>, which is this dashed line. We can see that </a:t>
            </a:r>
            <a:r>
              <a:rPr lang="en-US" baseline="0" dirty="0" err="1" smtClean="0"/>
              <a:t>GeePS</a:t>
            </a:r>
            <a:r>
              <a:rPr lang="en-US" baseline="0" dirty="0" smtClean="0"/>
              <a:t> scales relatively close to ideal. With 16 machines, </a:t>
            </a:r>
            <a:r>
              <a:rPr lang="en-US" baseline="0" dirty="0" err="1" smtClean="0"/>
              <a:t>GeePS</a:t>
            </a:r>
            <a:r>
              <a:rPr lang="en-US" baseline="0" dirty="0" smtClean="0"/>
              <a:t> runs the same workload 13 times faster than single-machine </a:t>
            </a:r>
            <a:r>
              <a:rPr lang="en-US" baseline="0" dirty="0" err="1" smtClean="0"/>
              <a:t>Caffe</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38</a:t>
            </a:fld>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 summarize the </a:t>
            </a:r>
            <a:r>
              <a:rPr lang="en-US" dirty="0" err="1" smtClean="0"/>
              <a:t>GeePS</a:t>
            </a:r>
            <a:r>
              <a:rPr lang="en-US" dirty="0" smtClean="0"/>
              <a:t> work, we designed a </a:t>
            </a:r>
            <a:r>
              <a:rPr lang="en-US" baseline="0" dirty="0" smtClean="0"/>
              <a:t>parameter server for GPU deep learning.</a:t>
            </a:r>
          </a:p>
          <a:p>
            <a:endParaRPr lang="en-US" baseline="0" dirty="0" smtClean="0"/>
          </a:p>
          <a:p>
            <a:r>
              <a:rPr lang="en-US" baseline="0" dirty="0" smtClean="0"/>
              <a:t>It exploits the layer-by-layer pattern of deep learning computation, so that it can efficiently overlap data transfer with the computation.</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39</a:t>
            </a:fld>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third piece of work is </a:t>
            </a:r>
            <a:r>
              <a:rPr lang="en-US" dirty="0" err="1" smtClean="0"/>
              <a:t>MLtuner</a:t>
            </a:r>
            <a:r>
              <a:rPr lang="en-US" dirty="0" smtClean="0"/>
              <a:t>, it’s a system for automatic</a:t>
            </a:r>
            <a:r>
              <a:rPr lang="en-US" baseline="0" dirty="0" smtClean="0"/>
              <a:t> machine learning tuning.</a:t>
            </a:r>
          </a:p>
          <a:p>
            <a:endParaRPr lang="en-US" baseline="0" dirty="0" smtClean="0"/>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40</a:t>
            </a:fld>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71575" y="696913"/>
            <a:ext cx="4641850" cy="3481387"/>
          </a:xfrm>
        </p:spPr>
      </p:sp>
      <p:sp>
        <p:nvSpPr>
          <p:cNvPr id="3" name="备注占位符 2"/>
          <p:cNvSpPr>
            <a:spLocks noGrp="1"/>
          </p:cNvSpPr>
          <p:nvPr>
            <p:ph type="body" idx="1"/>
          </p:nvPr>
        </p:nvSpPr>
        <p:spPr/>
        <p:txBody>
          <a:bodyPr>
            <a:normAutofit lnSpcReduction="10000"/>
          </a:bodyPr>
          <a:lstStyle/>
          <a:p>
            <a:r>
              <a:rPr lang="en-US" altLang="zh-CN" baseline="0" dirty="0" smtClean="0"/>
              <a:t>Training a machine learning model often requires the selection and tuning of many training </a:t>
            </a:r>
            <a:r>
              <a:rPr lang="en-US" altLang="zh-CN" baseline="0" dirty="0" err="1" smtClean="0"/>
              <a:t>hyperparameters</a:t>
            </a:r>
            <a:r>
              <a:rPr lang="en-US" altLang="zh-CN" baseline="0" dirty="0" smtClean="0"/>
              <a:t>, such as the learning rate, momentum, training batch size, and data staleness bound.</a:t>
            </a:r>
          </a:p>
          <a:p>
            <a:endParaRPr lang="en-US" altLang="zh-CN" baseline="0" dirty="0" smtClean="0"/>
          </a:p>
          <a:p>
            <a:r>
              <a:rPr lang="en-US" altLang="zh-CN" baseline="0" dirty="0" smtClean="0"/>
              <a:t>In this work, in order to emphasize that those </a:t>
            </a:r>
            <a:r>
              <a:rPr lang="en-US" altLang="zh-CN" baseline="0" dirty="0" err="1" smtClean="0"/>
              <a:t>hyperparameters</a:t>
            </a:r>
            <a:r>
              <a:rPr lang="en-US" altLang="zh-CN" baseline="0" dirty="0" smtClean="0"/>
              <a:t> can be tuned and should be tuned, we call them training </a:t>
            </a:r>
            <a:r>
              <a:rPr lang="en-US" altLang="zh-CN" baseline="0" dirty="0" err="1" smtClean="0"/>
              <a:t>tunables</a:t>
            </a:r>
            <a:r>
              <a:rPr lang="en-US" altLang="zh-CN" baseline="0" dirty="0" smtClean="0"/>
              <a:t> in this work.</a:t>
            </a:r>
          </a:p>
          <a:p>
            <a:endParaRPr lang="en-US" altLang="zh-CN" baseline="0" dirty="0" smtClean="0"/>
          </a:p>
          <a:p>
            <a:r>
              <a:rPr lang="en-US" altLang="zh-CN" baseline="0" dirty="0" smtClean="0"/>
              <a:t>It is important to tune those </a:t>
            </a:r>
            <a:r>
              <a:rPr lang="en-US" altLang="zh-CN" baseline="0" dirty="0" err="1" smtClean="0"/>
              <a:t>tunables</a:t>
            </a:r>
            <a:r>
              <a:rPr lang="en-US" altLang="zh-CN" baseline="0" dirty="0" smtClean="0"/>
              <a:t>, because people find the selection of those training </a:t>
            </a:r>
            <a:r>
              <a:rPr lang="en-US" altLang="zh-CN" baseline="0" dirty="0" err="1" smtClean="0"/>
              <a:t>tunables</a:t>
            </a:r>
            <a:r>
              <a:rPr lang="en-US" altLang="zh-CN" baseline="0" dirty="0" smtClean="0"/>
              <a:t> can greatly affect the completion time of the machine learning tasks. And moreover, people also find the selection of the training </a:t>
            </a:r>
            <a:r>
              <a:rPr lang="en-US" altLang="zh-CN" baseline="0" dirty="0" err="1" smtClean="0"/>
              <a:t>tunables</a:t>
            </a:r>
            <a:r>
              <a:rPr lang="en-US" altLang="zh-CN" baseline="0" dirty="0" smtClean="0"/>
              <a:t> can even affect the quality of the converged model.</a:t>
            </a:r>
          </a:p>
          <a:p>
            <a:endParaRPr lang="en-US" altLang="zh-CN" baseline="0" dirty="0" smtClean="0"/>
          </a:p>
        </p:txBody>
      </p:sp>
      <p:sp>
        <p:nvSpPr>
          <p:cNvPr id="4" name="灯片编号占位符 3"/>
          <p:cNvSpPr>
            <a:spLocks noGrp="1"/>
          </p:cNvSpPr>
          <p:nvPr>
            <p:ph type="sldNum" sz="quarter" idx="10"/>
          </p:nvPr>
        </p:nvSpPr>
        <p:spPr/>
        <p:txBody>
          <a:bodyPr/>
          <a:lstStyle/>
          <a:p>
            <a:fld id="{89FE48F6-A58A-474B-A658-F0ADC123992F}" type="slidenum">
              <a:rPr lang="en-US" altLang="zh-CN" smtClean="0"/>
              <a:pPr/>
              <a:t>41</a:t>
            </a:fld>
            <a:endParaRPr lang="en-US" altLang="zh-CN"/>
          </a:p>
        </p:txBody>
      </p:sp>
    </p:spTree>
    <p:extLst>
      <p:ext uri="{BB962C8B-B14F-4D97-AF65-F5344CB8AC3E}">
        <p14:creationId xmlns:p14="http://schemas.microsoft.com/office/powerpoint/2010/main" xmlns="" val="1569103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(SLOW) This is my</a:t>
            </a:r>
            <a:r>
              <a:rPr lang="en-US" baseline="0" dirty="0" smtClean="0"/>
              <a:t> thesis statement. We believe that the characteristics of data parallel machine learning can be exploited in the implementation of parameter server systems to improve the efficiency by over an order of magnitude.</a:t>
            </a:r>
          </a:p>
          <a:p>
            <a:endParaRPr lang="en-US" dirty="0"/>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4</a:t>
            </a:fld>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71575" y="696913"/>
            <a:ext cx="4641850" cy="3481387"/>
          </a:xfrm>
        </p:spPr>
      </p:sp>
      <p:sp>
        <p:nvSpPr>
          <p:cNvPr id="3" name="备注占位符 2"/>
          <p:cNvSpPr>
            <a:spLocks noGrp="1"/>
          </p:cNvSpPr>
          <p:nvPr>
            <p:ph type="body" idx="1"/>
          </p:nvPr>
        </p:nvSpPr>
        <p:spPr/>
        <p:txBody>
          <a:bodyPr>
            <a:normAutofit lnSpcReduction="10000"/>
          </a:bodyPr>
          <a:lstStyle/>
          <a:p>
            <a:r>
              <a:rPr lang="en-US" dirty="0" smtClean="0"/>
              <a:t>Before we move on, it is important to distinguish our training </a:t>
            </a:r>
            <a:r>
              <a:rPr lang="en-US" dirty="0" err="1" smtClean="0"/>
              <a:t>tunables</a:t>
            </a:r>
            <a:r>
              <a:rPr lang="en-US" dirty="0" smtClean="0"/>
              <a:t>,</a:t>
            </a:r>
            <a:r>
              <a:rPr lang="en-US" baseline="0" dirty="0" smtClean="0"/>
              <a:t> from another class of </a:t>
            </a:r>
            <a:r>
              <a:rPr lang="en-US" baseline="0" dirty="0" err="1" smtClean="0"/>
              <a:t>hyperparameters</a:t>
            </a:r>
            <a:r>
              <a:rPr lang="en-US" baseline="0" dirty="0" smtClean="0"/>
              <a:t>, called model </a:t>
            </a:r>
            <a:r>
              <a:rPr lang="en-US" baseline="0" dirty="0" err="1" smtClean="0"/>
              <a:t>hyperparameters</a:t>
            </a:r>
            <a:r>
              <a:rPr lang="en-US" baseline="0" dirty="0" smtClean="0"/>
              <a:t>.</a:t>
            </a:r>
          </a:p>
          <a:p>
            <a:endParaRPr lang="en-US" baseline="0" dirty="0" smtClean="0"/>
          </a:p>
          <a:p>
            <a:r>
              <a:rPr lang="en-US" baseline="0" dirty="0" smtClean="0"/>
              <a:t>Our training </a:t>
            </a:r>
            <a:r>
              <a:rPr lang="en-US" baseline="0" dirty="0" err="1" smtClean="0"/>
              <a:t>tunables</a:t>
            </a:r>
            <a:r>
              <a:rPr lang="en-US" baseline="0" dirty="0" smtClean="0"/>
              <a:t> only control the training procedure, but they do not change the model. </a:t>
            </a:r>
            <a:r>
              <a:rPr lang="en-US" dirty="0" smtClean="0"/>
              <a:t>The model </a:t>
            </a:r>
            <a:r>
              <a:rPr lang="en-US" dirty="0" err="1" smtClean="0"/>
              <a:t>hyperparameters</a:t>
            </a:r>
            <a:r>
              <a:rPr lang="en-US" dirty="0" smtClean="0"/>
              <a:t>, on the other hand, they define the model and appear</a:t>
            </a:r>
            <a:r>
              <a:rPr lang="en-US" baseline="0" dirty="0" smtClean="0"/>
              <a:t> in the objective function</a:t>
            </a:r>
            <a:r>
              <a:rPr lang="en-US" dirty="0" smtClean="0"/>
              <a:t>.</a:t>
            </a:r>
          </a:p>
          <a:p>
            <a:endParaRPr lang="en-US" baseline="0" dirty="0" smtClean="0"/>
          </a:p>
          <a:p>
            <a:r>
              <a:rPr lang="en-US" baseline="0" dirty="0" smtClean="0"/>
              <a:t>(HIT) In this work, we focus on tuning only the training </a:t>
            </a:r>
            <a:r>
              <a:rPr lang="en-US" baseline="0" dirty="0" err="1" smtClean="0"/>
              <a:t>tunables</a:t>
            </a:r>
            <a:r>
              <a:rPr lang="en-US" baseline="0" dirty="0" smtClean="0"/>
              <a:t>, and we do not change the model </a:t>
            </a:r>
            <a:r>
              <a:rPr lang="en-US" baseline="0" dirty="0" err="1" smtClean="0"/>
              <a:t>hyperparameters</a:t>
            </a:r>
            <a:r>
              <a:rPr lang="en-US" baseline="0" dirty="0" smtClean="0"/>
              <a:t>.</a:t>
            </a:r>
          </a:p>
          <a:p>
            <a:endParaRPr lang="en-US" baseline="0" dirty="0" smtClean="0"/>
          </a:p>
        </p:txBody>
      </p:sp>
      <p:sp>
        <p:nvSpPr>
          <p:cNvPr id="4" name="灯片编号占位符 3"/>
          <p:cNvSpPr>
            <a:spLocks noGrp="1"/>
          </p:cNvSpPr>
          <p:nvPr>
            <p:ph type="sldNum" sz="quarter" idx="10"/>
          </p:nvPr>
        </p:nvSpPr>
        <p:spPr/>
        <p:txBody>
          <a:bodyPr/>
          <a:lstStyle/>
          <a:p>
            <a:fld id="{89FE48F6-A58A-474B-A658-F0ADC123992F}" type="slidenum">
              <a:rPr lang="en-US" altLang="zh-CN" smtClean="0"/>
              <a:pPr/>
              <a:t>42</a:t>
            </a:fld>
            <a:endParaRPr lang="en-US" altLang="zh-CN"/>
          </a:p>
        </p:txBody>
      </p:sp>
    </p:spTree>
    <p:extLst>
      <p:ext uri="{BB962C8B-B14F-4D97-AF65-F5344CB8AC3E}">
        <p14:creationId xmlns:p14="http://schemas.microsoft.com/office/powerpoint/2010/main" xmlns="" val="15691036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There are several traditional tuning approaches.</a:t>
            </a:r>
          </a:p>
          <a:p>
            <a:endParaRPr lang="en-US" baseline="0" dirty="0" smtClean="0"/>
          </a:p>
          <a:p>
            <a:r>
              <a:rPr lang="en-US" baseline="0" dirty="0" smtClean="0"/>
              <a:t>The first and the most common approach is manual tuning. </a:t>
            </a:r>
          </a:p>
          <a:p>
            <a:r>
              <a:rPr lang="en-US" dirty="0" smtClean="0"/>
              <a:t>Obviously,</a:t>
            </a:r>
            <a:r>
              <a:rPr lang="en-US" baseline="0" dirty="0" smtClean="0"/>
              <a:t> </a:t>
            </a:r>
            <a:r>
              <a:rPr lang="en-US" dirty="0" smtClean="0"/>
              <a:t>doing that</a:t>
            </a:r>
            <a:r>
              <a:rPr lang="en-US" baseline="0" dirty="0" smtClean="0"/>
              <a:t> manually</a:t>
            </a:r>
            <a:r>
              <a:rPr lang="en-US" dirty="0" smtClean="0"/>
              <a:t> is very inefficient</a:t>
            </a:r>
            <a:r>
              <a:rPr lang="en-US" baseline="0" dirty="0" smtClean="0"/>
              <a:t> and prone to sub-optimal settings.</a:t>
            </a:r>
          </a:p>
          <a:p>
            <a:endParaRPr lang="en-US" dirty="0" smtClean="0"/>
          </a:p>
          <a:p>
            <a:r>
              <a:rPr lang="en-US" dirty="0" smtClean="0"/>
              <a:t>There are some existing</a:t>
            </a:r>
            <a:r>
              <a:rPr lang="en-US" baseline="0" dirty="0" smtClean="0"/>
              <a:t> </a:t>
            </a:r>
            <a:r>
              <a:rPr lang="en-US" dirty="0" smtClean="0"/>
              <a:t>automatic</a:t>
            </a:r>
            <a:r>
              <a:rPr lang="en-US" baseline="0" dirty="0" smtClean="0"/>
              <a:t> </a:t>
            </a:r>
            <a:r>
              <a:rPr lang="en-US" dirty="0" smtClean="0"/>
              <a:t>tuning</a:t>
            </a:r>
            <a:r>
              <a:rPr lang="en-US" baseline="0" dirty="0" smtClean="0"/>
              <a:t> approaches, such as Spearmint and </a:t>
            </a:r>
            <a:r>
              <a:rPr lang="en-US" baseline="0" dirty="0" err="1" smtClean="0"/>
              <a:t>HyperBand</a:t>
            </a:r>
            <a:r>
              <a:rPr lang="en-US" baseline="0" dirty="0" smtClean="0"/>
              <a:t>. However, those approaches are actually designed for tuning the model </a:t>
            </a:r>
            <a:r>
              <a:rPr lang="en-US" baseline="0" dirty="0" err="1" smtClean="0"/>
              <a:t>hyperparameters</a:t>
            </a:r>
            <a:r>
              <a:rPr lang="en-US" baseline="0" dirty="0" smtClean="0"/>
              <a:t>. Because of that, they often need to train the models to completion multiple times, with different </a:t>
            </a:r>
            <a:r>
              <a:rPr lang="en-US" baseline="0" dirty="0" err="1" smtClean="0"/>
              <a:t>hyperparameter</a:t>
            </a:r>
            <a:r>
              <a:rPr lang="en-US" baseline="0" dirty="0" smtClean="0"/>
              <a:t> settings, in order to pick the best model. Because of that, their overhead is very high.</a:t>
            </a:r>
          </a:p>
          <a:p>
            <a:endParaRPr lang="en-US" baseline="0" dirty="0" smtClean="0"/>
          </a:p>
          <a:p>
            <a:r>
              <a:rPr lang="en-US" baseline="0" dirty="0" smtClean="0"/>
              <a:t>(HIT) Moreover, none of the existing approaches can dynamically change the </a:t>
            </a:r>
            <a:r>
              <a:rPr lang="en-US" baseline="0" dirty="0" err="1" smtClean="0"/>
              <a:t>tunablable</a:t>
            </a:r>
            <a:r>
              <a:rPr lang="en-US" baseline="0" dirty="0" smtClean="0"/>
              <a:t> during the training. But people find that for many deep learning applications, we actually need to change the learning rate during the training, in order to achieve good model accuracies. So those approaches fail to achieve good model accuracies for those deep learning applications.</a:t>
            </a:r>
          </a:p>
          <a:p>
            <a:endParaRPr lang="en-US" dirty="0" smtClean="0"/>
          </a:p>
          <a:p>
            <a:r>
              <a:rPr lang="en-US" baseline="0" dirty="0" smtClean="0"/>
              <a:t>Our </a:t>
            </a:r>
            <a:r>
              <a:rPr lang="en-US" baseline="0" dirty="0" err="1" smtClean="0"/>
              <a:t>MLtuner</a:t>
            </a:r>
            <a:r>
              <a:rPr lang="en-US" baseline="0" dirty="0" smtClean="0"/>
              <a:t> system will address those problems. It has much lower overhead, and can re-tune the </a:t>
            </a:r>
            <a:r>
              <a:rPr lang="en-US" baseline="0" dirty="0" err="1" smtClean="0"/>
              <a:t>tunables</a:t>
            </a:r>
            <a:r>
              <a:rPr lang="en-US" baseline="0" dirty="0" smtClean="0"/>
              <a:t> during the training.</a:t>
            </a:r>
          </a:p>
          <a:p>
            <a:endParaRPr lang="en-US" dirty="0" smtClean="0"/>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43</a:t>
            </a:fld>
            <a:endParaRPr lang="en-US"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basic idea behind </a:t>
            </a:r>
            <a:r>
              <a:rPr lang="en-US" dirty="0" err="1" smtClean="0"/>
              <a:t>MLtuner</a:t>
            </a:r>
            <a:r>
              <a:rPr lang="en-US" dirty="0" smtClean="0"/>
              <a:t> is that it</a:t>
            </a:r>
            <a:r>
              <a:rPr lang="en-US" baseline="0" dirty="0" smtClean="0"/>
              <a:t> will try and evaluate the tunable settings efficiently with trial branches.</a:t>
            </a:r>
          </a:p>
          <a:p>
            <a:endParaRPr lang="en-US" baseline="0" dirty="0" smtClean="0"/>
          </a:p>
          <a:p>
            <a:r>
              <a:rPr lang="en-US" dirty="0" smtClean="0"/>
              <a:t>For example, when we want to tune the tunable</a:t>
            </a:r>
            <a:r>
              <a:rPr lang="en-US" baseline="0" dirty="0" smtClean="0"/>
              <a:t> setting</a:t>
            </a:r>
            <a:r>
              <a:rPr lang="en-US" dirty="0" smtClean="0"/>
              <a:t> for this image classification task. </a:t>
            </a:r>
            <a:r>
              <a:rPr lang="en-US" dirty="0" err="1" smtClean="0"/>
              <a:t>MLtuner</a:t>
            </a:r>
            <a:r>
              <a:rPr lang="en-US" dirty="0" smtClean="0"/>
              <a:t> will fork multiple</a:t>
            </a:r>
            <a:r>
              <a:rPr lang="en-US" baseline="0" dirty="0" smtClean="0"/>
              <a:t> training branches from the initial state. Those training branches all start from exactly the same state, but they use different tunable settings.</a:t>
            </a:r>
            <a:endParaRPr lang="en-US" dirty="0" smtClean="0"/>
          </a:p>
          <a:p>
            <a:endParaRPr lang="en-US" baseline="0" dirty="0" smtClean="0"/>
          </a:p>
          <a:p>
            <a:r>
              <a:rPr lang="en-US" baseline="0" dirty="0" smtClean="0"/>
              <a:t>(HIT) We will run each of the training branches for some amount of trial time, and monitor their convergence speed. In this graph, the Y-axis is the training loss, and we </a:t>
            </a:r>
            <a:r>
              <a:rPr lang="en-US" baseline="0" dirty="0" err="1" smtClean="0"/>
              <a:t>cann</a:t>
            </a:r>
            <a:r>
              <a:rPr lang="en-US" baseline="0" dirty="0" smtClean="0"/>
              <a:t> see that all the branches start from the same training loss, but they have different convergence speed, because they use different </a:t>
            </a:r>
            <a:r>
              <a:rPr lang="en-US" baseline="0" smtClean="0"/>
              <a:t>tunable settings.</a:t>
            </a:r>
            <a:endParaRPr lang="en-US" baseline="0" dirty="0" smtClean="0"/>
          </a:p>
          <a:p>
            <a:endParaRPr lang="en-US" dirty="0" smtClean="0"/>
          </a:p>
          <a:p>
            <a:r>
              <a:rPr lang="en-US" dirty="0" smtClean="0"/>
              <a:t>Then, we pick the branch with the fastest convergence speed,</a:t>
            </a:r>
            <a:r>
              <a:rPr lang="en-US" baseline="0" dirty="0" smtClean="0"/>
              <a:t> </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44</a:t>
            </a:fld>
            <a:endParaRPr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and keep running only the best branch.</a:t>
            </a:r>
          </a:p>
          <a:p>
            <a:endParaRPr lang="en-US" baseline="0" dirty="0" smtClean="0"/>
          </a:p>
          <a:p>
            <a:r>
              <a:rPr lang="en-US" baseline="0" dirty="0" smtClean="0"/>
              <a:t>The design exploits the fact that the best tunable setting can often be decided pretty quickly with a small amount of trial time, and we don’t actually need to run each of the settings to completion. </a:t>
            </a:r>
            <a:endParaRPr lang="en-US" dirty="0"/>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45</a:t>
            </a:fld>
            <a:endParaRPr lang="en-US"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err="1" smtClean="0"/>
              <a:t>MLtuner</a:t>
            </a:r>
            <a:r>
              <a:rPr lang="en-US" baseline="0" dirty="0" smtClean="0"/>
              <a:t> will also re-tune the </a:t>
            </a:r>
            <a:r>
              <a:rPr lang="en-US" baseline="0" dirty="0" err="1" smtClean="0"/>
              <a:t>tunables</a:t>
            </a:r>
            <a:r>
              <a:rPr lang="en-US" baseline="0" dirty="0" smtClean="0"/>
              <a:t> during the training, because we find the best tunable setting often changes during the training. Moreover, re-tuning is necessary for many deep learning applications to achieve good model accuracies.</a:t>
            </a:r>
          </a:p>
          <a:p>
            <a:endParaRPr lang="en-US" baseline="0" dirty="0" smtClean="0"/>
          </a:p>
          <a:p>
            <a:r>
              <a:rPr lang="en-US" baseline="0" dirty="0" err="1" smtClean="0"/>
              <a:t>MLtuner</a:t>
            </a:r>
            <a:r>
              <a:rPr lang="en-US" baseline="0" dirty="0" smtClean="0"/>
              <a:t> re-tunes the </a:t>
            </a:r>
            <a:r>
              <a:rPr lang="en-US" baseline="0" dirty="0" err="1" smtClean="0"/>
              <a:t>tunables</a:t>
            </a:r>
            <a:r>
              <a:rPr lang="en-US" baseline="0" dirty="0" smtClean="0"/>
              <a:t> with a similar way as the tuning procedure. Suppose we have been running this branch for a while, and want to re-tune the </a:t>
            </a:r>
            <a:r>
              <a:rPr lang="en-US" baseline="0" dirty="0" err="1" smtClean="0"/>
              <a:t>tunables</a:t>
            </a:r>
            <a:r>
              <a:rPr lang="en-US" baseline="0" dirty="0" smtClean="0"/>
              <a:t>. We it just fork some trial branches, from the trained branch, (HIT) and pick the branch with the fastest convergence speed, and keep training only the best branch.</a:t>
            </a:r>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46</a:t>
            </a:fld>
            <a:endParaRPr lang="en-US"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Next,</a:t>
            </a:r>
            <a:r>
              <a:rPr lang="en-US" baseline="0" dirty="0" smtClean="0"/>
              <a:t> I’m going to briefly talk about some of the design details of </a:t>
            </a:r>
            <a:r>
              <a:rPr lang="en-US" baseline="0" dirty="0" err="1" smtClean="0"/>
              <a:t>MLtuner</a:t>
            </a:r>
            <a:r>
              <a:rPr lang="en-US" baseline="0" dirty="0" smtClean="0"/>
              <a:t>.</a:t>
            </a:r>
          </a:p>
          <a:p>
            <a:endParaRPr lang="en-US" dirty="0" smtClean="0"/>
          </a:p>
          <a:p>
            <a:r>
              <a:rPr lang="en-US" dirty="0" err="1" smtClean="0"/>
              <a:t>MLtuner</a:t>
            </a:r>
            <a:r>
              <a:rPr lang="en-US" dirty="0" smtClean="0"/>
              <a:t> picks the tunable settings to try</a:t>
            </a:r>
            <a:r>
              <a:rPr lang="en-US" baseline="0" dirty="0" smtClean="0"/>
              <a:t> with the </a:t>
            </a:r>
            <a:r>
              <a:rPr lang="en-US" baseline="0" dirty="0" err="1" smtClean="0"/>
              <a:t>HyperOpt</a:t>
            </a:r>
            <a:r>
              <a:rPr lang="en-US" baseline="0" dirty="0" smtClean="0"/>
              <a:t> algorithm. </a:t>
            </a:r>
            <a:r>
              <a:rPr lang="en-US" baseline="0" dirty="0" err="1" smtClean="0"/>
              <a:t>HyperOpt</a:t>
            </a:r>
            <a:r>
              <a:rPr lang="en-US" baseline="0" dirty="0" smtClean="0"/>
              <a:t> is a popular optimization algorithm that many previous work used to sample the tunable settings from the search space.</a:t>
            </a:r>
          </a:p>
          <a:p>
            <a:endParaRPr lang="en-US" baseline="0" dirty="0" smtClean="0"/>
          </a:p>
          <a:p>
            <a:r>
              <a:rPr lang="en-US" baseline="0" dirty="0" err="1" smtClean="0"/>
              <a:t>MLtuner</a:t>
            </a:r>
            <a:r>
              <a:rPr lang="en-US" baseline="0" dirty="0" smtClean="0"/>
              <a:t> will monitor the training loss to estimate the convergence speed. Also, because the actual training loss is usually quite noisy, </a:t>
            </a:r>
            <a:r>
              <a:rPr lang="en-US" baseline="0" dirty="0" err="1" smtClean="0"/>
              <a:t>MLtuner</a:t>
            </a:r>
            <a:r>
              <a:rPr lang="en-US" baseline="0" dirty="0" smtClean="0"/>
              <a:t> will </a:t>
            </a:r>
            <a:r>
              <a:rPr lang="en-US" baseline="0" dirty="0" err="1" smtClean="0"/>
              <a:t>downsample</a:t>
            </a:r>
            <a:r>
              <a:rPr lang="en-US" baseline="0" dirty="0" smtClean="0"/>
              <a:t> the training loss, and estimate the convergence speed from the </a:t>
            </a:r>
            <a:r>
              <a:rPr lang="en-US" baseline="0" dirty="0" err="1" smtClean="0"/>
              <a:t>downsampled</a:t>
            </a:r>
            <a:r>
              <a:rPr lang="en-US" baseline="0" dirty="0" smtClean="0"/>
              <a:t> loss trace.</a:t>
            </a:r>
          </a:p>
          <a:p>
            <a:endParaRPr lang="en-US" baseline="0" dirty="0" smtClean="0"/>
          </a:p>
          <a:p>
            <a:r>
              <a:rPr lang="en-US" baseline="0" dirty="0" err="1" smtClean="0"/>
              <a:t>MLtuner</a:t>
            </a:r>
            <a:r>
              <a:rPr lang="en-US" baseline="0" dirty="0" smtClean="0"/>
              <a:t> will also automatically decide how much trial time it should try the tunable settings, based on the noisiness of the training loss. This part is more interesting, and I will talk more about that.</a:t>
            </a:r>
          </a:p>
          <a:p>
            <a:endParaRPr lang="en-US" baseline="0" dirty="0" smtClean="0"/>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47</a:t>
            </a:fld>
            <a:endParaRPr lang="en-US"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To decide the trial time, </a:t>
            </a:r>
            <a:r>
              <a:rPr lang="en-US" baseline="0" dirty="0" err="1" smtClean="0"/>
              <a:t>MLtuner</a:t>
            </a:r>
            <a:r>
              <a:rPr lang="en-US" baseline="0" dirty="0" smtClean="0"/>
              <a:t> will first start with a minimal trial time, and run the branches with the trial time.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And </a:t>
            </a:r>
            <a:r>
              <a:rPr lang="en-US" baseline="0" dirty="0" err="1" smtClean="0"/>
              <a:t>MLtuner</a:t>
            </a:r>
            <a:r>
              <a:rPr lang="en-US" baseline="0" dirty="0" smtClean="0"/>
              <a:t> will check the stability of the converging progress of the branches. Here, in this example, because the current trial time is too short, this training progress is unstable.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If none of the branches that </a:t>
            </a:r>
            <a:r>
              <a:rPr lang="en-US" dirty="0" err="1" smtClean="0"/>
              <a:t>MLtuner</a:t>
            </a:r>
            <a:r>
              <a:rPr lang="en-US" dirty="0" smtClean="0"/>
              <a:t> has tried so far</a:t>
            </a:r>
            <a:r>
              <a:rPr lang="en-US" baseline="0" dirty="0" smtClean="0"/>
              <a:t> </a:t>
            </a:r>
            <a:r>
              <a:rPr lang="en-US" dirty="0" smtClean="0"/>
              <a:t>has stable converging</a:t>
            </a:r>
            <a:r>
              <a:rPr lang="en-US" baseline="0" dirty="0" smtClean="0"/>
              <a:t> progress,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err="1" smtClean="0"/>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48</a:t>
            </a:fld>
            <a:endParaRPr lang="en-US"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MLtuner</a:t>
            </a:r>
            <a:r>
              <a:rPr lang="en-US" baseline="0" dirty="0" smtClean="0"/>
              <a:t> will double the trial time, and use the doubled trial time to run the future branches, and it will also run all the previous branches for longer, with the new trial time.</a:t>
            </a:r>
          </a:p>
          <a:p>
            <a:endParaRPr lang="en-US" baseline="0" dirty="0" smtClean="0"/>
          </a:p>
          <a:p>
            <a:r>
              <a:rPr lang="en-US" baseline="0" dirty="0" err="1" smtClean="0"/>
              <a:t>MLtuner</a:t>
            </a:r>
            <a:r>
              <a:rPr lang="en-US" baseline="0" dirty="0" smtClean="0"/>
              <a:t> will keep doubling the trial time, until it finds at least one branch that has a stable converging progress. That is how the trial time is decided.</a:t>
            </a:r>
            <a:endParaRPr lang="en-US" dirty="0"/>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49</a:t>
            </a:fld>
            <a:endParaRPr lang="en-US"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Next,</a:t>
            </a:r>
            <a:r>
              <a:rPr lang="en-US" baseline="0" dirty="0" smtClean="0"/>
              <a:t> I will show you some highlights of our </a:t>
            </a:r>
            <a:r>
              <a:rPr lang="en-US" baseline="0" dirty="0" err="1" smtClean="0"/>
              <a:t>MLtuner</a:t>
            </a:r>
            <a:r>
              <a:rPr lang="en-US" baseline="0" dirty="0" smtClean="0"/>
              <a:t> results here. I’m only going to show you the results on the image classification benchmark, but we have good results on video classification with RNNs and matrix factorization as well.</a:t>
            </a:r>
          </a:p>
          <a:p>
            <a:endParaRPr lang="en-US" dirty="0" smtClean="0"/>
          </a:p>
          <a:p>
            <a:r>
              <a:rPr lang="en-US" baseline="0" dirty="0" smtClean="0"/>
              <a:t>For this set of experiments, we will tune the learning rate, momentum, batch size, and data staleness bound.</a:t>
            </a:r>
            <a:endParaRPr lang="en-US" dirty="0" smtClean="0"/>
          </a:p>
          <a:p>
            <a:endParaRPr lang="en-US" dirty="0" smtClean="0"/>
          </a:p>
          <a:p>
            <a:r>
              <a:rPr lang="en-US" dirty="0" smtClean="0"/>
              <a:t>We</a:t>
            </a:r>
            <a:r>
              <a:rPr lang="en-US" baseline="0" dirty="0" smtClean="0"/>
              <a:t> will compare our </a:t>
            </a:r>
            <a:r>
              <a:rPr lang="en-US" baseline="0" dirty="0" err="1" smtClean="0"/>
              <a:t>MLtuner</a:t>
            </a:r>
            <a:r>
              <a:rPr lang="en-US" baseline="0" dirty="0" smtClean="0"/>
              <a:t> system with two baseline approaches. The Spearmint approach and the </a:t>
            </a:r>
            <a:r>
              <a:rPr lang="en-US" baseline="0" dirty="0" err="1" smtClean="0"/>
              <a:t>HyperBand</a:t>
            </a:r>
            <a:r>
              <a:rPr lang="en-US" baseline="0" dirty="0" smtClean="0"/>
              <a:t> approach.</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50</a:t>
            </a:fld>
            <a:endParaRPr lang="en-US"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are interested</a:t>
            </a:r>
            <a:r>
              <a:rPr lang="en-US" baseline="0" dirty="0" smtClean="0"/>
              <a:t> in both the total run time and the achieve classification accuracy for this benchmark. The X-axis is the time, in hours, and the Y-axis is the validation accuracy.</a:t>
            </a:r>
          </a:p>
          <a:p>
            <a:endParaRPr lang="en-US" baseline="0" dirty="0" smtClean="0"/>
          </a:p>
          <a:p>
            <a:r>
              <a:rPr lang="en-US" baseline="0" dirty="0" smtClean="0"/>
              <a:t>The red curve is the result of </a:t>
            </a:r>
            <a:r>
              <a:rPr lang="en-US" baseline="0" dirty="0" err="1" smtClean="0"/>
              <a:t>MLtuner</a:t>
            </a:r>
            <a:r>
              <a:rPr lang="en-US" baseline="0" dirty="0" smtClean="0"/>
              <a:t>. Here, even though this graph shows the model accuracy as the Y-axis, </a:t>
            </a:r>
            <a:r>
              <a:rPr lang="en-US" baseline="0" dirty="0" err="1" smtClean="0"/>
              <a:t>MLtuner</a:t>
            </a:r>
            <a:r>
              <a:rPr lang="en-US" baseline="0" dirty="0" smtClean="0"/>
              <a:t> actually tunes the tunable settings based on the training loss, which can be collected more frequently than the model accuracies.</a:t>
            </a:r>
            <a:endParaRPr lang="en-US" dirty="0"/>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51</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 support this thesis statement, I will describe three pieces of my PhD</a:t>
            </a:r>
            <a:r>
              <a:rPr lang="en-US" baseline="0" dirty="0" smtClean="0"/>
              <a:t> research </a:t>
            </a:r>
            <a:r>
              <a:rPr lang="en-US" dirty="0" smtClean="0"/>
              <a:t>work,</a:t>
            </a:r>
            <a:r>
              <a:rPr lang="en-US" baseline="0" dirty="0" smtClean="0"/>
              <a:t> as three case studies.</a:t>
            </a:r>
          </a:p>
          <a:p>
            <a:endParaRPr lang="en-US" baseline="0" dirty="0" smtClean="0"/>
          </a:p>
          <a:p>
            <a:r>
              <a:rPr lang="en-US" baseline="0" dirty="0" smtClean="0"/>
              <a:t>The first work, </a:t>
            </a:r>
            <a:r>
              <a:rPr lang="en-US" baseline="0" dirty="0" err="1" smtClean="0"/>
              <a:t>IterStore</a:t>
            </a:r>
            <a:r>
              <a:rPr lang="en-US" baseline="0" dirty="0" smtClean="0"/>
              <a:t>, is an efficient parameter server design. It exploits the characteristic of repeated data access of many machine learning computations.</a:t>
            </a:r>
          </a:p>
          <a:p>
            <a:endParaRPr lang="en-US" baseline="0" dirty="0" smtClean="0"/>
          </a:p>
          <a:p>
            <a:r>
              <a:rPr lang="en-US" baseline="0" dirty="0" smtClean="0"/>
              <a:t>The second work, </a:t>
            </a:r>
            <a:r>
              <a:rPr lang="en-US" baseline="0" dirty="0" err="1" smtClean="0"/>
              <a:t>GeePS</a:t>
            </a:r>
            <a:r>
              <a:rPr lang="en-US" baseline="0" dirty="0" smtClean="0"/>
              <a:t>, is a parameter server design specialized for GPU deep learning, and it exploits the layer-by-layer pattern of deep learning computation.</a:t>
            </a:r>
          </a:p>
          <a:p>
            <a:endParaRPr lang="en-US" baseline="0" dirty="0" smtClean="0"/>
          </a:p>
          <a:p>
            <a:r>
              <a:rPr lang="en-US" baseline="0" dirty="0" smtClean="0"/>
              <a:t>The third work, </a:t>
            </a:r>
            <a:r>
              <a:rPr lang="en-US" baseline="0" dirty="0" err="1" smtClean="0"/>
              <a:t>MLtuner</a:t>
            </a:r>
            <a:r>
              <a:rPr lang="en-US" baseline="0" dirty="0" smtClean="0"/>
              <a:t>, is a system for automatic machine learning tuning. It exploits the characteristic that the training </a:t>
            </a:r>
            <a:r>
              <a:rPr lang="en-US" baseline="0" dirty="0" err="1" smtClean="0"/>
              <a:t>hyperparameters</a:t>
            </a:r>
            <a:r>
              <a:rPr lang="en-US" baseline="0" dirty="0" smtClean="0"/>
              <a:t> can be often be decided quickly during the training.</a:t>
            </a:r>
          </a:p>
          <a:p>
            <a:endParaRPr lang="en-US" baseline="0" dirty="0" smtClean="0"/>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5</a:t>
            </a:fld>
            <a:endParaRPr lang="en-US"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 better understand the behavior of </a:t>
            </a:r>
            <a:r>
              <a:rPr lang="en-US" dirty="0" err="1" smtClean="0"/>
              <a:t>MLtuner</a:t>
            </a:r>
            <a:r>
              <a:rPr lang="en-US" dirty="0" smtClean="0"/>
              <a:t>, we mark</a:t>
            </a:r>
            <a:r>
              <a:rPr lang="en-US" baseline="0" dirty="0" smtClean="0"/>
              <a:t> the actual training work with the markers, and use the shaded area to represent the tuning part. </a:t>
            </a:r>
          </a:p>
          <a:p>
            <a:endParaRPr lang="en-US" baseline="0" dirty="0" smtClean="0"/>
          </a:p>
          <a:p>
            <a:r>
              <a:rPr lang="en-US" baseline="0" dirty="0" err="1" smtClean="0"/>
              <a:t>MLtuner</a:t>
            </a:r>
            <a:r>
              <a:rPr lang="en-US" baseline="0" dirty="0" smtClean="0"/>
              <a:t> tunes the </a:t>
            </a:r>
            <a:r>
              <a:rPr lang="en-US" baseline="0" dirty="0" err="1" smtClean="0"/>
              <a:t>tunables</a:t>
            </a:r>
            <a:r>
              <a:rPr lang="en-US" baseline="0" dirty="0" smtClean="0"/>
              <a:t> at the beginning of the training, and also re-tunes </a:t>
            </a:r>
            <a:r>
              <a:rPr lang="en-US" baseline="0" dirty="0" err="1" smtClean="0"/>
              <a:t>tunables</a:t>
            </a:r>
            <a:r>
              <a:rPr lang="en-US" baseline="0" dirty="0" smtClean="0"/>
              <a:t>, when the model accuracy stops increasing. We can see from the graph that after the re-tunings, the model accuracies are improved. This behavior is consistent with what the other people have found that when training a deep neural network, we need to change the learning rate during the training. So re-tuning is necessary.</a:t>
            </a:r>
            <a:endParaRPr lang="en-US" dirty="0"/>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52</a:t>
            </a:fld>
            <a:endParaRPr lang="en-US"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blue curve is the result of Spearmint. In the Spearmint</a:t>
            </a:r>
            <a:r>
              <a:rPr lang="en-US" baseline="0" dirty="0" smtClean="0"/>
              <a:t> approach, they sample the tunable settings with Bayesian optimization, and for each of the sampled settings, they will train the model with that setting to completion, and measure the model accuracy.</a:t>
            </a:r>
            <a:endParaRPr lang="en-US" dirty="0" smtClean="0"/>
          </a:p>
          <a:p>
            <a:endParaRPr lang="en-US" dirty="0" smtClean="0"/>
          </a:p>
          <a:p>
            <a:r>
              <a:rPr lang="en-US" dirty="0" smtClean="0"/>
              <a:t>When we run the Spearmint approach, we find their Bayesian</a:t>
            </a:r>
            <a:r>
              <a:rPr lang="en-US" baseline="0" dirty="0" smtClean="0"/>
              <a:t> optimization algorithm first tries the setting with all </a:t>
            </a:r>
            <a:r>
              <a:rPr lang="en-US" baseline="0" dirty="0" err="1" smtClean="0"/>
              <a:t>tunables</a:t>
            </a:r>
            <a:r>
              <a:rPr lang="en-US" baseline="0" dirty="0" smtClean="0"/>
              <a:t> set to the minimum value, which is a very small learning rate and very small batch size. This setting caused the model to converge at a very slow rate. And because Spearmint runs all settings to completion, it spent all five days running only the first setting.</a:t>
            </a:r>
            <a:endParaRPr lang="en-US" dirty="0" smtClean="0"/>
          </a:p>
          <a:p>
            <a:endParaRPr lang="en-US" dirty="0"/>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53</a:t>
            </a:fld>
            <a:endParaRPr lang="en-US"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green curves are the result of </a:t>
            </a:r>
            <a:r>
              <a:rPr lang="en-US" baseline="0" dirty="0" err="1" smtClean="0"/>
              <a:t>HyperBand</a:t>
            </a:r>
            <a:r>
              <a:rPr lang="en-US" baseline="0" dirty="0" smtClean="0"/>
              <a:t>. In the </a:t>
            </a:r>
            <a:r>
              <a:rPr lang="en-US" baseline="0" dirty="0" err="1" smtClean="0"/>
              <a:t>HyperBand</a:t>
            </a:r>
            <a:r>
              <a:rPr lang="en-US" baseline="0" dirty="0" smtClean="0"/>
              <a:t> approach, they try multiple settings in parallel, and every a few iterations, they will stop half of the settings early, based on their accuracies. </a:t>
            </a:r>
          </a:p>
          <a:p>
            <a:endParaRPr lang="en-US" baseline="0" dirty="0" smtClean="0"/>
          </a:p>
          <a:p>
            <a:r>
              <a:rPr lang="en-US" baseline="0" dirty="0" smtClean="0"/>
              <a:t>The dashed curve shows the accuracies of each settings being tried, and the bold curve shows the maximum accuracy achieved over time. We can see that there are more settings being tried at the same time, and many of them are stopped early. But the tuning still takes very long time to finish, and it has not finished after running for 5 days. Also their accuracy achieved in 5 days is still much lower than the accuracy that </a:t>
            </a:r>
            <a:r>
              <a:rPr lang="en-US" baseline="0" dirty="0" err="1" smtClean="0"/>
              <a:t>Mltuner</a:t>
            </a:r>
            <a:r>
              <a:rPr lang="en-US" baseline="0" dirty="0" smtClean="0"/>
              <a:t> got in one day.</a:t>
            </a:r>
          </a:p>
          <a:p>
            <a:endParaRPr lang="en-US" baseline="0" dirty="0" smtClean="0"/>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54</a:t>
            </a:fld>
            <a:endParaRPr lang="en-US"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Some</a:t>
            </a:r>
            <a:r>
              <a:rPr lang="en-US" baseline="0" dirty="0" smtClean="0"/>
              <a:t>times people train SGD models with adaptive learning rate tuning algorithms, such as </a:t>
            </a:r>
            <a:r>
              <a:rPr lang="en-US" baseline="0" dirty="0" err="1" smtClean="0"/>
              <a:t>AdaRevision</a:t>
            </a:r>
            <a:r>
              <a:rPr lang="en-US" baseline="0" dirty="0" smtClean="0"/>
              <a:t>, </a:t>
            </a:r>
            <a:r>
              <a:rPr lang="en-US" baseline="0" dirty="0" err="1" smtClean="0"/>
              <a:t>RMSProp</a:t>
            </a:r>
            <a:r>
              <a:rPr lang="en-US" baseline="0" dirty="0" smtClean="0"/>
              <a:t>, and </a:t>
            </a:r>
            <a:r>
              <a:rPr lang="en-US" baseline="0" dirty="0" err="1" smtClean="0"/>
              <a:t>AdaGrad</a:t>
            </a:r>
            <a:r>
              <a:rPr lang="en-US" baseline="0" dirty="0" smtClean="0"/>
              <a:t>. Those algorithms can adaptively change the learning rate during the training. However, the users will still need to set their initial learning rates, and we find the initial learning rate setting actually matters. Here in this graph, the X-axis is the initial learning rate, and the Y-axis is the validation accuracy when the model is converged. We can see that, the optimal accuracy can only be achieved by one or two initial learning rate settings, and their optimal settings are all different.</a:t>
            </a:r>
          </a:p>
          <a:p>
            <a:endParaRPr lang="en-US" dirty="0"/>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55</a:t>
            </a:fld>
            <a:endParaRPr lang="en-US"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can</a:t>
            </a:r>
            <a:r>
              <a:rPr lang="en-US" baseline="0" dirty="0" smtClean="0"/>
              <a:t> actually use </a:t>
            </a:r>
            <a:r>
              <a:rPr lang="en-US" baseline="0" dirty="0" err="1" smtClean="0"/>
              <a:t>MLtuner</a:t>
            </a:r>
            <a:r>
              <a:rPr lang="en-US" baseline="0" dirty="0" smtClean="0"/>
              <a:t> to pick the initial learning rate for those adaptive learning rate algorithms. The red line shows the accuracy when we pick the initial learning rate with </a:t>
            </a:r>
            <a:r>
              <a:rPr lang="en-US" baseline="0" dirty="0" err="1" smtClean="0"/>
              <a:t>MLtuner</a:t>
            </a:r>
            <a:r>
              <a:rPr lang="en-US" baseline="0" dirty="0" smtClean="0"/>
              <a:t> for the </a:t>
            </a:r>
            <a:r>
              <a:rPr lang="en-US" baseline="0" dirty="0" err="1" smtClean="0"/>
              <a:t>RMSProp</a:t>
            </a:r>
            <a:r>
              <a:rPr lang="en-US" baseline="0" dirty="0" smtClean="0"/>
              <a:t> algorithm. We get close to the ideal accuracy. For the other five algorithms, we also have similar results. The accuracies we get is within 1% different from the optimal accuracy. So our </a:t>
            </a:r>
            <a:r>
              <a:rPr lang="en-US" baseline="0" dirty="0" err="1" smtClean="0"/>
              <a:t>MLtuner</a:t>
            </a:r>
            <a:r>
              <a:rPr lang="en-US" baseline="0" dirty="0" smtClean="0"/>
              <a:t> approach actually complements the adaptive learning rate tuning </a:t>
            </a:r>
            <a:r>
              <a:rPr lang="en-US" baseline="0" dirty="0" smtClean="0"/>
              <a:t>algorithms, and robustly find good settings </a:t>
            </a:r>
            <a:r>
              <a:rPr lang="en-US" baseline="0" smtClean="0"/>
              <a:t>for them.</a:t>
            </a:r>
            <a:endParaRPr lang="en-US" dirty="0"/>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56</a:t>
            </a:fld>
            <a:endParaRPr lang="en-US"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are my thesis contributions.</a:t>
            </a:r>
          </a:p>
          <a:p>
            <a:endParaRPr lang="en-US" dirty="0" smtClean="0"/>
          </a:p>
          <a:p>
            <a:r>
              <a:rPr lang="en-US" dirty="0" smtClean="0"/>
              <a:t>In the </a:t>
            </a:r>
            <a:r>
              <a:rPr lang="en-US" dirty="0" err="1" smtClean="0"/>
              <a:t>IterStore</a:t>
            </a:r>
            <a:r>
              <a:rPr lang="en-US" dirty="0" smtClean="0"/>
              <a:t> work,</a:t>
            </a:r>
            <a:r>
              <a:rPr lang="en-US" baseline="0" dirty="0" smtClean="0"/>
              <a:t> w</a:t>
            </a:r>
            <a:r>
              <a:rPr lang="en-US" dirty="0" smtClean="0"/>
              <a:t>e identified the repeated</a:t>
            </a:r>
            <a:r>
              <a:rPr lang="en-US" baseline="0" dirty="0" smtClean="0"/>
              <a:t> data access </a:t>
            </a:r>
            <a:r>
              <a:rPr lang="en-US" dirty="0" smtClean="0"/>
              <a:t>as an</a:t>
            </a:r>
            <a:r>
              <a:rPr lang="en-US" baseline="0" dirty="0" smtClean="0"/>
              <a:t> important characteristic of many machine learning applications. By exploiting this characteristic, we designed many parameter server optimizations that improve the performance by up to 50x.</a:t>
            </a:r>
          </a:p>
          <a:p>
            <a:endParaRPr lang="en-US" baseline="0" dirty="0" smtClean="0"/>
          </a:p>
          <a:p>
            <a:r>
              <a:rPr lang="en-US" dirty="0" smtClean="0"/>
              <a:t>In the </a:t>
            </a:r>
            <a:r>
              <a:rPr lang="en-US" dirty="0" err="1" smtClean="0"/>
              <a:t>GeePS</a:t>
            </a:r>
            <a:r>
              <a:rPr lang="en-US" dirty="0" smtClean="0"/>
              <a:t> work,</a:t>
            </a:r>
            <a:r>
              <a:rPr lang="en-US" baseline="0" dirty="0" smtClean="0"/>
              <a:t> </a:t>
            </a:r>
            <a:r>
              <a:rPr lang="en-US" dirty="0" smtClean="0"/>
              <a:t>we</a:t>
            </a:r>
            <a:r>
              <a:rPr lang="en-US" baseline="0" dirty="0" smtClean="0"/>
              <a:t> designed a parameter server that exploits the layer by layer pattern of the deep learning computation. It can efficiently overlap the GPU/CPU data transfer with the computation, and support large models that do not fit in GPU memory.</a:t>
            </a:r>
          </a:p>
          <a:p>
            <a:endParaRPr lang="en-US" baseline="0" dirty="0" smtClean="0"/>
          </a:p>
          <a:p>
            <a:r>
              <a:rPr lang="en-US" baseline="0" dirty="0" smtClean="0"/>
              <a:t>In the </a:t>
            </a:r>
            <a:r>
              <a:rPr lang="en-US" baseline="0" dirty="0" err="1" smtClean="0"/>
              <a:t>MLtuner</a:t>
            </a:r>
            <a:r>
              <a:rPr lang="en-US" baseline="0" dirty="0" smtClean="0"/>
              <a:t> work, we identified the training </a:t>
            </a:r>
            <a:r>
              <a:rPr lang="en-US" baseline="0" dirty="0" err="1" smtClean="0"/>
              <a:t>tunables</a:t>
            </a:r>
            <a:r>
              <a:rPr lang="en-US" baseline="0" dirty="0" smtClean="0"/>
              <a:t> as a special class of </a:t>
            </a:r>
            <a:r>
              <a:rPr lang="en-US" baseline="0" dirty="0" err="1" smtClean="0"/>
              <a:t>hyperparameters</a:t>
            </a:r>
            <a:r>
              <a:rPr lang="en-US" baseline="0" dirty="0" smtClean="0"/>
              <a:t> that can be tuned and re-tuned more efficiently. And we designed the </a:t>
            </a:r>
            <a:r>
              <a:rPr lang="en-US" baseline="0" dirty="0" err="1" smtClean="0"/>
              <a:t>MLtuner</a:t>
            </a:r>
            <a:r>
              <a:rPr lang="en-US" baseline="0" dirty="0" smtClean="0"/>
              <a:t> approach for tuning the training </a:t>
            </a:r>
            <a:r>
              <a:rPr lang="en-US" baseline="0" dirty="0" err="1" smtClean="0"/>
              <a:t>tunables</a:t>
            </a:r>
            <a:r>
              <a:rPr lang="en-US" baseline="0" dirty="0" smtClean="0"/>
              <a:t>, and is an order of magnitude faster </a:t>
            </a:r>
            <a:r>
              <a:rPr lang="en-US" baseline="0" smtClean="0"/>
              <a:t>than the </a:t>
            </a:r>
            <a:r>
              <a:rPr lang="en-US" baseline="0" dirty="0" smtClean="0"/>
              <a:t>traditional </a:t>
            </a:r>
            <a:r>
              <a:rPr lang="en-US" baseline="0" smtClean="0"/>
              <a:t>tuning approaches.</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57</a:t>
            </a:fld>
            <a:endParaRPr lang="en-US"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At the end of the talk,</a:t>
            </a:r>
            <a:r>
              <a:rPr lang="en-US" baseline="0" dirty="0" smtClean="0"/>
              <a:t> I want to thank everyone that have helped me during my PhD study.</a:t>
            </a:r>
          </a:p>
          <a:p>
            <a:endParaRPr lang="en-US" baseline="0" dirty="0" smtClean="0"/>
          </a:p>
          <a:p>
            <a:r>
              <a:rPr lang="en-US" baseline="0" dirty="0" smtClean="0"/>
              <a:t>I want to thank my wife, my advisor Greg, my thesis committee, Phil, Garth, Eric, and Derek. And I want to thank all my collaborators and colleagues. Thank you for your help and support and without you it’s impossible for me to get there.</a:t>
            </a:r>
          </a:p>
          <a:p>
            <a:endParaRPr lang="en-US" baseline="0" dirty="0" smtClean="0"/>
          </a:p>
          <a:p>
            <a:r>
              <a:rPr lang="en-US" baseline="0" dirty="0" smtClean="0"/>
              <a:t>Thank you!</a:t>
            </a:r>
          </a:p>
          <a:p>
            <a:endParaRPr lang="en-US" baseline="0" dirty="0" smtClean="0"/>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58</a:t>
            </a:fld>
            <a:endParaRPr lang="en-US"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1575" y="696913"/>
            <a:ext cx="4641850" cy="3481387"/>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61</a:t>
            </a:fld>
            <a:endParaRPr lang="en-US"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1575" y="696913"/>
            <a:ext cx="4641850" cy="3481387"/>
          </a:xfrm>
        </p:spPr>
      </p:sp>
      <p:sp>
        <p:nvSpPr>
          <p:cNvPr id="3" name="Notes Placeholder 2"/>
          <p:cNvSpPr>
            <a:spLocks noGrp="1"/>
          </p:cNvSpPr>
          <p:nvPr>
            <p:ph type="body" idx="1"/>
          </p:nvPr>
        </p:nvSpPr>
        <p:spPr/>
        <p:txBody>
          <a:bodyPr>
            <a:normAutofit/>
          </a:bodyPr>
          <a:lstStyle/>
          <a:p>
            <a:r>
              <a:rPr lang="en-US" dirty="0" smtClean="0"/>
              <a:t>Here is the</a:t>
            </a:r>
            <a:r>
              <a:rPr lang="en-US" baseline="0" dirty="0" smtClean="0"/>
              <a:t> list of our interfaces to the </a:t>
            </a:r>
            <a:r>
              <a:rPr lang="en-US" baseline="0" dirty="0" err="1" smtClean="0"/>
              <a:t>GeePS</a:t>
            </a:r>
            <a:r>
              <a:rPr lang="en-US" baseline="0" dirty="0" smtClean="0"/>
              <a:t> managed buffers.</a:t>
            </a:r>
            <a:r>
              <a:rPr lang="en-US" dirty="0" smtClean="0"/>
              <a:t> I just talked</a:t>
            </a:r>
            <a:r>
              <a:rPr lang="en-US" baseline="0" dirty="0" smtClean="0"/>
              <a:t> about reads. Post-read is for after the application finishes using the read buffer, it will call post-read to release the buffer.</a:t>
            </a:r>
          </a:p>
          <a:p>
            <a:endParaRPr lang="en-US" baseline="0" dirty="0" smtClean="0"/>
          </a:p>
          <a:p>
            <a:r>
              <a:rPr lang="en-US" baseline="0" dirty="0" smtClean="0"/>
              <a:t>Similarly, when the application updates data, it first request a buffer by calling pre-update. And when it has the updates ready in the buffer, it calls update, and </a:t>
            </a:r>
            <a:r>
              <a:rPr lang="en-US" baseline="0" dirty="0" err="1" smtClean="0"/>
              <a:t>GeePS</a:t>
            </a:r>
            <a:r>
              <a:rPr lang="en-US" baseline="0" dirty="0" smtClean="0"/>
              <a:t> will apply the updates and reclaim the buffer.</a:t>
            </a:r>
            <a:endParaRPr lang="en-US" dirty="0" smtClean="0"/>
          </a:p>
          <a:p>
            <a:endParaRPr lang="en-US" dirty="0"/>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65</a:t>
            </a:fld>
            <a:endParaRPr lang="en-US"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879356">
              <a:defRPr/>
            </a:pPr>
            <a:r>
              <a:rPr lang="en-US" baseline="0" dirty="0" smtClean="0"/>
              <a:t>Here are some highlights of our GPU memory management results. With the memory management design, we can handle three times larger problems without much overhead, and we can train neural networks with up to 20 gigabytes of model parameters with only 5 gigabyte GPUs.</a:t>
            </a:r>
            <a:endParaRPr lang="en-US" dirty="0" smtClean="0"/>
          </a:p>
          <a:p>
            <a:endParaRPr lang="en-US" dirty="0"/>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66</a:t>
            </a:fld>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6</a:t>
            </a:fld>
            <a:endParaRPr lang="en-US"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1575" y="696913"/>
            <a:ext cx="4641850" cy="3481387"/>
          </a:xfrm>
        </p:spPr>
      </p:sp>
      <p:sp>
        <p:nvSpPr>
          <p:cNvPr id="3" name="Notes Placeholder 2"/>
          <p:cNvSpPr>
            <a:spLocks noGrp="1"/>
          </p:cNvSpPr>
          <p:nvPr>
            <p:ph type="body" idx="1"/>
          </p:nvPr>
        </p:nvSpPr>
        <p:spPr/>
        <p:txBody>
          <a:bodyPr>
            <a:normAutofit/>
          </a:bodyPr>
          <a:lstStyle/>
          <a:p>
            <a:r>
              <a:rPr lang="en-US" dirty="0" smtClean="0"/>
              <a:t>In this second set of experiments, we measure</a:t>
            </a:r>
            <a:r>
              <a:rPr lang="en-US" baseline="0" dirty="0" smtClean="0"/>
              <a:t> the training throughput of </a:t>
            </a:r>
            <a:r>
              <a:rPr lang="en-US" baseline="0" dirty="0" err="1" smtClean="0"/>
              <a:t>GeePS</a:t>
            </a:r>
            <a:r>
              <a:rPr lang="en-US" baseline="0" dirty="0" smtClean="0"/>
              <a:t> when we assign different amount of GPU memory for </a:t>
            </a:r>
            <a:r>
              <a:rPr lang="en-US" baseline="0" dirty="0" err="1" smtClean="0"/>
              <a:t>GeePS</a:t>
            </a:r>
            <a:r>
              <a:rPr lang="en-US" baseline="0" dirty="0" smtClean="0"/>
              <a:t> to use. Here the Y axis is the training throughput, the higher is better, and the X axis is the GPU memory we assigned to </a:t>
            </a:r>
            <a:r>
              <a:rPr lang="en-US" baseline="0" dirty="0" err="1" smtClean="0"/>
              <a:t>GeePS</a:t>
            </a:r>
            <a:r>
              <a:rPr lang="en-US" baseline="0" dirty="0" smtClean="0"/>
              <a:t>. The rightmost point is the case where everything fits in GPU memory. The leftmost point is the case where the GPU memory is just enough for double buffering the largest layer.</a:t>
            </a:r>
          </a:p>
          <a:p>
            <a:endParaRPr lang="en-US" baseline="0" dirty="0" smtClean="0"/>
          </a:p>
          <a:p>
            <a:r>
              <a:rPr lang="en-US" baseline="0" dirty="0" smtClean="0"/>
              <a:t>Comparing these two points, we have only 27% reduction in training throughput when we use only one third of the GPU memory.</a:t>
            </a:r>
          </a:p>
          <a:p>
            <a:endParaRPr lang="en-US" baseline="0" dirty="0" smtClean="0"/>
          </a:p>
          <a:p>
            <a:r>
              <a:rPr lang="en-US" baseline="0" dirty="0" smtClean="0"/>
              <a:t>This result means that </a:t>
            </a:r>
            <a:r>
              <a:rPr lang="en-US" baseline="0" dirty="0" err="1" smtClean="0"/>
              <a:t>GeePS</a:t>
            </a:r>
            <a:r>
              <a:rPr lang="en-US" baseline="0" dirty="0" smtClean="0"/>
              <a:t> can train neural networks that do not fit in GPU memory with small overhead.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67</a:t>
            </a:fld>
            <a:endParaRPr lang="en-US"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Our </a:t>
            </a:r>
            <a:r>
              <a:rPr lang="en-US" baseline="0" dirty="0" err="1" smtClean="0"/>
              <a:t>MLtuner</a:t>
            </a:r>
            <a:r>
              <a:rPr lang="en-US" baseline="0" dirty="0" smtClean="0"/>
              <a:t> system is able to address those problems.</a:t>
            </a:r>
          </a:p>
          <a:p>
            <a:endParaRPr lang="en-US" baseline="0" dirty="0" smtClean="0"/>
          </a:p>
          <a:p>
            <a:r>
              <a:rPr lang="en-US" baseline="0" dirty="0" err="1" smtClean="0"/>
              <a:t>MLtuner</a:t>
            </a:r>
            <a:r>
              <a:rPr lang="en-US" baseline="0" dirty="0" smtClean="0"/>
              <a:t> is a system for automatically tuning the training </a:t>
            </a:r>
            <a:r>
              <a:rPr lang="en-US" baseline="0" dirty="0" err="1" smtClean="0"/>
              <a:t>tunables</a:t>
            </a:r>
            <a:r>
              <a:rPr lang="en-US" baseline="0" dirty="0" smtClean="0"/>
              <a:t>. It can be connected with existing training systems, such as the parameter servers. It has much lower overhead, and is able to re-tune the </a:t>
            </a:r>
            <a:r>
              <a:rPr lang="en-US" baseline="0" dirty="0" err="1" smtClean="0"/>
              <a:t>tunables</a:t>
            </a:r>
            <a:r>
              <a:rPr lang="en-US" baseline="0" dirty="0" smtClean="0"/>
              <a:t> during the training.</a:t>
            </a:r>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69</a:t>
            </a:fld>
            <a:endParaRPr lang="en-US"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a:t>
            </a:r>
            <a:r>
              <a:rPr lang="en-US" baseline="0" dirty="0" err="1" smtClean="0"/>
              <a:t>Mltuner</a:t>
            </a:r>
            <a:r>
              <a:rPr lang="en-US" baseline="0" dirty="0" smtClean="0"/>
              <a:t> </a:t>
            </a:r>
            <a:r>
              <a:rPr lang="en-US" dirty="0" smtClean="0"/>
              <a:t>system will schedule</a:t>
            </a:r>
            <a:r>
              <a:rPr lang="en-US" baseline="0" dirty="0" smtClean="0"/>
              <a:t> the execution of the training branches, in a time sharing manner.</a:t>
            </a:r>
          </a:p>
          <a:p>
            <a:endParaRPr lang="en-US" baseline="0" dirty="0" smtClean="0"/>
          </a:p>
          <a:p>
            <a:r>
              <a:rPr lang="en-US" baseline="0" dirty="0" smtClean="0"/>
              <a:t>Suppose we have a parent branch, branch zero. (HIT) we first fork a branch #1 from it, and run for some time, and measure its convergence speed. then fork a branch #2 from it, run for some time, measure its convergence speed, and fork a branch #3 from it, and run for some time, measure its convergence speed.</a:t>
            </a:r>
          </a:p>
          <a:p>
            <a:endParaRPr lang="en-US" baseline="0" dirty="0" smtClean="0"/>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70</a:t>
            </a:fld>
            <a:endParaRPr lang="en-US"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will first show you how we search the </a:t>
            </a:r>
            <a:r>
              <a:rPr lang="en-US" dirty="0" err="1" smtClean="0"/>
              <a:t>tunables</a:t>
            </a:r>
            <a:r>
              <a:rPr lang="en-US" dirty="0" smtClean="0"/>
              <a:t>.</a:t>
            </a:r>
          </a:p>
          <a:p>
            <a:endParaRPr lang="en-US" dirty="0" smtClean="0"/>
          </a:p>
          <a:p>
            <a:r>
              <a:rPr lang="en-US" dirty="0" smtClean="0"/>
              <a:t>(HIT) Inside</a:t>
            </a:r>
            <a:r>
              <a:rPr lang="en-US" baseline="0" dirty="0" smtClean="0"/>
              <a:t> the searching loop, </a:t>
            </a:r>
            <a:r>
              <a:rPr lang="en-US" dirty="0" smtClean="0"/>
              <a:t>we have a tunable searcher module that proposes tunable choices to try. And I will describe the tunable searcher in more details in later slides.</a:t>
            </a:r>
          </a:p>
          <a:p>
            <a:endParaRPr lang="en-US" dirty="0" smtClean="0"/>
          </a:p>
          <a:p>
            <a:r>
              <a:rPr lang="en-US" dirty="0" smtClean="0"/>
              <a:t>(HIT) We then send message to the training system, to let it fork a training branch to try this tunable choice, for some amount of time. I will tell you how we decide this trial time later.</a:t>
            </a:r>
          </a:p>
          <a:p>
            <a:endParaRPr lang="en-US" dirty="0" smtClean="0"/>
          </a:p>
          <a:p>
            <a:r>
              <a:rPr lang="en-US" dirty="0" smtClean="0"/>
              <a:t>(HIT) We will collect the training progress from the training system, which is </a:t>
            </a:r>
            <a:r>
              <a:rPr lang="en-US" dirty="0" err="1" smtClean="0"/>
              <a:t>timeseries</a:t>
            </a:r>
            <a:r>
              <a:rPr lang="en-US" dirty="0" smtClean="0"/>
              <a:t> data.</a:t>
            </a:r>
          </a:p>
          <a:p>
            <a:endParaRPr lang="en-US" dirty="0" smtClean="0"/>
          </a:p>
          <a:p>
            <a:r>
              <a:rPr lang="en-US" dirty="0" smtClean="0"/>
              <a:t>(HIT) We will use a progress summarizer module to summarize convergence speed from the training progress, and report the convergence speed to the tunable searcher. I will talk about the progress summarizer in later slides.</a:t>
            </a:r>
          </a:p>
          <a:p>
            <a:endParaRPr lang="en-US" dirty="0" smtClean="0"/>
          </a:p>
          <a:p>
            <a:r>
              <a:rPr lang="en-US" dirty="0" smtClean="0"/>
              <a:t>Next, I will talk about each of the components in this diagram, as I promised.</a:t>
            </a:r>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71</a:t>
            </a:fld>
            <a:endParaRPr lang="en-US"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Next, I will show you how we measure the convergence speed. The training system will report its training progress to the tuning system. In our example applications,</a:t>
            </a:r>
            <a:r>
              <a:rPr lang="en-US" baseline="0" dirty="0" smtClean="0"/>
              <a:t> the training progress is essentially the current values of the objective function, and it is </a:t>
            </a:r>
            <a:r>
              <a:rPr lang="en-US" baseline="0" dirty="0" err="1" smtClean="0"/>
              <a:t>timeseries</a:t>
            </a:r>
            <a:r>
              <a:rPr lang="en-US" baseline="0" dirty="0" smtClean="0"/>
              <a:t> data.</a:t>
            </a:r>
          </a:p>
          <a:p>
            <a:endParaRPr lang="en-US" baseline="0" dirty="0" smtClean="0"/>
          </a:p>
          <a:p>
            <a:r>
              <a:rPr lang="en-US" baseline="0" dirty="0" smtClean="0"/>
              <a:t>(HIT) The most straight forward way of calculating the convergence speed is to take the slope of the training progress..</a:t>
            </a:r>
            <a:endParaRPr lang="en-US" dirty="0"/>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72</a:t>
            </a:fld>
            <a:endParaRPr lang="en-US"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However, in many applications, the training progress is very noisy. Directly</a:t>
            </a:r>
            <a:r>
              <a:rPr lang="en-US" baseline="0" dirty="0" smtClean="0"/>
              <a:t> using the slope between the first point and the last point might be problematic.</a:t>
            </a:r>
            <a:endParaRPr lang="en-US" dirty="0"/>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73</a:t>
            </a:fld>
            <a:endParaRPr lang="en-US"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Instead,</a:t>
            </a:r>
            <a:r>
              <a:rPr lang="en-US" baseline="0" dirty="0" smtClean="0"/>
              <a:t> our progress summarizer will </a:t>
            </a:r>
            <a:r>
              <a:rPr lang="en-US" baseline="0" dirty="0" err="1" smtClean="0"/>
              <a:t>downsample</a:t>
            </a:r>
            <a:r>
              <a:rPr lang="en-US" baseline="0" dirty="0" smtClean="0"/>
              <a:t> the training progress. We </a:t>
            </a:r>
            <a:r>
              <a:rPr lang="en-US" baseline="0" dirty="0" err="1" smtClean="0"/>
              <a:t>downsample</a:t>
            </a:r>
            <a:r>
              <a:rPr lang="en-US" baseline="0" dirty="0" smtClean="0"/>
              <a:t> it into fewer but smoother samples, and calculate the slope of the </a:t>
            </a:r>
            <a:r>
              <a:rPr lang="en-US" baseline="0" dirty="0" err="1" smtClean="0"/>
              <a:t>downsampled</a:t>
            </a:r>
            <a:r>
              <a:rPr lang="en-US" baseline="0" dirty="0" smtClean="0"/>
              <a:t> progress.</a:t>
            </a:r>
            <a:endParaRPr lang="en-US" dirty="0"/>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74</a:t>
            </a:fld>
            <a:endParaRPr lang="en-US"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Because</a:t>
            </a:r>
            <a:r>
              <a:rPr lang="en-US" baseline="0" dirty="0" smtClean="0"/>
              <a:t> the training progress is noisy, we cannot simply take the slope of every branch. We need to do some </a:t>
            </a:r>
            <a:r>
              <a:rPr lang="en-US" dirty="0" smtClean="0"/>
              <a:t>convergence</a:t>
            </a:r>
            <a:r>
              <a:rPr lang="en-US" baseline="0" dirty="0" smtClean="0"/>
              <a:t> and stability checks.</a:t>
            </a:r>
          </a:p>
          <a:p>
            <a:endParaRPr lang="en-US" baseline="0" dirty="0" smtClean="0"/>
          </a:p>
          <a:p>
            <a:r>
              <a:rPr lang="en-US" baseline="0" dirty="0" smtClean="0"/>
              <a:t>Assume that the training progress of a converging branch should be decreasing.</a:t>
            </a:r>
          </a:p>
          <a:p>
            <a:r>
              <a:rPr lang="en-US" baseline="0" dirty="0" smtClean="0"/>
              <a:t>So, if the slope of a branch is positive, it’s going up, we will label this branch as not converging.</a:t>
            </a:r>
          </a:p>
          <a:p>
            <a:r>
              <a:rPr lang="en-US" baseline="0" dirty="0" smtClean="0"/>
              <a:t>Moreover, even through, for this case, the last progress point is lower than the first point, the branch will also be </a:t>
            </a:r>
            <a:r>
              <a:rPr lang="en-US" baseline="0" dirty="0" err="1" smtClean="0"/>
              <a:t>labelled</a:t>
            </a:r>
            <a:r>
              <a:rPr lang="en-US" baseline="0" dirty="0" smtClean="0"/>
              <a:t> as not converging, because its progress is not stable enough. It jumps too much. </a:t>
            </a:r>
          </a:p>
          <a:p>
            <a:endParaRPr lang="en-US" baseline="0" dirty="0" smtClean="0"/>
          </a:p>
          <a:p>
            <a:r>
              <a:rPr lang="en-US" baseline="0" dirty="0" smtClean="0"/>
              <a:t>The not converging branches are not necessarily diverging. It might be because its progress is very noisy, and we haven’t run it for long enough to get stable progress.</a:t>
            </a:r>
          </a:p>
          <a:p>
            <a:endParaRPr lang="en-US" baseline="0" dirty="0" smtClean="0"/>
          </a:p>
          <a:p>
            <a:r>
              <a:rPr lang="en-US" baseline="0" dirty="0" smtClean="0"/>
              <a:t>So next, I will describe how we decide how long to run each branch, based on this information.</a:t>
            </a:r>
            <a:endParaRPr lang="en-US" dirty="0" smtClean="0"/>
          </a:p>
          <a:p>
            <a:endParaRPr lang="en-US" dirty="0"/>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75</a:t>
            </a:fld>
            <a:endParaRPr lang="en-US"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Essentially we want a tunable trial time that is long enough for a good tunable choice to make stable</a:t>
            </a:r>
            <a:r>
              <a:rPr lang="en-US" baseline="0" dirty="0" smtClean="0"/>
              <a:t> </a:t>
            </a:r>
            <a:r>
              <a:rPr lang="en-US" dirty="0" smtClean="0"/>
              <a:t>converging progress.</a:t>
            </a:r>
          </a:p>
          <a:p>
            <a:endParaRPr lang="en-US" dirty="0" smtClean="0"/>
          </a:p>
          <a:p>
            <a:r>
              <a:rPr lang="en-US" dirty="0" smtClean="0"/>
              <a:t>We have designed a mechanism for automatically deciding the trial time.</a:t>
            </a:r>
          </a:p>
          <a:p>
            <a:endParaRPr lang="en-US" dirty="0" smtClean="0"/>
          </a:p>
          <a:p>
            <a:r>
              <a:rPr lang="en-US" dirty="0" smtClean="0"/>
              <a:t>We first initialize the tunable trial time to some small value, and we</a:t>
            </a:r>
            <a:r>
              <a:rPr lang="en-US" baseline="0" dirty="0" smtClean="0"/>
              <a:t> try the tunable choices, with this trial time</a:t>
            </a:r>
            <a:r>
              <a:rPr lang="en-US" dirty="0" smtClean="0"/>
              <a:t>. If we find none of the tunable choices converges, with the current trial time,</a:t>
            </a:r>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76</a:t>
            </a:fld>
            <a:endParaRPr lang="en-US"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will double the trial time. Then, the next time we get a tunable choice from the searcher, we will try the new tunable choice, as well as all the previous ones, for longer, with the doubled</a:t>
            </a:r>
            <a:r>
              <a:rPr lang="en-US" baseline="0" dirty="0" smtClean="0"/>
              <a:t> trial time</a:t>
            </a:r>
            <a:r>
              <a:rPr lang="en-US" dirty="0" smtClean="0"/>
              <a:t>. We will keep doubling the trial time, until we a converging branch is found.</a:t>
            </a:r>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77</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Traditionally,</a:t>
            </a:r>
            <a:r>
              <a:rPr lang="en-US" baseline="0" dirty="0" smtClean="0"/>
              <a:t> a parameter server is pretty much like a generic key-value store. The parameter server manages the parameter data as a collection of key-value pairs, indexed the key. The parameter server provides read and update interface for the application workers to access the parameter data. </a:t>
            </a:r>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7</a:t>
            </a:fld>
            <a:endParaRPr lang="en-US"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If none of the branches has stable converging</a:t>
            </a:r>
            <a:r>
              <a:rPr lang="en-US" baseline="0" dirty="0" smtClean="0"/>
              <a:t> progress, </a:t>
            </a:r>
            <a:r>
              <a:rPr lang="en-US" dirty="0" err="1" smtClean="0"/>
              <a:t>MLtuner</a:t>
            </a:r>
            <a:r>
              <a:rPr lang="en-US" baseline="0" dirty="0" smtClean="0"/>
              <a:t> will then double the trial time, and run the new branches and also the existing branches for longer.</a:t>
            </a:r>
          </a:p>
          <a:p>
            <a:endParaRPr lang="en-US" baseline="0" dirty="0" smtClean="0"/>
          </a:p>
          <a:p>
            <a:r>
              <a:rPr lang="en-US" baseline="0" dirty="0" err="1" smtClean="0"/>
              <a:t>MLtuner</a:t>
            </a:r>
            <a:r>
              <a:rPr lang="en-US" baseline="0" dirty="0" smtClean="0"/>
              <a:t> will keep doubling the trial time, until it finds any of the branches gets a stable converging progress. And it will use the decided trial time to try all future branches, and pick the branch that has the fastest convergence speed.</a:t>
            </a:r>
            <a:endParaRPr lang="en-US" dirty="0"/>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78</a:t>
            </a:fld>
            <a:endParaRPr lang="en-US"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There are more interesting results in the paper. For example, </a:t>
            </a:r>
            <a:r>
              <a:rPr lang="en-US" baseline="0" dirty="0" err="1" smtClean="0"/>
              <a:t>GeePS</a:t>
            </a:r>
            <a:r>
              <a:rPr lang="en-US" baseline="0" dirty="0" smtClean="0"/>
              <a:t> has good scalability and convergence speed for other networks such as </a:t>
            </a:r>
            <a:r>
              <a:rPr lang="en-US" baseline="0" dirty="0" err="1" smtClean="0"/>
              <a:t>GoogLeNet</a:t>
            </a:r>
            <a:r>
              <a:rPr lang="en-US" baseline="0" dirty="0" smtClean="0"/>
              <a:t>, and other problems, such as RNNs for video classification.</a:t>
            </a:r>
          </a:p>
          <a:p>
            <a:endParaRPr lang="en-US" baseline="0" dirty="0" smtClean="0"/>
          </a:p>
          <a:p>
            <a:r>
              <a:rPr lang="en-US" baseline="0" dirty="0" smtClean="0"/>
              <a:t>For GPU memory management, </a:t>
            </a:r>
            <a:r>
              <a:rPr lang="en-US" baseline="0" dirty="0" err="1" smtClean="0"/>
              <a:t>GeePS</a:t>
            </a:r>
            <a:r>
              <a:rPr lang="en-US" baseline="0" dirty="0" smtClean="0"/>
              <a:t> can train neural networks with up to 20 gigabytes of model parameters with only 5 gigabyte GPUs and support 4 times longer videos for video classification.</a:t>
            </a:r>
            <a:endParaRPr lang="en-US" dirty="0"/>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81</a:t>
            </a:fld>
            <a:endParaRPr lang="en-US"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9591">
              <a:defRPr/>
            </a:pPr>
            <a:r>
              <a:rPr lang="en-US" sz="1300" dirty="0" smtClean="0"/>
              <a:t>In the first set of experiments, we have each worker report more operations than performed, and that can be caused by work migration or skipped work. The x axis is the fraction of extra reported operations. The y axis is the normalized timer per iteration, the ideal case is one.  (HIT) With some extra information reported, the applications run only slightly slower, so they are insensitive to extra information. (That actually answers the question of how our approach works when some parameters already converge. There is almost no hurt if the reported information is more than performed. )</a:t>
            </a:r>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82</a:t>
            </a:fld>
            <a:endParaRPr lang="en-US" altLang="en-US"/>
          </a:p>
        </p:txBody>
      </p:sp>
    </p:spTree>
    <p:extLst>
      <p:ext uri="{BB962C8B-B14F-4D97-AF65-F5344CB8AC3E}">
        <p14:creationId xmlns="" xmlns:p14="http://schemas.microsoft.com/office/powerpoint/2010/main" val="366386360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9591">
              <a:defRPr/>
            </a:pPr>
            <a:r>
              <a:rPr lang="en-US" sz="1300" dirty="0" smtClean="0"/>
              <a:t>In the second set of experiments, we have each worker report less operations than real. That can only happen if we migrate work. The x axis is the fraction of unreported operations over all operations. The y axis is still the normalized timer per iteration. (HIT) For collaborative filtering and topic modeling, the slow down is tiny, meaning that they are insensitive to missing information.</a:t>
            </a:r>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83</a:t>
            </a:fld>
            <a:endParaRPr lang="en-US" altLang="en-US"/>
          </a:p>
        </p:txBody>
      </p:sp>
    </p:spTree>
    <p:extLst>
      <p:ext uri="{BB962C8B-B14F-4D97-AF65-F5344CB8AC3E}">
        <p14:creationId xmlns="" xmlns:p14="http://schemas.microsoft.com/office/powerpoint/2010/main" val="336918246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will not go through each of the bars one by one. The</a:t>
            </a:r>
            <a:r>
              <a:rPr lang="en-US" baseline="0" dirty="0" smtClean="0"/>
              <a:t> important observation here is that</a:t>
            </a:r>
            <a:r>
              <a:rPr lang="en-US" dirty="0" smtClean="0"/>
              <a:t> different optimizations are most effective for different applications. (HIT) PageRank benefits most from prefetching and static data structures, (HIT) and collaborative filtering benefits most from prefetching and </a:t>
            </a:r>
            <a:r>
              <a:rPr lang="en-US" dirty="0" err="1" smtClean="0"/>
              <a:t>numa</a:t>
            </a:r>
            <a:r>
              <a:rPr lang="en-US" dirty="0" smtClean="0"/>
              <a:t>-aware memory management.</a:t>
            </a:r>
            <a:endParaRPr lang="en-US" dirty="0"/>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84</a:t>
            </a:fld>
            <a:endParaRPr lang="en-US" altLang="en-US"/>
          </a:p>
        </p:txBody>
      </p:sp>
    </p:spTree>
    <p:extLst>
      <p:ext uri="{BB962C8B-B14F-4D97-AF65-F5344CB8AC3E}">
        <p14:creationId xmlns="" xmlns:p14="http://schemas.microsoft.com/office/powerpoint/2010/main" val="1396226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Because</a:t>
            </a:r>
            <a:r>
              <a:rPr lang="en-US" baseline="0" dirty="0" smtClean="0"/>
              <a:t> a single parameter server machine will be a performance bottleneck, people often shard the parameter data across multiple parameter server shards.</a:t>
            </a:r>
          </a:p>
          <a:p>
            <a:endParaRPr lang="en-US" baseline="0" dirty="0" smtClean="0"/>
          </a:p>
          <a:p>
            <a:r>
              <a:rPr lang="en-US" baseline="0" dirty="0" smtClean="0"/>
              <a:t>(HIT) Also, because the parameter server shards have very little computational work, we don’t need to dedicate separate parameter server machines. Instead, people often put the parameter server shards in the same set of machines as the machine learning workers.</a:t>
            </a:r>
          </a:p>
          <a:p>
            <a:endParaRPr lang="en-US" baseline="0" dirty="0" smtClean="0"/>
          </a:p>
          <a:p>
            <a:pPr defTabSz="879378">
              <a:defRPr/>
            </a:pPr>
            <a:r>
              <a:rPr lang="en-US" baseline="0" dirty="0" smtClean="0"/>
              <a:t>Besides those, the traditional parameter server makes no assumptions on the access pattern of machine learning workers.</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8</a:t>
            </a:fld>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however, we find that many machine learning applications have an important </a:t>
            </a:r>
            <a:r>
              <a:rPr lang="en-US" baseline="0" dirty="0" smtClean="0"/>
              <a:t>characteristic that they apply the same sequence of parameter data access every iteration. I will explain that with a simple </a:t>
            </a:r>
            <a:r>
              <a:rPr lang="en-US" baseline="0" dirty="0" err="1" smtClean="0"/>
              <a:t>PageRank</a:t>
            </a:r>
            <a:r>
              <a:rPr lang="en-US" baseline="0" dirty="0" smtClean="0"/>
              <a:t> example.</a:t>
            </a:r>
          </a:p>
          <a:p>
            <a:endParaRPr lang="en-US" baseline="0" dirty="0" smtClean="0"/>
          </a:p>
          <a:p>
            <a:r>
              <a:rPr lang="en-US" baseline="0" dirty="0" smtClean="0"/>
              <a:t>For this </a:t>
            </a:r>
            <a:r>
              <a:rPr lang="en-US" baseline="0" dirty="0" err="1" smtClean="0"/>
              <a:t>PageRank</a:t>
            </a:r>
            <a:r>
              <a:rPr lang="en-US" baseline="0" dirty="0" smtClean="0"/>
              <a:t> application, we want to compute the ranks of the </a:t>
            </a:r>
            <a:r>
              <a:rPr lang="en-US" baseline="0" dirty="0" err="1" smtClean="0"/>
              <a:t>webpages</a:t>
            </a:r>
            <a:r>
              <a:rPr lang="en-US" baseline="0" dirty="0" smtClean="0"/>
              <a:t> in the web graph. The rank of each webpage is decided by the ranks of its neighbor pages. The algorithm is quite simple. We first initialize all ranks to some random value, and then, for every iteration, we go through all the links in the graph. (POINT) For every link, we will update the rank of the destination page according to the rank of the source page. We will do many such iterations, until the ranks converge.</a:t>
            </a:r>
          </a:p>
          <a:p>
            <a:endParaRPr lang="en-US" baseline="0" dirty="0" smtClean="0"/>
          </a:p>
          <a:p>
            <a:r>
              <a:rPr lang="en-US" baseline="0" dirty="0" smtClean="0"/>
              <a:t>(HIT) To do that in a data parallel way, we can partition all the links in the graph evenly across all the workers. And we keep the rank data in the parameter server. </a:t>
            </a:r>
          </a:p>
        </p:txBody>
      </p:sp>
      <p:sp>
        <p:nvSpPr>
          <p:cNvPr id="4" name="Slide Number Placeholder 3"/>
          <p:cNvSpPr>
            <a:spLocks noGrp="1"/>
          </p:cNvSpPr>
          <p:nvPr>
            <p:ph type="sldNum" sz="quarter" idx="10"/>
          </p:nvPr>
        </p:nvSpPr>
        <p:spPr/>
        <p:txBody>
          <a:bodyPr/>
          <a:lstStyle/>
          <a:p>
            <a:fld id="{F47855BD-C52A-419F-A002-FEEFF997D0AC}" type="slidenum">
              <a:rPr lang="en-US" altLang="en-US" smtClean="0"/>
              <a:pPr/>
              <a:t>9</a:t>
            </a:fld>
            <a:endParaRPr lang="en-US" altLang="en-US"/>
          </a:p>
        </p:txBody>
      </p:sp>
    </p:spTree>
    <p:extLst>
      <p:ext uri="{BB962C8B-B14F-4D97-AF65-F5344CB8AC3E}">
        <p14:creationId xmlns:p14="http://schemas.microsoft.com/office/powerpoint/2010/main" xmlns="" val="22142627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5"/>
          <p:cNvSpPr>
            <a:spLocks noChangeShapeType="1"/>
          </p:cNvSpPr>
          <p:nvPr/>
        </p:nvSpPr>
        <p:spPr bwMode="auto">
          <a:xfrm>
            <a:off x="457200" y="938213"/>
            <a:ext cx="8229600" cy="0"/>
          </a:xfrm>
          <a:prstGeom prst="line">
            <a:avLst/>
          </a:prstGeom>
          <a:noFill/>
          <a:ln w="25400">
            <a:solidFill>
              <a:srgbClr val="336699"/>
            </a:solidFill>
            <a:round/>
            <a:headEnd/>
            <a:tailEnd/>
          </a:ln>
          <a:effectLst/>
        </p:spPr>
        <p:txBody>
          <a:bodyPr lIns="91354" tIns="45678" rIns="91354" bIns="45678"/>
          <a:lstStyle/>
          <a:p>
            <a:pPr>
              <a:defRPr/>
            </a:pPr>
            <a:endParaRPr lang="en-US">
              <a:latin typeface="Arial" charset="0"/>
            </a:endParaRPr>
          </a:p>
        </p:txBody>
      </p:sp>
      <p:sp>
        <p:nvSpPr>
          <p:cNvPr id="5" name="Line 6"/>
          <p:cNvSpPr>
            <a:spLocks noChangeShapeType="1"/>
          </p:cNvSpPr>
          <p:nvPr/>
        </p:nvSpPr>
        <p:spPr bwMode="auto">
          <a:xfrm>
            <a:off x="465138" y="6330950"/>
            <a:ext cx="8229600" cy="0"/>
          </a:xfrm>
          <a:prstGeom prst="line">
            <a:avLst/>
          </a:prstGeom>
          <a:noFill/>
          <a:ln w="44450" cmpd="thickThin">
            <a:solidFill>
              <a:srgbClr val="336699"/>
            </a:solidFill>
            <a:round/>
            <a:headEnd/>
            <a:tailEnd/>
          </a:ln>
          <a:effectLst/>
        </p:spPr>
        <p:txBody>
          <a:bodyPr lIns="91354" tIns="45678" rIns="91354" bIns="45678"/>
          <a:lstStyle/>
          <a:p>
            <a:pPr>
              <a:defRPr/>
            </a:pPr>
            <a:endParaRPr lang="en-US">
              <a:latin typeface="Arial" charset="0"/>
            </a:endParaRPr>
          </a:p>
        </p:txBody>
      </p:sp>
      <p:pic>
        <p:nvPicPr>
          <p:cNvPr id="6" name="Picture 13" descr="mark_pdl_l_blue"/>
          <p:cNvPicPr>
            <a:picLocks noChangeAspect="1" noChangeArrowheads="1"/>
          </p:cNvPicPr>
          <p:nvPr userDrawn="1"/>
        </p:nvPicPr>
        <p:blipFill>
          <a:blip r:embed="rId2">
            <a:extLst>
              <a:ext uri="{28A0092B-C50C-407E-A947-70E740481C1C}">
                <a14:useLocalDpi xmlns:a14="http://schemas.microsoft.com/office/drawing/2010/main" xmlns="" val="0"/>
              </a:ext>
            </a:extLst>
          </a:blip>
          <a:srcRect/>
          <a:stretch>
            <a:fillRect/>
          </a:stretch>
        </p:blipFill>
        <p:spPr bwMode="auto">
          <a:xfrm>
            <a:off x="473075" y="5905510"/>
            <a:ext cx="1614488" cy="390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4" name="Rectangle 2"/>
          <p:cNvSpPr>
            <a:spLocks noGrp="1" noChangeArrowheads="1"/>
          </p:cNvSpPr>
          <p:nvPr>
            <p:ph type="ctrTitle"/>
          </p:nvPr>
        </p:nvSpPr>
        <p:spPr>
          <a:xfrm>
            <a:off x="455616" y="2286000"/>
            <a:ext cx="8226425" cy="1143000"/>
          </a:xfrm>
        </p:spPr>
        <p:txBody>
          <a:bodyPr/>
          <a:lstStyle>
            <a:lvl1pPr>
              <a:defRPr sz="4800"/>
            </a:lvl1pPr>
          </a:lstStyle>
          <a:p>
            <a:r>
              <a:rPr lang="en-US"/>
              <a:t>Click to edit Master title style</a:t>
            </a:r>
          </a:p>
        </p:txBody>
      </p:sp>
      <p:sp>
        <p:nvSpPr>
          <p:cNvPr id="3075" name="Rectangle 3"/>
          <p:cNvSpPr>
            <a:spLocks noGrp="1" noChangeArrowheads="1"/>
          </p:cNvSpPr>
          <p:nvPr>
            <p:ph type="subTitle" idx="1"/>
          </p:nvPr>
        </p:nvSpPr>
        <p:spPr>
          <a:xfrm>
            <a:off x="1371601" y="3886200"/>
            <a:ext cx="6400800" cy="393700"/>
          </a:xfrm>
        </p:spPr>
        <p:txBody>
          <a:bodyPr/>
          <a:lstStyle>
            <a:lvl1pPr marL="0" indent="0" algn="ctr">
              <a:defRPr sz="3200"/>
            </a:lvl1pPr>
          </a:lstStyle>
          <a:p>
            <a:endParaRPr lang="en-US"/>
          </a:p>
          <a:p>
            <a:endParaRPr lang="en-US"/>
          </a:p>
        </p:txBody>
      </p:sp>
    </p:spTree>
    <p:extLst>
      <p:ext uri="{BB962C8B-B14F-4D97-AF65-F5344CB8AC3E}">
        <p14:creationId xmlns:p14="http://schemas.microsoft.com/office/powerpoint/2010/main" xmlns="" val="265411074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6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11"/>
            <a:ext cx="3008313" cy="4691063"/>
          </a:xfrm>
        </p:spPr>
        <p:txBody>
          <a:bodyPr/>
          <a:lstStyle>
            <a:lvl1pPr marL="0" indent="0">
              <a:buNone/>
              <a:defRPr sz="1300"/>
            </a:lvl1pPr>
            <a:lvl2pPr marL="456782" indent="0">
              <a:buNone/>
              <a:defRPr sz="1200"/>
            </a:lvl2pPr>
            <a:lvl3pPr marL="913564" indent="0">
              <a:buNone/>
              <a:defRPr sz="1000"/>
            </a:lvl3pPr>
            <a:lvl4pPr marL="1370338" indent="0">
              <a:buNone/>
              <a:defRPr sz="900"/>
            </a:lvl4pPr>
            <a:lvl5pPr marL="1827122" indent="0">
              <a:buNone/>
              <a:defRPr sz="900"/>
            </a:lvl5pPr>
            <a:lvl6pPr marL="2283901" indent="0">
              <a:buNone/>
              <a:defRPr sz="900"/>
            </a:lvl6pPr>
            <a:lvl7pPr marL="2740684" indent="0">
              <a:buNone/>
              <a:defRPr sz="900"/>
            </a:lvl7pPr>
            <a:lvl8pPr marL="3197463" indent="0">
              <a:buNone/>
              <a:defRPr sz="900"/>
            </a:lvl8pPr>
            <a:lvl9pPr marL="3654244" indent="0">
              <a:buNone/>
              <a:defRPr sz="900"/>
            </a:lvl9pPr>
          </a:lstStyle>
          <a:p>
            <a:pPr lvl="0"/>
            <a:r>
              <a:rPr lang="en-US" smtClean="0"/>
              <a:t>Click to edit Master text styles</a:t>
            </a:r>
          </a:p>
        </p:txBody>
      </p:sp>
      <p:sp>
        <p:nvSpPr>
          <p:cNvPr id="5" name="Rectangle 10"/>
          <p:cNvSpPr>
            <a:spLocks noGrp="1" noChangeArrowheads="1"/>
          </p:cNvSpPr>
          <p:nvPr>
            <p:ph type="dt" sz="half" idx="10"/>
          </p:nvPr>
        </p:nvSpPr>
        <p:spPr>
          <a:ln/>
        </p:spPr>
        <p:txBody>
          <a:bodyPr/>
          <a:lstStyle>
            <a:lvl1pPr>
              <a:defRPr/>
            </a:lvl1pPr>
          </a:lstStyle>
          <a:p>
            <a:r>
              <a:rPr lang="en-US" altLang="en-US"/>
              <a:t>   &lt;your name here&gt;  © </a:t>
            </a:r>
            <a:fld id="{1AE83A56-2C53-4E8F-96B8-6EE929FEFB83}" type="datetime6">
              <a:rPr lang="en-US" altLang="en-US"/>
              <a:pPr/>
              <a:t>April 17</a:t>
            </a:fld>
            <a:endParaRPr lang="en-US" altLang="en-US"/>
          </a:p>
        </p:txBody>
      </p:sp>
      <p:sp>
        <p:nvSpPr>
          <p:cNvPr id="6" name="Rectangle 11"/>
          <p:cNvSpPr>
            <a:spLocks noGrp="1" noChangeArrowheads="1"/>
          </p:cNvSpPr>
          <p:nvPr>
            <p:ph type="ftr" sz="quarter" idx="11"/>
          </p:nvPr>
        </p:nvSpPr>
        <p:spPr>
          <a:ln/>
        </p:spPr>
        <p:txBody>
          <a:bodyPr/>
          <a:lstStyle>
            <a:lvl1pPr>
              <a:defRPr/>
            </a:lvl1pPr>
          </a:lstStyle>
          <a:p>
            <a:r>
              <a:rPr lang="en-US" altLang="en-US" dirty="0"/>
              <a:t>http://www.pdl.cmu.edu/</a:t>
            </a:r>
            <a:endParaRPr lang="en-US" altLang="en-US" sz="1600" dirty="0">
              <a:latin typeface="Times New Roman" panose="02020603050405020304" pitchFamily="18" charset="0"/>
            </a:endParaRPr>
          </a:p>
        </p:txBody>
      </p:sp>
      <p:sp>
        <p:nvSpPr>
          <p:cNvPr id="7" name="Rectangle 12"/>
          <p:cNvSpPr>
            <a:spLocks noGrp="1" noChangeArrowheads="1"/>
          </p:cNvSpPr>
          <p:nvPr>
            <p:ph type="sldNum" sz="quarter" idx="12"/>
          </p:nvPr>
        </p:nvSpPr>
        <p:spPr>
          <a:ln/>
        </p:spPr>
        <p:txBody>
          <a:bodyPr/>
          <a:lstStyle>
            <a:lvl1pPr>
              <a:defRPr/>
            </a:lvl1pPr>
          </a:lstStyle>
          <a:p>
            <a:fld id="{FD0141A3-6620-4E43-BE01-BE6EFEC8FEED}" type="slidenum">
              <a:rPr lang="en-US" altLang="en-US"/>
              <a:pPr/>
              <a:t>‹#›</a:t>
            </a:fld>
            <a:endParaRPr lang="en-US" altLang="en-US" sz="1600" dirty="0"/>
          </a:p>
        </p:txBody>
      </p:sp>
    </p:spTree>
    <p:extLst>
      <p:ext uri="{BB962C8B-B14F-4D97-AF65-F5344CB8AC3E}">
        <p14:creationId xmlns:p14="http://schemas.microsoft.com/office/powerpoint/2010/main" xmlns="" val="497552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90"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90" y="612775"/>
            <a:ext cx="5486400" cy="4114800"/>
          </a:xfrm>
        </p:spPr>
        <p:txBody>
          <a:bodyPr/>
          <a:lstStyle>
            <a:lvl1pPr marL="0" indent="0">
              <a:buNone/>
              <a:defRPr sz="3200"/>
            </a:lvl1pPr>
            <a:lvl2pPr marL="456782" indent="0">
              <a:buNone/>
              <a:defRPr sz="2800"/>
            </a:lvl2pPr>
            <a:lvl3pPr marL="913564" indent="0">
              <a:buNone/>
              <a:defRPr sz="2400"/>
            </a:lvl3pPr>
            <a:lvl4pPr marL="1370338" indent="0">
              <a:buNone/>
              <a:defRPr sz="2000"/>
            </a:lvl4pPr>
            <a:lvl5pPr marL="1827122" indent="0">
              <a:buNone/>
              <a:defRPr sz="2000"/>
            </a:lvl5pPr>
            <a:lvl6pPr marL="2283901" indent="0">
              <a:buNone/>
              <a:defRPr sz="2000"/>
            </a:lvl6pPr>
            <a:lvl7pPr marL="2740684" indent="0">
              <a:buNone/>
              <a:defRPr sz="2000"/>
            </a:lvl7pPr>
            <a:lvl8pPr marL="3197463" indent="0">
              <a:buNone/>
              <a:defRPr sz="2000"/>
            </a:lvl8pPr>
            <a:lvl9pPr marL="3654244" indent="0">
              <a:buNone/>
              <a:defRPr sz="2000"/>
            </a:lvl9pPr>
          </a:lstStyle>
          <a:p>
            <a:pPr lvl="0"/>
            <a:endParaRPr lang="en-US" noProof="0" smtClean="0"/>
          </a:p>
        </p:txBody>
      </p:sp>
      <p:sp>
        <p:nvSpPr>
          <p:cNvPr id="4" name="Text Placeholder 3"/>
          <p:cNvSpPr>
            <a:spLocks noGrp="1"/>
          </p:cNvSpPr>
          <p:nvPr>
            <p:ph type="body" sz="half" idx="2"/>
          </p:nvPr>
        </p:nvSpPr>
        <p:spPr>
          <a:xfrm>
            <a:off x="1792290" y="5367338"/>
            <a:ext cx="5486400" cy="804862"/>
          </a:xfrm>
        </p:spPr>
        <p:txBody>
          <a:bodyPr/>
          <a:lstStyle>
            <a:lvl1pPr marL="0" indent="0">
              <a:buNone/>
              <a:defRPr sz="1300"/>
            </a:lvl1pPr>
            <a:lvl2pPr marL="456782" indent="0">
              <a:buNone/>
              <a:defRPr sz="1200"/>
            </a:lvl2pPr>
            <a:lvl3pPr marL="913564" indent="0">
              <a:buNone/>
              <a:defRPr sz="1000"/>
            </a:lvl3pPr>
            <a:lvl4pPr marL="1370338" indent="0">
              <a:buNone/>
              <a:defRPr sz="900"/>
            </a:lvl4pPr>
            <a:lvl5pPr marL="1827122" indent="0">
              <a:buNone/>
              <a:defRPr sz="900"/>
            </a:lvl5pPr>
            <a:lvl6pPr marL="2283901" indent="0">
              <a:buNone/>
              <a:defRPr sz="900"/>
            </a:lvl6pPr>
            <a:lvl7pPr marL="2740684" indent="0">
              <a:buNone/>
              <a:defRPr sz="900"/>
            </a:lvl7pPr>
            <a:lvl8pPr marL="3197463" indent="0">
              <a:buNone/>
              <a:defRPr sz="900"/>
            </a:lvl8pPr>
            <a:lvl9pPr marL="3654244" indent="0">
              <a:buNone/>
              <a:defRPr sz="900"/>
            </a:lvl9pPr>
          </a:lstStyle>
          <a:p>
            <a:pPr lvl="0"/>
            <a:r>
              <a:rPr lang="en-US" smtClean="0"/>
              <a:t>Click to edit Master text styles</a:t>
            </a:r>
          </a:p>
        </p:txBody>
      </p:sp>
      <p:sp>
        <p:nvSpPr>
          <p:cNvPr id="5" name="Rectangle 10"/>
          <p:cNvSpPr>
            <a:spLocks noGrp="1" noChangeArrowheads="1"/>
          </p:cNvSpPr>
          <p:nvPr>
            <p:ph type="dt" sz="half" idx="10"/>
          </p:nvPr>
        </p:nvSpPr>
        <p:spPr>
          <a:ln/>
        </p:spPr>
        <p:txBody>
          <a:bodyPr/>
          <a:lstStyle>
            <a:lvl1pPr>
              <a:defRPr/>
            </a:lvl1pPr>
          </a:lstStyle>
          <a:p>
            <a:r>
              <a:rPr lang="en-US" altLang="en-US"/>
              <a:t>   &lt;your name here&gt;  © </a:t>
            </a:r>
            <a:fld id="{26FABFE5-344B-4CF9-AC8C-0C19B6FC89D1}" type="datetime6">
              <a:rPr lang="en-US" altLang="en-US"/>
              <a:pPr/>
              <a:t>April 17</a:t>
            </a:fld>
            <a:endParaRPr lang="en-US" altLang="en-US"/>
          </a:p>
        </p:txBody>
      </p:sp>
      <p:sp>
        <p:nvSpPr>
          <p:cNvPr id="6" name="Rectangle 11"/>
          <p:cNvSpPr>
            <a:spLocks noGrp="1" noChangeArrowheads="1"/>
          </p:cNvSpPr>
          <p:nvPr>
            <p:ph type="ftr" sz="quarter" idx="11"/>
          </p:nvPr>
        </p:nvSpPr>
        <p:spPr>
          <a:ln/>
        </p:spPr>
        <p:txBody>
          <a:bodyPr/>
          <a:lstStyle>
            <a:lvl1pPr>
              <a:defRPr/>
            </a:lvl1pPr>
          </a:lstStyle>
          <a:p>
            <a:r>
              <a:rPr lang="en-US" altLang="en-US" dirty="0"/>
              <a:t>http://www.pdl.cmu.edu/</a:t>
            </a:r>
            <a:endParaRPr lang="en-US" altLang="en-US" sz="1600" dirty="0">
              <a:latin typeface="Times New Roman" panose="02020603050405020304" pitchFamily="18" charset="0"/>
            </a:endParaRPr>
          </a:p>
        </p:txBody>
      </p:sp>
      <p:sp>
        <p:nvSpPr>
          <p:cNvPr id="7" name="Rectangle 12"/>
          <p:cNvSpPr>
            <a:spLocks noGrp="1" noChangeArrowheads="1"/>
          </p:cNvSpPr>
          <p:nvPr>
            <p:ph type="sldNum" sz="quarter" idx="12"/>
          </p:nvPr>
        </p:nvSpPr>
        <p:spPr>
          <a:ln/>
        </p:spPr>
        <p:txBody>
          <a:bodyPr/>
          <a:lstStyle>
            <a:lvl1pPr>
              <a:defRPr/>
            </a:lvl1pPr>
          </a:lstStyle>
          <a:p>
            <a:fld id="{7A512791-7C7E-4365-8FAC-3025A5C02E4E}" type="slidenum">
              <a:rPr lang="en-US" altLang="en-US"/>
              <a:pPr/>
              <a:t>‹#›</a:t>
            </a:fld>
            <a:endParaRPr lang="en-US" altLang="en-US" sz="1600" dirty="0"/>
          </a:p>
        </p:txBody>
      </p:sp>
    </p:spTree>
    <p:extLst>
      <p:ext uri="{BB962C8B-B14F-4D97-AF65-F5344CB8AC3E}">
        <p14:creationId xmlns:p14="http://schemas.microsoft.com/office/powerpoint/2010/main" xmlns="" val="29012307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0"/>
          <p:cNvSpPr>
            <a:spLocks noGrp="1" noChangeArrowheads="1"/>
          </p:cNvSpPr>
          <p:nvPr>
            <p:ph type="dt" sz="half" idx="10"/>
          </p:nvPr>
        </p:nvSpPr>
        <p:spPr>
          <a:ln/>
        </p:spPr>
        <p:txBody>
          <a:bodyPr/>
          <a:lstStyle>
            <a:lvl1pPr>
              <a:defRPr/>
            </a:lvl1pPr>
          </a:lstStyle>
          <a:p>
            <a:r>
              <a:rPr lang="en-US" altLang="en-US"/>
              <a:t>   &lt;your name here&gt;  © </a:t>
            </a:r>
            <a:fld id="{4DA95375-93BA-4E6C-A55F-C20C8FEF423F}" type="datetime6">
              <a:rPr lang="en-US" altLang="en-US"/>
              <a:pPr/>
              <a:t>April 17</a:t>
            </a:fld>
            <a:endParaRPr lang="en-US" altLang="en-US"/>
          </a:p>
        </p:txBody>
      </p:sp>
      <p:sp>
        <p:nvSpPr>
          <p:cNvPr id="5" name="Rectangle 11"/>
          <p:cNvSpPr>
            <a:spLocks noGrp="1" noChangeArrowheads="1"/>
          </p:cNvSpPr>
          <p:nvPr>
            <p:ph type="ftr" sz="quarter" idx="11"/>
          </p:nvPr>
        </p:nvSpPr>
        <p:spPr>
          <a:ln/>
        </p:spPr>
        <p:txBody>
          <a:bodyPr/>
          <a:lstStyle>
            <a:lvl1pPr>
              <a:defRPr/>
            </a:lvl1pPr>
          </a:lstStyle>
          <a:p>
            <a:r>
              <a:rPr lang="en-US" altLang="en-US" dirty="0"/>
              <a:t>http://www.pdl.cmu.edu/</a:t>
            </a:r>
            <a:endParaRPr lang="en-US" altLang="en-US" sz="1600" dirty="0">
              <a:latin typeface="Times New Roman" panose="02020603050405020304" pitchFamily="18" charset="0"/>
            </a:endParaRPr>
          </a:p>
        </p:txBody>
      </p:sp>
      <p:sp>
        <p:nvSpPr>
          <p:cNvPr id="6" name="Rectangle 12"/>
          <p:cNvSpPr>
            <a:spLocks noGrp="1" noChangeArrowheads="1"/>
          </p:cNvSpPr>
          <p:nvPr>
            <p:ph type="sldNum" sz="quarter" idx="12"/>
          </p:nvPr>
        </p:nvSpPr>
        <p:spPr>
          <a:ln/>
        </p:spPr>
        <p:txBody>
          <a:bodyPr/>
          <a:lstStyle>
            <a:lvl1pPr>
              <a:defRPr/>
            </a:lvl1pPr>
          </a:lstStyle>
          <a:p>
            <a:fld id="{5A014CA0-BFD9-45BF-8E29-EA560342A073}" type="slidenum">
              <a:rPr lang="en-US" altLang="en-US"/>
              <a:pPr/>
              <a:t>‹#›</a:t>
            </a:fld>
            <a:endParaRPr lang="en-US" altLang="en-US" sz="1600" dirty="0"/>
          </a:p>
        </p:txBody>
      </p:sp>
    </p:spTree>
    <p:extLst>
      <p:ext uri="{BB962C8B-B14F-4D97-AF65-F5344CB8AC3E}">
        <p14:creationId xmlns:p14="http://schemas.microsoft.com/office/powerpoint/2010/main" xmlns="" val="1013259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7999" y="209550"/>
            <a:ext cx="2286001" cy="55435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0" y="209550"/>
            <a:ext cx="6705600" cy="55435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0"/>
          <p:cNvSpPr>
            <a:spLocks noGrp="1" noChangeArrowheads="1"/>
          </p:cNvSpPr>
          <p:nvPr>
            <p:ph type="dt" sz="half" idx="10"/>
          </p:nvPr>
        </p:nvSpPr>
        <p:spPr>
          <a:ln/>
        </p:spPr>
        <p:txBody>
          <a:bodyPr/>
          <a:lstStyle>
            <a:lvl1pPr>
              <a:defRPr/>
            </a:lvl1pPr>
          </a:lstStyle>
          <a:p>
            <a:r>
              <a:rPr lang="en-US" altLang="en-US"/>
              <a:t>   &lt;your name here&gt;  © </a:t>
            </a:r>
            <a:fld id="{1B2C3508-E53E-48BD-90C0-A443A014A53E}" type="datetime6">
              <a:rPr lang="en-US" altLang="en-US"/>
              <a:pPr/>
              <a:t>April 17</a:t>
            </a:fld>
            <a:endParaRPr lang="en-US" altLang="en-US"/>
          </a:p>
        </p:txBody>
      </p:sp>
      <p:sp>
        <p:nvSpPr>
          <p:cNvPr id="5" name="Rectangle 11"/>
          <p:cNvSpPr>
            <a:spLocks noGrp="1" noChangeArrowheads="1"/>
          </p:cNvSpPr>
          <p:nvPr>
            <p:ph type="ftr" sz="quarter" idx="11"/>
          </p:nvPr>
        </p:nvSpPr>
        <p:spPr>
          <a:ln/>
        </p:spPr>
        <p:txBody>
          <a:bodyPr/>
          <a:lstStyle>
            <a:lvl1pPr>
              <a:defRPr/>
            </a:lvl1pPr>
          </a:lstStyle>
          <a:p>
            <a:r>
              <a:rPr lang="en-US" altLang="en-US" dirty="0"/>
              <a:t>http://www.pdl.cmu.edu/</a:t>
            </a:r>
            <a:endParaRPr lang="en-US" altLang="en-US" sz="1600" dirty="0">
              <a:latin typeface="Times New Roman" panose="02020603050405020304" pitchFamily="18" charset="0"/>
            </a:endParaRPr>
          </a:p>
        </p:txBody>
      </p:sp>
      <p:sp>
        <p:nvSpPr>
          <p:cNvPr id="6" name="Rectangle 12"/>
          <p:cNvSpPr>
            <a:spLocks noGrp="1" noChangeArrowheads="1"/>
          </p:cNvSpPr>
          <p:nvPr>
            <p:ph type="sldNum" sz="quarter" idx="12"/>
          </p:nvPr>
        </p:nvSpPr>
        <p:spPr>
          <a:ln/>
        </p:spPr>
        <p:txBody>
          <a:bodyPr/>
          <a:lstStyle>
            <a:lvl1pPr>
              <a:defRPr/>
            </a:lvl1pPr>
          </a:lstStyle>
          <a:p>
            <a:fld id="{491CA98A-E499-419A-A0C2-C6FE6397E1B7}" type="slidenum">
              <a:rPr lang="en-US" altLang="en-US"/>
              <a:pPr/>
              <a:t>‹#›</a:t>
            </a:fld>
            <a:endParaRPr lang="en-US" altLang="en-US" sz="1600" dirty="0"/>
          </a:p>
        </p:txBody>
      </p:sp>
    </p:spTree>
    <p:extLst>
      <p:ext uri="{BB962C8B-B14F-4D97-AF65-F5344CB8AC3E}">
        <p14:creationId xmlns:p14="http://schemas.microsoft.com/office/powerpoint/2010/main" xmlns="" val="3890442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0"/>
          <p:cNvSpPr>
            <a:spLocks noGrp="1" noChangeArrowheads="1"/>
          </p:cNvSpPr>
          <p:nvPr>
            <p:ph type="dt" sz="half" idx="10"/>
          </p:nvPr>
        </p:nvSpPr>
        <p:spPr>
          <a:ln/>
        </p:spPr>
        <p:txBody>
          <a:bodyPr/>
          <a:lstStyle>
            <a:lvl1pPr>
              <a:defRPr/>
            </a:lvl1pPr>
          </a:lstStyle>
          <a:p>
            <a:r>
              <a:rPr lang="en-US" altLang="en-US" dirty="0" smtClean="0"/>
              <a:t>   Henggang Cui  © </a:t>
            </a:r>
            <a:fld id="{65FB4CC8-47B7-48C4-A12B-51BD15B375A6}" type="datetime6">
              <a:rPr lang="en-US" altLang="en-US" smtClean="0"/>
              <a:pPr/>
              <a:t>April 17</a:t>
            </a:fld>
            <a:endParaRPr lang="en-US" altLang="en-US" dirty="0"/>
          </a:p>
        </p:txBody>
      </p:sp>
      <p:sp>
        <p:nvSpPr>
          <p:cNvPr id="5" name="Rectangle 11"/>
          <p:cNvSpPr>
            <a:spLocks noGrp="1" noChangeArrowheads="1"/>
          </p:cNvSpPr>
          <p:nvPr>
            <p:ph type="ftr" sz="quarter" idx="11"/>
          </p:nvPr>
        </p:nvSpPr>
        <p:spPr>
          <a:ln/>
        </p:spPr>
        <p:txBody>
          <a:bodyPr/>
          <a:lstStyle>
            <a:lvl1pPr>
              <a:defRPr/>
            </a:lvl1pPr>
          </a:lstStyle>
          <a:p>
            <a:r>
              <a:rPr lang="en-US" altLang="en-US" dirty="0"/>
              <a:t>http://www.pdl.cmu.edu/</a:t>
            </a:r>
            <a:endParaRPr lang="en-US" altLang="en-US" sz="1600" dirty="0">
              <a:latin typeface="Times New Roman" panose="02020603050405020304" pitchFamily="18" charset="0"/>
            </a:endParaRPr>
          </a:p>
        </p:txBody>
      </p:sp>
      <p:sp>
        <p:nvSpPr>
          <p:cNvPr id="6" name="Rectangle 12"/>
          <p:cNvSpPr>
            <a:spLocks noGrp="1" noChangeArrowheads="1"/>
          </p:cNvSpPr>
          <p:nvPr>
            <p:ph type="sldNum" sz="quarter" idx="12"/>
          </p:nvPr>
        </p:nvSpPr>
        <p:spPr>
          <a:ln/>
        </p:spPr>
        <p:txBody>
          <a:bodyPr/>
          <a:lstStyle>
            <a:lvl1pPr>
              <a:defRPr/>
            </a:lvl1pPr>
          </a:lstStyle>
          <a:p>
            <a:fld id="{76A2BE87-923C-4A5F-8547-3634F8E0B8FF}" type="slidenum">
              <a:rPr lang="en-US" altLang="en-US"/>
              <a:pPr/>
              <a:t>‹#›</a:t>
            </a:fld>
            <a:endParaRPr lang="en-US" altLang="en-US" sz="1600" dirty="0"/>
          </a:p>
        </p:txBody>
      </p:sp>
    </p:spTree>
    <p:extLst>
      <p:ext uri="{BB962C8B-B14F-4D97-AF65-F5344CB8AC3E}">
        <p14:creationId xmlns:p14="http://schemas.microsoft.com/office/powerpoint/2010/main" xmlns="" val="128051784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0"/>
          <p:cNvSpPr>
            <a:spLocks noGrp="1" noChangeArrowheads="1"/>
          </p:cNvSpPr>
          <p:nvPr>
            <p:ph type="dt" sz="half" idx="10"/>
          </p:nvPr>
        </p:nvSpPr>
        <p:spPr>
          <a:ln/>
        </p:spPr>
        <p:txBody>
          <a:bodyPr/>
          <a:lstStyle>
            <a:lvl1pPr>
              <a:defRPr/>
            </a:lvl1pPr>
          </a:lstStyle>
          <a:p>
            <a:r>
              <a:rPr lang="en-US" altLang="en-US" dirty="0" smtClean="0"/>
              <a:t>   Henggang Cui  © </a:t>
            </a:r>
            <a:fld id="{65FB4CC8-47B7-48C4-A12B-51BD15B375A6}" type="datetime6">
              <a:rPr lang="en-US" altLang="en-US" smtClean="0"/>
              <a:pPr/>
              <a:t>April 17</a:t>
            </a:fld>
            <a:endParaRPr lang="en-US" altLang="en-US" dirty="0"/>
          </a:p>
        </p:txBody>
      </p:sp>
      <p:sp>
        <p:nvSpPr>
          <p:cNvPr id="5" name="Rectangle 11"/>
          <p:cNvSpPr>
            <a:spLocks noGrp="1" noChangeArrowheads="1"/>
          </p:cNvSpPr>
          <p:nvPr>
            <p:ph type="ftr" sz="quarter" idx="11"/>
          </p:nvPr>
        </p:nvSpPr>
        <p:spPr>
          <a:ln/>
        </p:spPr>
        <p:txBody>
          <a:bodyPr/>
          <a:lstStyle>
            <a:lvl1pPr>
              <a:defRPr/>
            </a:lvl1pPr>
          </a:lstStyle>
          <a:p>
            <a:r>
              <a:rPr lang="en-US" altLang="en-US" dirty="0"/>
              <a:t>http://www.pdl.cmu.edu/</a:t>
            </a:r>
            <a:endParaRPr lang="en-US" altLang="en-US" sz="1600" dirty="0">
              <a:latin typeface="Times New Roman" panose="02020603050405020304" pitchFamily="18" charset="0"/>
            </a:endParaRPr>
          </a:p>
        </p:txBody>
      </p:sp>
      <p:sp>
        <p:nvSpPr>
          <p:cNvPr id="6" name="Rectangle 12"/>
          <p:cNvSpPr>
            <a:spLocks noGrp="1" noChangeArrowheads="1"/>
          </p:cNvSpPr>
          <p:nvPr>
            <p:ph type="sldNum" sz="quarter" idx="12"/>
          </p:nvPr>
        </p:nvSpPr>
        <p:spPr>
          <a:ln/>
        </p:spPr>
        <p:txBody>
          <a:bodyPr/>
          <a:lstStyle>
            <a:lvl1pPr>
              <a:defRPr/>
            </a:lvl1pPr>
          </a:lstStyle>
          <a:p>
            <a:fld id="{76A2BE87-923C-4A5F-8547-3634F8E0B8FF}" type="slidenum">
              <a:rPr lang="en-US" altLang="en-US"/>
              <a:pPr/>
              <a:t>‹#›</a:t>
            </a:fld>
            <a:endParaRPr lang="en-US" altLang="en-US" sz="1600" dirty="0"/>
          </a:p>
        </p:txBody>
      </p:sp>
      <p:sp>
        <p:nvSpPr>
          <p:cNvPr id="7" name="Rectangle 6"/>
          <p:cNvSpPr/>
          <p:nvPr userDrawn="1"/>
        </p:nvSpPr>
        <p:spPr bwMode="auto">
          <a:xfrm>
            <a:off x="228600" y="5715788"/>
            <a:ext cx="2459421" cy="654215"/>
          </a:xfrm>
          <a:prstGeom prst="rect">
            <a:avLst/>
          </a:prstGeom>
          <a:solidFill>
            <a:schemeClr val="bg1"/>
          </a:solidFill>
          <a:ln w="9525" cap="flat" cmpd="sng" algn="ctr">
            <a:noFill/>
            <a:prstDash val="solid"/>
            <a:round/>
            <a:headEnd type="none" w="med" len="med"/>
            <a:tailEnd type="none" w="med" len="med"/>
          </a:ln>
          <a:effectLst/>
        </p:spPr>
        <p:txBody>
          <a:bodyPr vert="horz" wrap="square" lIns="91354" tIns="45678" rIns="91354" bIns="45678" numCol="1" rtlCol="0" anchor="t" anchorCtr="0" compatLnSpc="1">
            <a:prstTxWarp prst="textNoShape">
              <a:avLst/>
            </a:prstTxWarp>
          </a:bodyPr>
          <a:lstStyle/>
          <a:p>
            <a:pPr marL="0" marR="0" indent="0" algn="l" defTabSz="913564"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xmlns="" val="128051784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0"/>
          <p:cNvSpPr>
            <a:spLocks noGrp="1" noChangeArrowheads="1"/>
          </p:cNvSpPr>
          <p:nvPr>
            <p:ph type="dt" sz="half" idx="10"/>
          </p:nvPr>
        </p:nvSpPr>
        <p:spPr>
          <a:ln/>
        </p:spPr>
        <p:txBody>
          <a:bodyPr/>
          <a:lstStyle>
            <a:lvl1pPr>
              <a:defRPr/>
            </a:lvl1pPr>
          </a:lstStyle>
          <a:p>
            <a:r>
              <a:rPr lang="en-US" altLang="en-US" dirty="0" smtClean="0"/>
              <a:t>   Henggang Cui  © </a:t>
            </a:r>
            <a:fld id="{65FB4CC8-47B7-48C4-A12B-51BD15B375A6}" type="datetime6">
              <a:rPr lang="en-US" altLang="en-US" smtClean="0"/>
              <a:pPr/>
              <a:t>April 17</a:t>
            </a:fld>
            <a:endParaRPr lang="en-US" altLang="en-US" dirty="0"/>
          </a:p>
        </p:txBody>
      </p:sp>
      <p:sp>
        <p:nvSpPr>
          <p:cNvPr id="5" name="Rectangle 11"/>
          <p:cNvSpPr>
            <a:spLocks noGrp="1" noChangeArrowheads="1"/>
          </p:cNvSpPr>
          <p:nvPr>
            <p:ph type="ftr" sz="quarter" idx="11"/>
          </p:nvPr>
        </p:nvSpPr>
        <p:spPr>
          <a:ln/>
        </p:spPr>
        <p:txBody>
          <a:bodyPr/>
          <a:lstStyle>
            <a:lvl1pPr>
              <a:defRPr/>
            </a:lvl1pPr>
          </a:lstStyle>
          <a:p>
            <a:r>
              <a:rPr lang="en-US" altLang="en-US" dirty="0"/>
              <a:t>http://www.pdl.cmu.edu/</a:t>
            </a:r>
            <a:endParaRPr lang="en-US" altLang="en-US" sz="1600" dirty="0">
              <a:latin typeface="Times New Roman" panose="02020603050405020304" pitchFamily="18" charset="0"/>
            </a:endParaRPr>
          </a:p>
        </p:txBody>
      </p:sp>
      <p:sp>
        <p:nvSpPr>
          <p:cNvPr id="6" name="Rectangle 12"/>
          <p:cNvSpPr>
            <a:spLocks noGrp="1" noChangeArrowheads="1"/>
          </p:cNvSpPr>
          <p:nvPr>
            <p:ph type="sldNum" sz="quarter" idx="12"/>
          </p:nvPr>
        </p:nvSpPr>
        <p:spPr>
          <a:ln/>
        </p:spPr>
        <p:txBody>
          <a:bodyPr/>
          <a:lstStyle>
            <a:lvl1pPr>
              <a:defRPr/>
            </a:lvl1pPr>
          </a:lstStyle>
          <a:p>
            <a:fld id="{76A2BE87-923C-4A5F-8547-3634F8E0B8FF}" type="slidenum">
              <a:rPr lang="en-US" altLang="en-US"/>
              <a:pPr/>
              <a:t>‹#›</a:t>
            </a:fld>
            <a:endParaRPr lang="en-US" altLang="en-US" sz="1600" dirty="0"/>
          </a:p>
        </p:txBody>
      </p:sp>
      <p:sp>
        <p:nvSpPr>
          <p:cNvPr id="7" name="Rectangle 6"/>
          <p:cNvSpPr/>
          <p:nvPr userDrawn="1"/>
        </p:nvSpPr>
        <p:spPr bwMode="auto">
          <a:xfrm>
            <a:off x="228600" y="5715788"/>
            <a:ext cx="2459421" cy="654215"/>
          </a:xfrm>
          <a:prstGeom prst="rect">
            <a:avLst/>
          </a:prstGeom>
          <a:solidFill>
            <a:schemeClr val="bg1"/>
          </a:solidFill>
          <a:ln w="9525" cap="flat" cmpd="sng" algn="ctr">
            <a:noFill/>
            <a:prstDash val="solid"/>
            <a:round/>
            <a:headEnd type="none" w="med" len="med"/>
            <a:tailEnd type="none" w="med" len="med"/>
          </a:ln>
          <a:effectLst/>
        </p:spPr>
        <p:txBody>
          <a:bodyPr vert="horz" wrap="square" lIns="91354" tIns="45678" rIns="91354" bIns="45678" numCol="1" rtlCol="0" anchor="t" anchorCtr="0" compatLnSpc="1">
            <a:prstTxWarp prst="textNoShape">
              <a:avLst/>
            </a:prstTxWarp>
          </a:bodyPr>
          <a:lstStyle/>
          <a:p>
            <a:pPr marL="0" marR="0" indent="0" algn="l" defTabSz="913564"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xmlns="" val="128051784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1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24"/>
            <a:ext cx="7772400" cy="1500187"/>
          </a:xfrm>
        </p:spPr>
        <p:txBody>
          <a:bodyPr anchor="b"/>
          <a:lstStyle>
            <a:lvl1pPr marL="0" indent="0">
              <a:buNone/>
              <a:defRPr sz="2000"/>
            </a:lvl1pPr>
            <a:lvl2pPr marL="456782" indent="0">
              <a:buNone/>
              <a:defRPr sz="1800"/>
            </a:lvl2pPr>
            <a:lvl3pPr marL="913564" indent="0">
              <a:buNone/>
              <a:defRPr sz="1600"/>
            </a:lvl3pPr>
            <a:lvl4pPr marL="1370338" indent="0">
              <a:buNone/>
              <a:defRPr sz="1300"/>
            </a:lvl4pPr>
            <a:lvl5pPr marL="1827122" indent="0">
              <a:buNone/>
              <a:defRPr sz="1300"/>
            </a:lvl5pPr>
            <a:lvl6pPr marL="2283901" indent="0">
              <a:buNone/>
              <a:defRPr sz="1300"/>
            </a:lvl6pPr>
            <a:lvl7pPr marL="2740684" indent="0">
              <a:buNone/>
              <a:defRPr sz="1300"/>
            </a:lvl7pPr>
            <a:lvl8pPr marL="3197463" indent="0">
              <a:buNone/>
              <a:defRPr sz="1300"/>
            </a:lvl8pPr>
            <a:lvl9pPr marL="3654244" indent="0">
              <a:buNone/>
              <a:defRPr sz="1300"/>
            </a:lvl9pPr>
          </a:lstStyle>
          <a:p>
            <a:pPr lvl="0"/>
            <a:r>
              <a:rPr lang="en-US" smtClean="0"/>
              <a:t>Click to edit Master text styles</a:t>
            </a:r>
          </a:p>
        </p:txBody>
      </p:sp>
      <p:sp>
        <p:nvSpPr>
          <p:cNvPr id="4" name="Rectangle 10"/>
          <p:cNvSpPr>
            <a:spLocks noGrp="1" noChangeArrowheads="1"/>
          </p:cNvSpPr>
          <p:nvPr>
            <p:ph type="dt" sz="half" idx="10"/>
          </p:nvPr>
        </p:nvSpPr>
        <p:spPr>
          <a:ln/>
        </p:spPr>
        <p:txBody>
          <a:bodyPr/>
          <a:lstStyle>
            <a:lvl1pPr>
              <a:defRPr/>
            </a:lvl1pPr>
          </a:lstStyle>
          <a:p>
            <a:r>
              <a:rPr lang="en-US" altLang="en-US"/>
              <a:t>   &lt;your name here&gt;  © </a:t>
            </a:r>
            <a:fld id="{A6ABA65C-AEB0-40EE-B92D-99CBD9EB692C}" type="datetime6">
              <a:rPr lang="en-US" altLang="en-US"/>
              <a:pPr/>
              <a:t>April 17</a:t>
            </a:fld>
            <a:endParaRPr lang="en-US" altLang="en-US"/>
          </a:p>
        </p:txBody>
      </p:sp>
      <p:sp>
        <p:nvSpPr>
          <p:cNvPr id="5" name="Rectangle 11"/>
          <p:cNvSpPr>
            <a:spLocks noGrp="1" noChangeArrowheads="1"/>
          </p:cNvSpPr>
          <p:nvPr>
            <p:ph type="ftr" sz="quarter" idx="11"/>
          </p:nvPr>
        </p:nvSpPr>
        <p:spPr>
          <a:ln/>
        </p:spPr>
        <p:txBody>
          <a:bodyPr/>
          <a:lstStyle>
            <a:lvl1pPr>
              <a:defRPr/>
            </a:lvl1pPr>
          </a:lstStyle>
          <a:p>
            <a:r>
              <a:rPr lang="en-US" altLang="en-US" dirty="0"/>
              <a:t>http://www.pdl.cmu.edu/</a:t>
            </a:r>
            <a:endParaRPr lang="en-US" altLang="en-US" sz="1600" dirty="0">
              <a:latin typeface="Times New Roman" panose="02020603050405020304" pitchFamily="18" charset="0"/>
            </a:endParaRPr>
          </a:p>
        </p:txBody>
      </p:sp>
      <p:sp>
        <p:nvSpPr>
          <p:cNvPr id="6" name="Rectangle 12"/>
          <p:cNvSpPr>
            <a:spLocks noGrp="1" noChangeArrowheads="1"/>
          </p:cNvSpPr>
          <p:nvPr>
            <p:ph type="sldNum" sz="quarter" idx="12"/>
          </p:nvPr>
        </p:nvSpPr>
        <p:spPr>
          <a:ln/>
        </p:spPr>
        <p:txBody>
          <a:bodyPr/>
          <a:lstStyle>
            <a:lvl1pPr>
              <a:defRPr/>
            </a:lvl1pPr>
          </a:lstStyle>
          <a:p>
            <a:fld id="{179F748B-67A4-49B5-9453-6F229442C2C5}" type="slidenum">
              <a:rPr lang="en-US" altLang="en-US"/>
              <a:pPr/>
              <a:t>‹#›</a:t>
            </a:fld>
            <a:endParaRPr lang="en-US" altLang="en-US" sz="1600" dirty="0"/>
          </a:p>
        </p:txBody>
      </p:sp>
    </p:spTree>
    <p:extLst>
      <p:ext uri="{BB962C8B-B14F-4D97-AF65-F5344CB8AC3E}">
        <p14:creationId xmlns:p14="http://schemas.microsoft.com/office/powerpoint/2010/main" xmlns="" val="203873281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8" y="1104900"/>
            <a:ext cx="3810001"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8" y="1104900"/>
            <a:ext cx="3810001"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0"/>
          <p:cNvSpPr>
            <a:spLocks noGrp="1" noChangeArrowheads="1"/>
          </p:cNvSpPr>
          <p:nvPr>
            <p:ph type="dt" sz="half" idx="10"/>
          </p:nvPr>
        </p:nvSpPr>
        <p:spPr>
          <a:ln/>
        </p:spPr>
        <p:txBody>
          <a:bodyPr/>
          <a:lstStyle>
            <a:lvl1pPr>
              <a:defRPr/>
            </a:lvl1pPr>
          </a:lstStyle>
          <a:p>
            <a:r>
              <a:rPr lang="en-US" altLang="en-US"/>
              <a:t>   &lt;your name here&gt;  © </a:t>
            </a:r>
            <a:fld id="{3C26A6B5-FFBA-424D-AC86-3B75202750A7}" type="datetime6">
              <a:rPr lang="en-US" altLang="en-US"/>
              <a:pPr/>
              <a:t>April 17</a:t>
            </a:fld>
            <a:endParaRPr lang="en-US" altLang="en-US"/>
          </a:p>
        </p:txBody>
      </p:sp>
      <p:sp>
        <p:nvSpPr>
          <p:cNvPr id="6" name="Rectangle 11"/>
          <p:cNvSpPr>
            <a:spLocks noGrp="1" noChangeArrowheads="1"/>
          </p:cNvSpPr>
          <p:nvPr>
            <p:ph type="ftr" sz="quarter" idx="11"/>
          </p:nvPr>
        </p:nvSpPr>
        <p:spPr>
          <a:ln/>
        </p:spPr>
        <p:txBody>
          <a:bodyPr/>
          <a:lstStyle>
            <a:lvl1pPr>
              <a:defRPr/>
            </a:lvl1pPr>
          </a:lstStyle>
          <a:p>
            <a:r>
              <a:rPr lang="en-US" altLang="en-US" dirty="0"/>
              <a:t>http://www.pdl.cmu.edu/</a:t>
            </a:r>
            <a:endParaRPr lang="en-US" altLang="en-US" sz="1600" dirty="0">
              <a:latin typeface="Times New Roman" panose="02020603050405020304" pitchFamily="18" charset="0"/>
            </a:endParaRPr>
          </a:p>
        </p:txBody>
      </p:sp>
      <p:sp>
        <p:nvSpPr>
          <p:cNvPr id="7" name="Rectangle 12"/>
          <p:cNvSpPr>
            <a:spLocks noGrp="1" noChangeArrowheads="1"/>
          </p:cNvSpPr>
          <p:nvPr>
            <p:ph type="sldNum" sz="quarter" idx="12"/>
          </p:nvPr>
        </p:nvSpPr>
        <p:spPr>
          <a:ln/>
        </p:spPr>
        <p:txBody>
          <a:bodyPr/>
          <a:lstStyle>
            <a:lvl1pPr>
              <a:defRPr/>
            </a:lvl1pPr>
          </a:lstStyle>
          <a:p>
            <a:fld id="{0C9B60F0-43E1-4582-89B4-91F228B64DF0}" type="slidenum">
              <a:rPr lang="en-US" altLang="en-US"/>
              <a:pPr/>
              <a:t>‹#›</a:t>
            </a:fld>
            <a:endParaRPr lang="en-US" altLang="en-US" sz="1600" dirty="0"/>
          </a:p>
        </p:txBody>
      </p:sp>
    </p:spTree>
    <p:extLst>
      <p:ext uri="{BB962C8B-B14F-4D97-AF65-F5344CB8AC3E}">
        <p14:creationId xmlns:p14="http://schemas.microsoft.com/office/powerpoint/2010/main" xmlns="" val="862252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6782" indent="0">
              <a:buNone/>
              <a:defRPr sz="2000" b="1"/>
            </a:lvl2pPr>
            <a:lvl3pPr marL="913564" indent="0">
              <a:buNone/>
              <a:defRPr sz="1800" b="1"/>
            </a:lvl3pPr>
            <a:lvl4pPr marL="1370338" indent="0">
              <a:buNone/>
              <a:defRPr sz="1600" b="1"/>
            </a:lvl4pPr>
            <a:lvl5pPr marL="1827122" indent="0">
              <a:buNone/>
              <a:defRPr sz="1600" b="1"/>
            </a:lvl5pPr>
            <a:lvl6pPr marL="2283901" indent="0">
              <a:buNone/>
              <a:defRPr sz="1600" b="1"/>
            </a:lvl6pPr>
            <a:lvl7pPr marL="2740684" indent="0">
              <a:buNone/>
              <a:defRPr sz="1600" b="1"/>
            </a:lvl7pPr>
            <a:lvl8pPr marL="3197463" indent="0">
              <a:buNone/>
              <a:defRPr sz="1600" b="1"/>
            </a:lvl8pPr>
            <a:lvl9pPr marL="365424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4" y="1535113"/>
            <a:ext cx="4041775" cy="639762"/>
          </a:xfrm>
        </p:spPr>
        <p:txBody>
          <a:bodyPr anchor="b"/>
          <a:lstStyle>
            <a:lvl1pPr marL="0" indent="0">
              <a:buNone/>
              <a:defRPr sz="2400" b="1"/>
            </a:lvl1pPr>
            <a:lvl2pPr marL="456782" indent="0">
              <a:buNone/>
              <a:defRPr sz="2000" b="1"/>
            </a:lvl2pPr>
            <a:lvl3pPr marL="913564" indent="0">
              <a:buNone/>
              <a:defRPr sz="1800" b="1"/>
            </a:lvl3pPr>
            <a:lvl4pPr marL="1370338" indent="0">
              <a:buNone/>
              <a:defRPr sz="1600" b="1"/>
            </a:lvl4pPr>
            <a:lvl5pPr marL="1827122" indent="0">
              <a:buNone/>
              <a:defRPr sz="1600" b="1"/>
            </a:lvl5pPr>
            <a:lvl6pPr marL="2283901" indent="0">
              <a:buNone/>
              <a:defRPr sz="1600" b="1"/>
            </a:lvl6pPr>
            <a:lvl7pPr marL="2740684" indent="0">
              <a:buNone/>
              <a:defRPr sz="1600" b="1"/>
            </a:lvl7pPr>
            <a:lvl8pPr marL="3197463" indent="0">
              <a:buNone/>
              <a:defRPr sz="1600" b="1"/>
            </a:lvl8pPr>
            <a:lvl9pPr marL="365424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4"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0"/>
          <p:cNvSpPr>
            <a:spLocks noGrp="1" noChangeArrowheads="1"/>
          </p:cNvSpPr>
          <p:nvPr>
            <p:ph type="dt" sz="half" idx="10"/>
          </p:nvPr>
        </p:nvSpPr>
        <p:spPr>
          <a:ln/>
        </p:spPr>
        <p:txBody>
          <a:bodyPr/>
          <a:lstStyle>
            <a:lvl1pPr>
              <a:defRPr/>
            </a:lvl1pPr>
          </a:lstStyle>
          <a:p>
            <a:r>
              <a:rPr lang="en-US" altLang="en-US"/>
              <a:t>   &lt;your name here&gt;  © </a:t>
            </a:r>
            <a:fld id="{4F5F1029-84E0-44E9-9D87-8EE5E1A09C4A}" type="datetime6">
              <a:rPr lang="en-US" altLang="en-US"/>
              <a:pPr/>
              <a:t>April 17</a:t>
            </a:fld>
            <a:endParaRPr lang="en-US" altLang="en-US"/>
          </a:p>
        </p:txBody>
      </p:sp>
      <p:sp>
        <p:nvSpPr>
          <p:cNvPr id="8" name="Rectangle 11"/>
          <p:cNvSpPr>
            <a:spLocks noGrp="1" noChangeArrowheads="1"/>
          </p:cNvSpPr>
          <p:nvPr>
            <p:ph type="ftr" sz="quarter" idx="11"/>
          </p:nvPr>
        </p:nvSpPr>
        <p:spPr>
          <a:ln/>
        </p:spPr>
        <p:txBody>
          <a:bodyPr/>
          <a:lstStyle>
            <a:lvl1pPr>
              <a:defRPr/>
            </a:lvl1pPr>
          </a:lstStyle>
          <a:p>
            <a:r>
              <a:rPr lang="en-US" altLang="en-US" dirty="0"/>
              <a:t>http://www.pdl.cmu.edu/</a:t>
            </a:r>
            <a:endParaRPr lang="en-US" altLang="en-US" sz="1600" dirty="0">
              <a:latin typeface="Times New Roman" panose="02020603050405020304" pitchFamily="18" charset="0"/>
            </a:endParaRPr>
          </a:p>
        </p:txBody>
      </p:sp>
      <p:sp>
        <p:nvSpPr>
          <p:cNvPr id="9" name="Rectangle 12"/>
          <p:cNvSpPr>
            <a:spLocks noGrp="1" noChangeArrowheads="1"/>
          </p:cNvSpPr>
          <p:nvPr>
            <p:ph type="sldNum" sz="quarter" idx="12"/>
          </p:nvPr>
        </p:nvSpPr>
        <p:spPr>
          <a:ln/>
        </p:spPr>
        <p:txBody>
          <a:bodyPr/>
          <a:lstStyle>
            <a:lvl1pPr>
              <a:defRPr/>
            </a:lvl1pPr>
          </a:lstStyle>
          <a:p>
            <a:fld id="{69BB89D0-18F0-482B-9409-2CD65655C3B8}" type="slidenum">
              <a:rPr lang="en-US" altLang="en-US"/>
              <a:pPr/>
              <a:t>‹#›</a:t>
            </a:fld>
            <a:endParaRPr lang="en-US" altLang="en-US" sz="1600" dirty="0"/>
          </a:p>
        </p:txBody>
      </p:sp>
    </p:spTree>
    <p:extLst>
      <p:ext uri="{BB962C8B-B14F-4D97-AF65-F5344CB8AC3E}">
        <p14:creationId xmlns:p14="http://schemas.microsoft.com/office/powerpoint/2010/main" xmlns="" val="10657844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0"/>
          <p:cNvSpPr>
            <a:spLocks noGrp="1" noChangeArrowheads="1"/>
          </p:cNvSpPr>
          <p:nvPr>
            <p:ph type="dt" sz="half" idx="10"/>
          </p:nvPr>
        </p:nvSpPr>
        <p:spPr>
          <a:ln/>
        </p:spPr>
        <p:txBody>
          <a:bodyPr/>
          <a:lstStyle>
            <a:lvl1pPr>
              <a:defRPr/>
            </a:lvl1pPr>
          </a:lstStyle>
          <a:p>
            <a:r>
              <a:rPr lang="en-US" altLang="en-US"/>
              <a:t>   &lt;your name here&gt;  © </a:t>
            </a:r>
            <a:fld id="{3CADE6A4-7687-4B6A-9C67-11849E3F63D9}" type="datetime6">
              <a:rPr lang="en-US" altLang="en-US"/>
              <a:pPr/>
              <a:t>April 17</a:t>
            </a:fld>
            <a:endParaRPr lang="en-US" altLang="en-US"/>
          </a:p>
        </p:txBody>
      </p:sp>
      <p:sp>
        <p:nvSpPr>
          <p:cNvPr id="4" name="Rectangle 11"/>
          <p:cNvSpPr>
            <a:spLocks noGrp="1" noChangeArrowheads="1"/>
          </p:cNvSpPr>
          <p:nvPr>
            <p:ph type="ftr" sz="quarter" idx="11"/>
          </p:nvPr>
        </p:nvSpPr>
        <p:spPr>
          <a:ln/>
        </p:spPr>
        <p:txBody>
          <a:bodyPr/>
          <a:lstStyle>
            <a:lvl1pPr>
              <a:defRPr/>
            </a:lvl1pPr>
          </a:lstStyle>
          <a:p>
            <a:r>
              <a:rPr lang="en-US" altLang="en-US" dirty="0"/>
              <a:t>http://www.pdl.cmu.edu/</a:t>
            </a:r>
            <a:endParaRPr lang="en-US" altLang="en-US" sz="1600" dirty="0">
              <a:latin typeface="Times New Roman" panose="02020603050405020304" pitchFamily="18" charset="0"/>
            </a:endParaRPr>
          </a:p>
        </p:txBody>
      </p:sp>
      <p:sp>
        <p:nvSpPr>
          <p:cNvPr id="5" name="Rectangle 12"/>
          <p:cNvSpPr>
            <a:spLocks noGrp="1" noChangeArrowheads="1"/>
          </p:cNvSpPr>
          <p:nvPr>
            <p:ph type="sldNum" sz="quarter" idx="12"/>
          </p:nvPr>
        </p:nvSpPr>
        <p:spPr>
          <a:ln/>
        </p:spPr>
        <p:txBody>
          <a:bodyPr/>
          <a:lstStyle>
            <a:lvl1pPr>
              <a:defRPr/>
            </a:lvl1pPr>
          </a:lstStyle>
          <a:p>
            <a:fld id="{F8D31291-89CD-4C5C-96C5-C9E8575C316A}" type="slidenum">
              <a:rPr lang="en-US" altLang="en-US"/>
              <a:pPr/>
              <a:t>‹#›</a:t>
            </a:fld>
            <a:endParaRPr lang="en-US" altLang="en-US" sz="1600" dirty="0"/>
          </a:p>
        </p:txBody>
      </p:sp>
    </p:spTree>
    <p:extLst>
      <p:ext uri="{BB962C8B-B14F-4D97-AF65-F5344CB8AC3E}">
        <p14:creationId xmlns:p14="http://schemas.microsoft.com/office/powerpoint/2010/main" xmlns="" val="690833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ln/>
        </p:spPr>
        <p:txBody>
          <a:bodyPr/>
          <a:lstStyle>
            <a:lvl1pPr>
              <a:defRPr/>
            </a:lvl1pPr>
          </a:lstStyle>
          <a:p>
            <a:r>
              <a:rPr lang="en-US" altLang="en-US"/>
              <a:t>   &lt;your name here&gt;  © </a:t>
            </a:r>
            <a:fld id="{6B8402F8-8CE5-45D2-9D61-A70CD5F64D3A}" type="datetime6">
              <a:rPr lang="en-US" altLang="en-US"/>
              <a:pPr/>
              <a:t>April 17</a:t>
            </a:fld>
            <a:endParaRPr lang="en-US" altLang="en-US"/>
          </a:p>
        </p:txBody>
      </p:sp>
      <p:sp>
        <p:nvSpPr>
          <p:cNvPr id="3" name="Rectangle 11"/>
          <p:cNvSpPr>
            <a:spLocks noGrp="1" noChangeArrowheads="1"/>
          </p:cNvSpPr>
          <p:nvPr>
            <p:ph type="ftr" sz="quarter" idx="11"/>
          </p:nvPr>
        </p:nvSpPr>
        <p:spPr>
          <a:ln/>
        </p:spPr>
        <p:txBody>
          <a:bodyPr/>
          <a:lstStyle>
            <a:lvl1pPr>
              <a:defRPr/>
            </a:lvl1pPr>
          </a:lstStyle>
          <a:p>
            <a:r>
              <a:rPr lang="en-US" altLang="en-US" dirty="0"/>
              <a:t>http://www.pdl.cmu.edu/</a:t>
            </a:r>
            <a:endParaRPr lang="en-US" altLang="en-US" sz="1600" dirty="0">
              <a:latin typeface="Times New Roman" panose="02020603050405020304" pitchFamily="18" charset="0"/>
            </a:endParaRPr>
          </a:p>
        </p:txBody>
      </p:sp>
      <p:sp>
        <p:nvSpPr>
          <p:cNvPr id="4" name="Rectangle 12"/>
          <p:cNvSpPr>
            <a:spLocks noGrp="1" noChangeArrowheads="1"/>
          </p:cNvSpPr>
          <p:nvPr>
            <p:ph type="sldNum" sz="quarter" idx="12"/>
          </p:nvPr>
        </p:nvSpPr>
        <p:spPr>
          <a:ln/>
        </p:spPr>
        <p:txBody>
          <a:bodyPr/>
          <a:lstStyle>
            <a:lvl1pPr>
              <a:defRPr/>
            </a:lvl1pPr>
          </a:lstStyle>
          <a:p>
            <a:fld id="{8FFE5795-B58F-49C1-BE4D-A28E56067563}" type="slidenum">
              <a:rPr lang="en-US" altLang="en-US"/>
              <a:pPr/>
              <a:t>‹#›</a:t>
            </a:fld>
            <a:endParaRPr lang="en-US" altLang="en-US" sz="1600" dirty="0"/>
          </a:p>
        </p:txBody>
      </p:sp>
    </p:spTree>
    <p:extLst>
      <p:ext uri="{BB962C8B-B14F-4D97-AF65-F5344CB8AC3E}">
        <p14:creationId xmlns:p14="http://schemas.microsoft.com/office/powerpoint/2010/main" xmlns="" val="1591741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209550"/>
            <a:ext cx="91440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354" tIns="45678" rIns="91354" bIns="45678" numCol="1" anchor="ctr" anchorCtr="0" compatLnSpc="1">
            <a:prstTxWarp prst="textNoShape">
              <a:avLst/>
            </a:prstTxWarp>
          </a:bodyPr>
          <a:lstStyle/>
          <a:p>
            <a:pPr lvl="0"/>
            <a:r>
              <a:rPr lang="en-US" altLang="en-US" smtClean="0"/>
              <a:t>Click to edit Master title style</a:t>
            </a:r>
          </a:p>
        </p:txBody>
      </p:sp>
      <p:sp>
        <p:nvSpPr>
          <p:cNvPr id="1032" name="Line 8"/>
          <p:cNvSpPr>
            <a:spLocks noChangeShapeType="1"/>
          </p:cNvSpPr>
          <p:nvPr/>
        </p:nvSpPr>
        <p:spPr bwMode="auto">
          <a:xfrm>
            <a:off x="457200" y="938213"/>
            <a:ext cx="8229600" cy="0"/>
          </a:xfrm>
          <a:prstGeom prst="line">
            <a:avLst/>
          </a:prstGeom>
          <a:noFill/>
          <a:ln w="25400">
            <a:solidFill>
              <a:srgbClr val="336699"/>
            </a:solidFill>
            <a:round/>
            <a:headEnd/>
            <a:tailEnd/>
          </a:ln>
          <a:effectLst/>
        </p:spPr>
        <p:txBody>
          <a:bodyPr lIns="91354" tIns="45678" rIns="91354" bIns="45678"/>
          <a:lstStyle/>
          <a:p>
            <a:pPr>
              <a:defRPr/>
            </a:pPr>
            <a:endParaRPr lang="en-US">
              <a:latin typeface="Arial" charset="0"/>
            </a:endParaRPr>
          </a:p>
        </p:txBody>
      </p:sp>
      <p:sp>
        <p:nvSpPr>
          <p:cNvPr id="1033" name="Line 9"/>
          <p:cNvSpPr>
            <a:spLocks noChangeShapeType="1"/>
          </p:cNvSpPr>
          <p:nvPr/>
        </p:nvSpPr>
        <p:spPr bwMode="auto">
          <a:xfrm>
            <a:off x="465138" y="6400800"/>
            <a:ext cx="8229600" cy="0"/>
          </a:xfrm>
          <a:prstGeom prst="line">
            <a:avLst/>
          </a:prstGeom>
          <a:noFill/>
          <a:ln w="44450" cmpd="thickThin">
            <a:solidFill>
              <a:srgbClr val="336699"/>
            </a:solidFill>
            <a:round/>
            <a:headEnd/>
            <a:tailEnd/>
          </a:ln>
          <a:effectLst/>
        </p:spPr>
        <p:txBody>
          <a:bodyPr lIns="91354" tIns="45678" rIns="91354" bIns="45678"/>
          <a:lstStyle/>
          <a:p>
            <a:pPr>
              <a:defRPr/>
            </a:pPr>
            <a:endParaRPr lang="en-US">
              <a:latin typeface="Arial" charset="0"/>
            </a:endParaRPr>
          </a:p>
        </p:txBody>
      </p:sp>
      <p:sp>
        <p:nvSpPr>
          <p:cNvPr id="1034" name="Rectangle 10"/>
          <p:cNvSpPr>
            <a:spLocks noGrp="1" noChangeArrowheads="1"/>
          </p:cNvSpPr>
          <p:nvPr>
            <p:ph type="dt" sz="half" idx="2"/>
          </p:nvPr>
        </p:nvSpPr>
        <p:spPr bwMode="auto">
          <a:xfrm>
            <a:off x="6462721" y="6392864"/>
            <a:ext cx="2320925" cy="381000"/>
          </a:xfrm>
          <a:prstGeom prst="rect">
            <a:avLst/>
          </a:prstGeom>
          <a:noFill/>
          <a:ln w="9525">
            <a:noFill/>
            <a:miter lim="800000"/>
            <a:headEnd/>
            <a:tailEnd/>
          </a:ln>
          <a:effectLst/>
        </p:spPr>
        <p:txBody>
          <a:bodyPr vert="horz" wrap="square" lIns="101792" tIns="50894" rIns="101792" bIns="50894" numCol="1" anchor="t" anchorCtr="0" compatLnSpc="1">
            <a:prstTxWarp prst="textNoShape">
              <a:avLst/>
            </a:prstTxWarp>
          </a:bodyPr>
          <a:lstStyle>
            <a:lvl1pPr algn="r" eaLnBrk="0" hangingPunct="0">
              <a:defRPr sz="900" b="0">
                <a:latin typeface="Helvetica" panose="020B0604020202020204" pitchFamily="34" charset="0"/>
              </a:defRPr>
            </a:lvl1pPr>
          </a:lstStyle>
          <a:p>
            <a:r>
              <a:rPr lang="en-US" altLang="en-US" dirty="0" smtClean="0"/>
              <a:t>   Henggang Cui © </a:t>
            </a:r>
            <a:fld id="{C7B674D4-6DB0-4F67-803F-D60BFD0D3545}" type="datetime6">
              <a:rPr lang="en-US" altLang="en-US" smtClean="0"/>
              <a:pPr/>
              <a:t>April 17</a:t>
            </a:fld>
            <a:endParaRPr lang="en-US" altLang="en-US" dirty="0"/>
          </a:p>
        </p:txBody>
      </p:sp>
      <p:sp>
        <p:nvSpPr>
          <p:cNvPr id="1035" name="Rectangle 11"/>
          <p:cNvSpPr>
            <a:spLocks noGrp="1" noChangeArrowheads="1"/>
          </p:cNvSpPr>
          <p:nvPr>
            <p:ph type="ftr" sz="quarter" idx="3"/>
          </p:nvPr>
        </p:nvSpPr>
        <p:spPr bwMode="auto">
          <a:xfrm>
            <a:off x="369887" y="6392864"/>
            <a:ext cx="2286001" cy="381000"/>
          </a:xfrm>
          <a:prstGeom prst="rect">
            <a:avLst/>
          </a:prstGeom>
          <a:noFill/>
          <a:ln w="9525">
            <a:noFill/>
            <a:miter lim="800000"/>
            <a:headEnd/>
            <a:tailEnd/>
          </a:ln>
          <a:effectLst/>
        </p:spPr>
        <p:txBody>
          <a:bodyPr vert="horz" wrap="square" lIns="101792" tIns="50894" rIns="101792" bIns="50894" numCol="1" anchor="t" anchorCtr="0" compatLnSpc="1">
            <a:prstTxWarp prst="textNoShape">
              <a:avLst/>
            </a:prstTxWarp>
          </a:bodyPr>
          <a:lstStyle>
            <a:lvl1pPr eaLnBrk="0" hangingPunct="0">
              <a:defRPr sz="900" b="0">
                <a:latin typeface="Helvetica" panose="020B0604020202020204" pitchFamily="34" charset="0"/>
              </a:defRPr>
            </a:lvl1pPr>
          </a:lstStyle>
          <a:p>
            <a:r>
              <a:rPr lang="en-US" altLang="en-US" dirty="0"/>
              <a:t>http://www.pdl.cmu.edu/</a:t>
            </a:r>
            <a:endParaRPr lang="en-US" altLang="en-US" sz="1600" dirty="0">
              <a:latin typeface="Times New Roman" panose="02020603050405020304" pitchFamily="18" charset="0"/>
            </a:endParaRPr>
          </a:p>
        </p:txBody>
      </p:sp>
      <p:sp>
        <p:nvSpPr>
          <p:cNvPr id="1036" name="Rectangle 12"/>
          <p:cNvSpPr>
            <a:spLocks noGrp="1" noChangeArrowheads="1"/>
          </p:cNvSpPr>
          <p:nvPr>
            <p:ph type="sldNum" sz="quarter" idx="4"/>
          </p:nvPr>
        </p:nvSpPr>
        <p:spPr bwMode="auto">
          <a:xfrm>
            <a:off x="3681421" y="6392865"/>
            <a:ext cx="1782763" cy="211137"/>
          </a:xfrm>
          <a:prstGeom prst="rect">
            <a:avLst/>
          </a:prstGeom>
          <a:noFill/>
          <a:ln w="9525">
            <a:noFill/>
            <a:miter lim="800000"/>
            <a:headEnd/>
            <a:tailEnd/>
          </a:ln>
          <a:effectLst/>
        </p:spPr>
        <p:txBody>
          <a:bodyPr vert="horz" wrap="square" lIns="101792" tIns="50894" rIns="101792" bIns="50894" numCol="1" anchor="t" anchorCtr="0" compatLnSpc="1">
            <a:prstTxWarp prst="textNoShape">
              <a:avLst/>
            </a:prstTxWarp>
          </a:bodyPr>
          <a:lstStyle>
            <a:lvl1pPr algn="ctr" eaLnBrk="0" hangingPunct="0">
              <a:defRPr sz="900" b="0"/>
            </a:lvl1pPr>
          </a:lstStyle>
          <a:p>
            <a:fld id="{4F39B8E0-E354-49BA-ADD7-A95EC6F7BDB0}" type="slidenum">
              <a:rPr lang="en-US" altLang="en-US"/>
              <a:pPr/>
              <a:t>‹#›</a:t>
            </a:fld>
            <a:endParaRPr lang="en-US" altLang="en-US" sz="1600" dirty="0"/>
          </a:p>
        </p:txBody>
      </p:sp>
      <p:pic>
        <p:nvPicPr>
          <p:cNvPr id="2" name="Picture 17" descr="mark_pdl_l_blue"/>
          <p:cNvPicPr>
            <a:picLocks noChangeAspect="1" noChangeArrowheads="1"/>
          </p:cNvPicPr>
          <p:nvPr userDrawn="1"/>
        </p:nvPicPr>
        <p:blipFill>
          <a:blip r:embed="rId15">
            <a:extLst>
              <a:ext uri="{28A0092B-C50C-407E-A947-70E740481C1C}">
                <a14:useLocalDpi xmlns:a14="http://schemas.microsoft.com/office/drawing/2010/main" xmlns="" val="0"/>
              </a:ext>
            </a:extLst>
          </a:blip>
          <a:srcRect/>
          <a:stretch>
            <a:fillRect/>
          </a:stretch>
        </p:blipFill>
        <p:spPr bwMode="auto">
          <a:xfrm>
            <a:off x="473075" y="5972185"/>
            <a:ext cx="1614488" cy="390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Rectangle 18"/>
          <p:cNvSpPr>
            <a:spLocks noGrp="1" noChangeArrowheads="1"/>
          </p:cNvSpPr>
          <p:nvPr>
            <p:ph type="body" idx="1"/>
          </p:nvPr>
        </p:nvSpPr>
        <p:spPr bwMode="auto">
          <a:xfrm>
            <a:off x="685800" y="1104900"/>
            <a:ext cx="7772400" cy="464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354" tIns="45678" rIns="91354" bIns="45678"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Tree>
  </p:cSld>
  <p:clrMap bg1="lt1" tx1="dk1" bg2="lt2" tx2="dk2" accent1="accent1" accent2="accent2" accent3="accent3" accent4="accent4" accent5="accent5" accent6="accent6" hlink="hlink" folHlink="folHlink"/>
  <p:sldLayoutIdLst>
    <p:sldLayoutId id="2147483683" r:id="rId1"/>
    <p:sldLayoutId id="2147483673" r:id="rId2"/>
    <p:sldLayoutId id="2147483684" r:id="rId3"/>
    <p:sldLayoutId id="2147483685"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Lst>
  <p:hf hdr="0"/>
  <p:txStyles>
    <p:titleStyle>
      <a:lvl1pPr algn="ctr" rtl="0" eaLnBrk="0" fontAlgn="base" hangingPunct="0">
        <a:spcBef>
          <a:spcPct val="0"/>
        </a:spcBef>
        <a:spcAft>
          <a:spcPct val="0"/>
        </a:spcAft>
        <a:defRPr sz="4400">
          <a:solidFill>
            <a:srgbClr val="336699"/>
          </a:solidFill>
          <a:latin typeface="+mj-lt"/>
          <a:ea typeface="+mj-ea"/>
          <a:cs typeface="+mj-cs"/>
        </a:defRPr>
      </a:lvl1pPr>
      <a:lvl2pPr algn="ctr" rtl="0" eaLnBrk="0" fontAlgn="base" hangingPunct="0">
        <a:spcBef>
          <a:spcPct val="0"/>
        </a:spcBef>
        <a:spcAft>
          <a:spcPct val="0"/>
        </a:spcAft>
        <a:defRPr sz="4400">
          <a:solidFill>
            <a:srgbClr val="336699"/>
          </a:solidFill>
          <a:latin typeface="Arial" charset="0"/>
        </a:defRPr>
      </a:lvl2pPr>
      <a:lvl3pPr algn="ctr" rtl="0" eaLnBrk="0" fontAlgn="base" hangingPunct="0">
        <a:spcBef>
          <a:spcPct val="0"/>
        </a:spcBef>
        <a:spcAft>
          <a:spcPct val="0"/>
        </a:spcAft>
        <a:defRPr sz="4400">
          <a:solidFill>
            <a:srgbClr val="336699"/>
          </a:solidFill>
          <a:latin typeface="Arial" charset="0"/>
        </a:defRPr>
      </a:lvl3pPr>
      <a:lvl4pPr algn="ctr" rtl="0" eaLnBrk="0" fontAlgn="base" hangingPunct="0">
        <a:spcBef>
          <a:spcPct val="0"/>
        </a:spcBef>
        <a:spcAft>
          <a:spcPct val="0"/>
        </a:spcAft>
        <a:defRPr sz="4400">
          <a:solidFill>
            <a:srgbClr val="336699"/>
          </a:solidFill>
          <a:latin typeface="Arial" charset="0"/>
        </a:defRPr>
      </a:lvl4pPr>
      <a:lvl5pPr algn="ctr" rtl="0" eaLnBrk="0" fontAlgn="base" hangingPunct="0">
        <a:spcBef>
          <a:spcPct val="0"/>
        </a:spcBef>
        <a:spcAft>
          <a:spcPct val="0"/>
        </a:spcAft>
        <a:defRPr sz="4400">
          <a:solidFill>
            <a:srgbClr val="336699"/>
          </a:solidFill>
          <a:latin typeface="Arial" charset="0"/>
        </a:defRPr>
      </a:lvl5pPr>
      <a:lvl6pPr marL="456782" algn="ctr" rtl="0" fontAlgn="base">
        <a:spcBef>
          <a:spcPct val="0"/>
        </a:spcBef>
        <a:spcAft>
          <a:spcPct val="0"/>
        </a:spcAft>
        <a:defRPr sz="4400">
          <a:solidFill>
            <a:srgbClr val="336699"/>
          </a:solidFill>
          <a:latin typeface="Arial" charset="0"/>
        </a:defRPr>
      </a:lvl6pPr>
      <a:lvl7pPr marL="913564" algn="ctr" rtl="0" fontAlgn="base">
        <a:spcBef>
          <a:spcPct val="0"/>
        </a:spcBef>
        <a:spcAft>
          <a:spcPct val="0"/>
        </a:spcAft>
        <a:defRPr sz="4400">
          <a:solidFill>
            <a:srgbClr val="336699"/>
          </a:solidFill>
          <a:latin typeface="Arial" charset="0"/>
        </a:defRPr>
      </a:lvl7pPr>
      <a:lvl8pPr marL="1370338" algn="ctr" rtl="0" fontAlgn="base">
        <a:spcBef>
          <a:spcPct val="0"/>
        </a:spcBef>
        <a:spcAft>
          <a:spcPct val="0"/>
        </a:spcAft>
        <a:defRPr sz="4400">
          <a:solidFill>
            <a:srgbClr val="336699"/>
          </a:solidFill>
          <a:latin typeface="Arial" charset="0"/>
        </a:defRPr>
      </a:lvl8pPr>
      <a:lvl9pPr marL="1827122" algn="ctr" rtl="0" fontAlgn="base">
        <a:spcBef>
          <a:spcPct val="0"/>
        </a:spcBef>
        <a:spcAft>
          <a:spcPct val="0"/>
        </a:spcAft>
        <a:defRPr sz="4400">
          <a:solidFill>
            <a:srgbClr val="336699"/>
          </a:solidFill>
          <a:latin typeface="Arial" charset="0"/>
        </a:defRPr>
      </a:lvl9pPr>
    </p:titleStyle>
    <p:bodyStyle>
      <a:lvl1pPr marL="342587" indent="-342587" algn="l" rtl="0" eaLnBrk="0" fontAlgn="base" hangingPunct="0">
        <a:spcBef>
          <a:spcPct val="20000"/>
        </a:spcBef>
        <a:spcAft>
          <a:spcPct val="0"/>
        </a:spcAft>
        <a:buChar char="•"/>
        <a:defRPr sz="2800">
          <a:solidFill>
            <a:schemeClr val="tx1"/>
          </a:solidFill>
          <a:latin typeface="+mn-lt"/>
          <a:ea typeface="+mn-ea"/>
          <a:cs typeface="+mn-cs"/>
        </a:defRPr>
      </a:lvl1pPr>
      <a:lvl2pPr marL="742268" indent="-285487" algn="l" rtl="0" eaLnBrk="0" fontAlgn="base" hangingPunct="0">
        <a:spcBef>
          <a:spcPct val="20000"/>
        </a:spcBef>
        <a:spcAft>
          <a:spcPct val="0"/>
        </a:spcAft>
        <a:buChar char="•"/>
        <a:defRPr sz="2400">
          <a:solidFill>
            <a:schemeClr val="tx1"/>
          </a:solidFill>
          <a:latin typeface="+mn-lt"/>
        </a:defRPr>
      </a:lvl2pPr>
      <a:lvl3pPr marL="1141951" indent="-228390" algn="l" rtl="0" eaLnBrk="0" fontAlgn="base" hangingPunct="0">
        <a:spcBef>
          <a:spcPct val="20000"/>
        </a:spcBef>
        <a:spcAft>
          <a:spcPct val="0"/>
        </a:spcAft>
        <a:buFont typeface="Arial" panose="020B0604020202020204" pitchFamily="34" charset="0"/>
        <a:buChar char="–"/>
        <a:defRPr sz="2400">
          <a:solidFill>
            <a:schemeClr val="tx1"/>
          </a:solidFill>
          <a:latin typeface="+mn-lt"/>
        </a:defRPr>
      </a:lvl3pPr>
      <a:lvl4pPr marL="1598731" indent="-228390" algn="l" rtl="0" eaLnBrk="0" fontAlgn="base" hangingPunct="0">
        <a:spcBef>
          <a:spcPct val="20000"/>
        </a:spcBef>
        <a:spcAft>
          <a:spcPct val="0"/>
        </a:spcAft>
        <a:buChar char="•"/>
        <a:defRPr sz="2000">
          <a:solidFill>
            <a:schemeClr val="tx1"/>
          </a:solidFill>
          <a:latin typeface="+mn-lt"/>
        </a:defRPr>
      </a:lvl4pPr>
      <a:lvl5pPr marL="2055514" indent="-228390" algn="l" rtl="0" eaLnBrk="0" fontAlgn="base" hangingPunct="0">
        <a:spcBef>
          <a:spcPct val="20000"/>
        </a:spcBef>
        <a:spcAft>
          <a:spcPct val="0"/>
        </a:spcAft>
        <a:buFont typeface="Arial" panose="020B0604020202020204" pitchFamily="34" charset="0"/>
        <a:buChar char="–"/>
        <a:defRPr sz="2000">
          <a:solidFill>
            <a:schemeClr val="tx1"/>
          </a:solidFill>
          <a:latin typeface="+mn-lt"/>
        </a:defRPr>
      </a:lvl5pPr>
      <a:lvl6pPr marL="2512292" indent="-228390" algn="l" rtl="0" fontAlgn="base">
        <a:spcBef>
          <a:spcPct val="20000"/>
        </a:spcBef>
        <a:spcAft>
          <a:spcPct val="0"/>
        </a:spcAft>
        <a:buFont typeface="Arial" charset="0"/>
        <a:buChar char="–"/>
        <a:defRPr sz="2000">
          <a:solidFill>
            <a:schemeClr val="tx1"/>
          </a:solidFill>
          <a:latin typeface="+mn-lt"/>
        </a:defRPr>
      </a:lvl6pPr>
      <a:lvl7pPr marL="2969076" indent="-228390" algn="l" rtl="0" fontAlgn="base">
        <a:spcBef>
          <a:spcPct val="20000"/>
        </a:spcBef>
        <a:spcAft>
          <a:spcPct val="0"/>
        </a:spcAft>
        <a:buFont typeface="Arial" charset="0"/>
        <a:buChar char="–"/>
        <a:defRPr sz="2000">
          <a:solidFill>
            <a:schemeClr val="tx1"/>
          </a:solidFill>
          <a:latin typeface="+mn-lt"/>
        </a:defRPr>
      </a:lvl7pPr>
      <a:lvl8pPr marL="3425853" indent="-228390" algn="l" rtl="0" fontAlgn="base">
        <a:spcBef>
          <a:spcPct val="20000"/>
        </a:spcBef>
        <a:spcAft>
          <a:spcPct val="0"/>
        </a:spcAft>
        <a:buFont typeface="Arial" charset="0"/>
        <a:buChar char="–"/>
        <a:defRPr sz="2000">
          <a:solidFill>
            <a:schemeClr val="tx1"/>
          </a:solidFill>
          <a:latin typeface="+mn-lt"/>
        </a:defRPr>
      </a:lvl8pPr>
      <a:lvl9pPr marL="3882636" indent="-228390" algn="l" rtl="0" fontAlgn="base">
        <a:spcBef>
          <a:spcPct val="20000"/>
        </a:spcBef>
        <a:spcAft>
          <a:spcPct val="0"/>
        </a:spcAft>
        <a:buFont typeface="Arial" charset="0"/>
        <a:buChar char="–"/>
        <a:defRPr sz="2000">
          <a:solidFill>
            <a:schemeClr val="tx1"/>
          </a:solidFill>
          <a:latin typeface="+mn-lt"/>
        </a:defRPr>
      </a:lvl9pPr>
    </p:bodyStyle>
    <p:otherStyle>
      <a:defPPr>
        <a:defRPr lang="en-US"/>
      </a:defPPr>
      <a:lvl1pPr marL="0" algn="l" defTabSz="913564" rtl="0" eaLnBrk="1" latinLnBrk="0" hangingPunct="1">
        <a:defRPr sz="1800" kern="1200">
          <a:solidFill>
            <a:schemeClr val="tx1"/>
          </a:solidFill>
          <a:latin typeface="+mn-lt"/>
          <a:ea typeface="+mn-ea"/>
          <a:cs typeface="+mn-cs"/>
        </a:defRPr>
      </a:lvl1pPr>
      <a:lvl2pPr marL="456782" algn="l" defTabSz="913564" rtl="0" eaLnBrk="1" latinLnBrk="0" hangingPunct="1">
        <a:defRPr sz="1800" kern="1200">
          <a:solidFill>
            <a:schemeClr val="tx1"/>
          </a:solidFill>
          <a:latin typeface="+mn-lt"/>
          <a:ea typeface="+mn-ea"/>
          <a:cs typeface="+mn-cs"/>
        </a:defRPr>
      </a:lvl2pPr>
      <a:lvl3pPr marL="913564" algn="l" defTabSz="913564" rtl="0" eaLnBrk="1" latinLnBrk="0" hangingPunct="1">
        <a:defRPr sz="1800" kern="1200">
          <a:solidFill>
            <a:schemeClr val="tx1"/>
          </a:solidFill>
          <a:latin typeface="+mn-lt"/>
          <a:ea typeface="+mn-ea"/>
          <a:cs typeface="+mn-cs"/>
        </a:defRPr>
      </a:lvl3pPr>
      <a:lvl4pPr marL="1370338" algn="l" defTabSz="913564" rtl="0" eaLnBrk="1" latinLnBrk="0" hangingPunct="1">
        <a:defRPr sz="1800" kern="1200">
          <a:solidFill>
            <a:schemeClr val="tx1"/>
          </a:solidFill>
          <a:latin typeface="+mn-lt"/>
          <a:ea typeface="+mn-ea"/>
          <a:cs typeface="+mn-cs"/>
        </a:defRPr>
      </a:lvl4pPr>
      <a:lvl5pPr marL="1827122" algn="l" defTabSz="913564" rtl="0" eaLnBrk="1" latinLnBrk="0" hangingPunct="1">
        <a:defRPr sz="1800" kern="1200">
          <a:solidFill>
            <a:schemeClr val="tx1"/>
          </a:solidFill>
          <a:latin typeface="+mn-lt"/>
          <a:ea typeface="+mn-ea"/>
          <a:cs typeface="+mn-cs"/>
        </a:defRPr>
      </a:lvl5pPr>
      <a:lvl6pPr marL="2283901" algn="l" defTabSz="913564" rtl="0" eaLnBrk="1" latinLnBrk="0" hangingPunct="1">
        <a:defRPr sz="1800" kern="1200">
          <a:solidFill>
            <a:schemeClr val="tx1"/>
          </a:solidFill>
          <a:latin typeface="+mn-lt"/>
          <a:ea typeface="+mn-ea"/>
          <a:cs typeface="+mn-cs"/>
        </a:defRPr>
      </a:lvl6pPr>
      <a:lvl7pPr marL="2740684" algn="l" defTabSz="913564" rtl="0" eaLnBrk="1" latinLnBrk="0" hangingPunct="1">
        <a:defRPr sz="1800" kern="1200">
          <a:solidFill>
            <a:schemeClr val="tx1"/>
          </a:solidFill>
          <a:latin typeface="+mn-lt"/>
          <a:ea typeface="+mn-ea"/>
          <a:cs typeface="+mn-cs"/>
        </a:defRPr>
      </a:lvl7pPr>
      <a:lvl8pPr marL="3197463" algn="l" defTabSz="913564" rtl="0" eaLnBrk="1" latinLnBrk="0" hangingPunct="1">
        <a:defRPr sz="1800" kern="1200">
          <a:solidFill>
            <a:schemeClr val="tx1"/>
          </a:solidFill>
          <a:latin typeface="+mn-lt"/>
          <a:ea typeface="+mn-ea"/>
          <a:cs typeface="+mn-cs"/>
        </a:defRPr>
      </a:lvl8pPr>
      <a:lvl9pPr marL="3654244" algn="l" defTabSz="91356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6.jpe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42.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6.jpe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 Id="rId9" Type="http://schemas.openxmlformats.org/officeDocument/2006/relationships/image" Target="../media/image23.png"/></Relationships>
</file>

<file path=ppt/slides/_rels/slide45.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22.png"/><Relationship Id="rId7" Type="http://schemas.openxmlformats.org/officeDocument/2006/relationships/image" Target="../media/image20.jpe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4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41.jpeg"/><Relationship Id="rId2" Type="http://schemas.openxmlformats.org/officeDocument/2006/relationships/notesSlide" Target="../notesSlides/notesSlide61.xml"/><Relationship Id="rId1" Type="http://schemas.openxmlformats.org/officeDocument/2006/relationships/slideLayout" Target="../slideLayouts/slideLayout3.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7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7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10" y="1952171"/>
            <a:ext cx="9143999" cy="1143000"/>
          </a:xfrm>
        </p:spPr>
        <p:txBody>
          <a:bodyPr/>
          <a:lstStyle/>
          <a:p>
            <a:r>
              <a:rPr lang="en-US" sz="4000" dirty="0" smtClean="0"/>
              <a:t>Exploiting Application Characteristics</a:t>
            </a:r>
            <a:br>
              <a:rPr lang="en-US" sz="4000" dirty="0" smtClean="0"/>
            </a:br>
            <a:r>
              <a:rPr lang="en-US" sz="4000" dirty="0" smtClean="0"/>
              <a:t>for Efficient System Support of</a:t>
            </a:r>
            <a:br>
              <a:rPr lang="en-US" sz="4000" dirty="0" smtClean="0"/>
            </a:br>
            <a:r>
              <a:rPr lang="en-US" sz="4000" dirty="0" smtClean="0"/>
              <a:t>Data-parallel Machine Learning</a:t>
            </a:r>
            <a:endParaRPr lang="en-US" altLang="en-US" sz="4000" dirty="0" smtClean="0"/>
          </a:p>
        </p:txBody>
      </p:sp>
      <p:sp>
        <p:nvSpPr>
          <p:cNvPr id="3075" name="Rectangle 3"/>
          <p:cNvSpPr>
            <a:spLocks noGrp="1" noChangeArrowheads="1"/>
          </p:cNvSpPr>
          <p:nvPr>
            <p:ph type="subTitle" idx="1"/>
          </p:nvPr>
        </p:nvSpPr>
        <p:spPr>
          <a:xfrm>
            <a:off x="1371601" y="3832406"/>
            <a:ext cx="6400800" cy="393700"/>
          </a:xfrm>
        </p:spPr>
        <p:txBody>
          <a:bodyPr/>
          <a:lstStyle/>
          <a:p>
            <a:pPr eaLnBrk="1" hangingPunct="1">
              <a:buFontTx/>
              <a:buNone/>
            </a:pPr>
            <a:r>
              <a:rPr lang="en-US" altLang="en-US" sz="3500" dirty="0" smtClean="0"/>
              <a:t>Henggang Cui</a:t>
            </a:r>
          </a:p>
        </p:txBody>
      </p:sp>
      <p:sp>
        <p:nvSpPr>
          <p:cNvPr id="3076" name="Text Box 4"/>
          <p:cNvSpPr txBox="1">
            <a:spLocks noChangeArrowheads="1"/>
          </p:cNvSpPr>
          <p:nvPr/>
        </p:nvSpPr>
        <p:spPr bwMode="auto">
          <a:xfrm>
            <a:off x="696200" y="4527737"/>
            <a:ext cx="7985847" cy="12110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354" tIns="45678" rIns="91354" bIns="45678">
            <a:spAutoFit/>
          </a:bodyPr>
          <a:lstStyle>
            <a:lvl1pPr eaLnBrk="0" hangingPunct="0">
              <a:defRPr sz="3200" b="1">
                <a:solidFill>
                  <a:schemeClr val="tx1"/>
                </a:solidFill>
                <a:latin typeface="Arial" panose="020B0604020202020204" pitchFamily="34" charset="0"/>
              </a:defRPr>
            </a:lvl1pPr>
            <a:lvl2pPr marL="742950" indent="-285750" eaLnBrk="0" hangingPunct="0">
              <a:defRPr sz="3200" b="1">
                <a:solidFill>
                  <a:schemeClr val="tx1"/>
                </a:solidFill>
                <a:latin typeface="Arial" panose="020B0604020202020204" pitchFamily="34" charset="0"/>
              </a:defRPr>
            </a:lvl2pPr>
            <a:lvl3pPr marL="1143000" indent="-228600" eaLnBrk="0" hangingPunct="0">
              <a:defRPr sz="3200" b="1">
                <a:solidFill>
                  <a:schemeClr val="tx1"/>
                </a:solidFill>
                <a:latin typeface="Arial" panose="020B0604020202020204" pitchFamily="34" charset="0"/>
              </a:defRPr>
            </a:lvl3pPr>
            <a:lvl4pPr marL="1600200" indent="-228600" eaLnBrk="0" hangingPunct="0">
              <a:defRPr sz="3200" b="1">
                <a:solidFill>
                  <a:schemeClr val="tx1"/>
                </a:solidFill>
                <a:latin typeface="Arial" panose="020B0604020202020204" pitchFamily="34" charset="0"/>
              </a:defRPr>
            </a:lvl4pPr>
            <a:lvl5pPr marL="2057400" indent="-228600" eaLnBrk="0" hangingPunct="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eaLnBrk="1" hangingPunct="1">
              <a:spcBef>
                <a:spcPct val="20000"/>
              </a:spcBef>
            </a:pPr>
            <a:endParaRPr lang="en-US" altLang="en-US" sz="1600" b="0" dirty="0" smtClean="0"/>
          </a:p>
          <a:p>
            <a:pPr algn="ctr" eaLnBrk="1" hangingPunct="1">
              <a:spcBef>
                <a:spcPct val="20000"/>
              </a:spcBef>
            </a:pPr>
            <a:r>
              <a:rPr lang="en-US" altLang="en-US" sz="1800" b="0" dirty="0" smtClean="0"/>
              <a:t>PARALLEL </a:t>
            </a:r>
            <a:r>
              <a:rPr lang="en-US" altLang="en-US" sz="1800" b="0" dirty="0"/>
              <a:t>DATA LABORATORY</a:t>
            </a:r>
          </a:p>
          <a:p>
            <a:pPr algn="ctr" eaLnBrk="1" hangingPunct="1">
              <a:spcBef>
                <a:spcPct val="20000"/>
              </a:spcBef>
            </a:pPr>
            <a:r>
              <a:rPr lang="en-US" altLang="en-US" sz="1300" b="0" dirty="0"/>
              <a:t>Carnegie Mellon University</a:t>
            </a:r>
          </a:p>
          <a:p>
            <a:pPr eaLnBrk="1" hangingPunct="1">
              <a:spcBef>
                <a:spcPct val="50000"/>
              </a:spcBef>
            </a:pPr>
            <a:endParaRPr lang="en-US" altLang="en-US" sz="1300" b="0" dirty="0">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bwMode="auto">
          <a:xfrm>
            <a:off x="0" y="5700548"/>
            <a:ext cx="2459421" cy="65421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4101" name="Rectangle 2"/>
          <p:cNvSpPr>
            <a:spLocks noGrp="1" noChangeArrowheads="1"/>
          </p:cNvSpPr>
          <p:nvPr>
            <p:ph type="title"/>
          </p:nvPr>
        </p:nvSpPr>
        <p:spPr/>
        <p:txBody>
          <a:bodyPr/>
          <a:lstStyle/>
          <a:p>
            <a:pPr eaLnBrk="1" hangingPunct="1"/>
            <a:r>
              <a:rPr lang="en-US" sz="3600" dirty="0" smtClean="0"/>
              <a:t>Repeated data access in ML applications</a:t>
            </a:r>
            <a:endParaRPr lang="en-US" altLang="en-US" sz="3600" dirty="0" smtClean="0"/>
          </a:p>
        </p:txBody>
      </p:sp>
      <p:sp>
        <p:nvSpPr>
          <p:cNvPr id="4098" name="Date Placeholder 3"/>
          <p:cNvSpPr>
            <a:spLocks noGrp="1"/>
          </p:cNvSpPr>
          <p:nvPr>
            <p:ph type="dt" sz="half"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1019175" eaLnBrk="0" hangingPunct="0">
              <a:defRPr sz="3200" b="1">
                <a:solidFill>
                  <a:schemeClr val="tx1"/>
                </a:solidFill>
                <a:latin typeface="Arial" panose="020B0604020202020204" pitchFamily="34" charset="0"/>
              </a:defRPr>
            </a:lvl1pPr>
            <a:lvl2pPr marL="742950" indent="-285750" defTabSz="1019175" eaLnBrk="0" hangingPunct="0">
              <a:defRPr sz="3200" b="1">
                <a:solidFill>
                  <a:schemeClr val="tx1"/>
                </a:solidFill>
                <a:latin typeface="Arial" panose="020B0604020202020204" pitchFamily="34" charset="0"/>
              </a:defRPr>
            </a:lvl2pPr>
            <a:lvl3pPr marL="1143000" indent="-228600" defTabSz="1019175" eaLnBrk="0" hangingPunct="0">
              <a:defRPr sz="3200" b="1">
                <a:solidFill>
                  <a:schemeClr val="tx1"/>
                </a:solidFill>
                <a:latin typeface="Arial" panose="020B0604020202020204" pitchFamily="34" charset="0"/>
              </a:defRPr>
            </a:lvl3pPr>
            <a:lvl4pPr marL="1600200" indent="-228600" defTabSz="1019175" eaLnBrk="0" hangingPunct="0">
              <a:defRPr sz="3200" b="1">
                <a:solidFill>
                  <a:schemeClr val="tx1"/>
                </a:solidFill>
                <a:latin typeface="Arial" panose="020B0604020202020204" pitchFamily="34" charset="0"/>
              </a:defRPr>
            </a:lvl4pPr>
            <a:lvl5pPr marL="2057400" indent="-228600" defTabSz="1019175" eaLnBrk="0" hangingPunct="0">
              <a:defRPr sz="3200" b="1">
                <a:solidFill>
                  <a:schemeClr val="tx1"/>
                </a:solidFill>
                <a:latin typeface="Arial" panose="020B0604020202020204" pitchFamily="34" charset="0"/>
              </a:defRPr>
            </a:lvl5pPr>
            <a:lvl6pPr marL="2514600" indent="-228600" defTabSz="1019175" eaLnBrk="0" fontAlgn="base" hangingPunct="0">
              <a:spcBef>
                <a:spcPct val="0"/>
              </a:spcBef>
              <a:spcAft>
                <a:spcPct val="0"/>
              </a:spcAft>
              <a:defRPr sz="3200" b="1">
                <a:solidFill>
                  <a:schemeClr val="tx1"/>
                </a:solidFill>
                <a:latin typeface="Arial" panose="020B0604020202020204" pitchFamily="34" charset="0"/>
              </a:defRPr>
            </a:lvl6pPr>
            <a:lvl7pPr marL="2971800" indent="-228600" defTabSz="1019175" eaLnBrk="0" fontAlgn="base" hangingPunct="0">
              <a:spcBef>
                <a:spcPct val="0"/>
              </a:spcBef>
              <a:spcAft>
                <a:spcPct val="0"/>
              </a:spcAft>
              <a:defRPr sz="3200" b="1">
                <a:solidFill>
                  <a:schemeClr val="tx1"/>
                </a:solidFill>
                <a:latin typeface="Arial" panose="020B0604020202020204" pitchFamily="34" charset="0"/>
              </a:defRPr>
            </a:lvl7pPr>
            <a:lvl8pPr marL="3429000" indent="-228600" defTabSz="1019175" eaLnBrk="0" fontAlgn="base" hangingPunct="0">
              <a:spcBef>
                <a:spcPct val="0"/>
              </a:spcBef>
              <a:spcAft>
                <a:spcPct val="0"/>
              </a:spcAft>
              <a:defRPr sz="3200" b="1">
                <a:solidFill>
                  <a:schemeClr val="tx1"/>
                </a:solidFill>
                <a:latin typeface="Arial" panose="020B0604020202020204" pitchFamily="34" charset="0"/>
              </a:defRPr>
            </a:lvl8pPr>
            <a:lvl9pPr marL="3886200" indent="-228600" defTabSz="1019175"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900" b="0" dirty="0" smtClean="0">
                <a:latin typeface="Helvetica" panose="020B0604020202020204" pitchFamily="34" charset="0"/>
              </a:rPr>
              <a:t>   Henggang Cui  © </a:t>
            </a:r>
            <a:fld id="{993CD4F8-D8DA-44E9-835C-9BC11B72ABB8}" type="datetime6">
              <a:rPr lang="en-US" altLang="en-US" sz="900" b="0" smtClean="0">
                <a:latin typeface="Helvetica" panose="020B0604020202020204" pitchFamily="34" charset="0"/>
              </a:rPr>
              <a:pPr/>
              <a:t>April 17</a:t>
            </a:fld>
            <a:endParaRPr lang="en-US" altLang="en-US" sz="900" b="0" dirty="0">
              <a:latin typeface="Helvetica" panose="020B0604020202020204" pitchFamily="34" charset="0"/>
            </a:endParaRPr>
          </a:p>
        </p:txBody>
      </p:sp>
      <p:sp>
        <p:nvSpPr>
          <p:cNvPr id="4099" name="Footer Placeholder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1019175" eaLnBrk="0" hangingPunct="0">
              <a:defRPr sz="3200" b="1">
                <a:solidFill>
                  <a:schemeClr val="tx1"/>
                </a:solidFill>
                <a:latin typeface="Arial" panose="020B0604020202020204" pitchFamily="34" charset="0"/>
              </a:defRPr>
            </a:lvl1pPr>
            <a:lvl2pPr marL="742950" indent="-285750" defTabSz="1019175" eaLnBrk="0" hangingPunct="0">
              <a:defRPr sz="3200" b="1">
                <a:solidFill>
                  <a:schemeClr val="tx1"/>
                </a:solidFill>
                <a:latin typeface="Arial" panose="020B0604020202020204" pitchFamily="34" charset="0"/>
              </a:defRPr>
            </a:lvl2pPr>
            <a:lvl3pPr marL="1143000" indent="-228600" defTabSz="1019175" eaLnBrk="0" hangingPunct="0">
              <a:defRPr sz="3200" b="1">
                <a:solidFill>
                  <a:schemeClr val="tx1"/>
                </a:solidFill>
                <a:latin typeface="Arial" panose="020B0604020202020204" pitchFamily="34" charset="0"/>
              </a:defRPr>
            </a:lvl3pPr>
            <a:lvl4pPr marL="1600200" indent="-228600" defTabSz="1019175" eaLnBrk="0" hangingPunct="0">
              <a:defRPr sz="3200" b="1">
                <a:solidFill>
                  <a:schemeClr val="tx1"/>
                </a:solidFill>
                <a:latin typeface="Arial" panose="020B0604020202020204" pitchFamily="34" charset="0"/>
              </a:defRPr>
            </a:lvl4pPr>
            <a:lvl5pPr marL="2057400" indent="-228600" defTabSz="1019175" eaLnBrk="0" hangingPunct="0">
              <a:defRPr sz="3200" b="1">
                <a:solidFill>
                  <a:schemeClr val="tx1"/>
                </a:solidFill>
                <a:latin typeface="Arial" panose="020B0604020202020204" pitchFamily="34" charset="0"/>
              </a:defRPr>
            </a:lvl5pPr>
            <a:lvl6pPr marL="2514600" indent="-228600" defTabSz="1019175" eaLnBrk="0" fontAlgn="base" hangingPunct="0">
              <a:spcBef>
                <a:spcPct val="0"/>
              </a:spcBef>
              <a:spcAft>
                <a:spcPct val="0"/>
              </a:spcAft>
              <a:defRPr sz="3200" b="1">
                <a:solidFill>
                  <a:schemeClr val="tx1"/>
                </a:solidFill>
                <a:latin typeface="Arial" panose="020B0604020202020204" pitchFamily="34" charset="0"/>
              </a:defRPr>
            </a:lvl6pPr>
            <a:lvl7pPr marL="2971800" indent="-228600" defTabSz="1019175" eaLnBrk="0" fontAlgn="base" hangingPunct="0">
              <a:spcBef>
                <a:spcPct val="0"/>
              </a:spcBef>
              <a:spcAft>
                <a:spcPct val="0"/>
              </a:spcAft>
              <a:defRPr sz="3200" b="1">
                <a:solidFill>
                  <a:schemeClr val="tx1"/>
                </a:solidFill>
                <a:latin typeface="Arial" panose="020B0604020202020204" pitchFamily="34" charset="0"/>
              </a:defRPr>
            </a:lvl7pPr>
            <a:lvl8pPr marL="3429000" indent="-228600" defTabSz="1019175" eaLnBrk="0" fontAlgn="base" hangingPunct="0">
              <a:spcBef>
                <a:spcPct val="0"/>
              </a:spcBef>
              <a:spcAft>
                <a:spcPct val="0"/>
              </a:spcAft>
              <a:defRPr sz="3200" b="1">
                <a:solidFill>
                  <a:schemeClr val="tx1"/>
                </a:solidFill>
                <a:latin typeface="Arial" panose="020B0604020202020204" pitchFamily="34" charset="0"/>
              </a:defRPr>
            </a:lvl8pPr>
            <a:lvl9pPr marL="3886200" indent="-228600" defTabSz="1019175"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900" b="0" smtClean="0">
                <a:latin typeface="Helvetica" panose="020B0604020202020204" pitchFamily="34" charset="0"/>
              </a:rPr>
              <a:t>http://www.pdl.cmu.edu/</a:t>
            </a:r>
            <a:endParaRPr lang="en-US" altLang="en-US" sz="1600" b="0">
              <a:latin typeface="Times New Roman" panose="02020603050405020304" pitchFamily="18" charset="0"/>
            </a:endParaRPr>
          </a:p>
        </p:txBody>
      </p:sp>
      <p:sp>
        <p:nvSpPr>
          <p:cNvPr id="4100"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1019175" eaLnBrk="0" hangingPunct="0">
              <a:defRPr sz="3200" b="1">
                <a:solidFill>
                  <a:schemeClr val="tx1"/>
                </a:solidFill>
                <a:latin typeface="Arial" panose="020B0604020202020204" pitchFamily="34" charset="0"/>
              </a:defRPr>
            </a:lvl1pPr>
            <a:lvl2pPr marL="742950" indent="-285750" defTabSz="1019175" eaLnBrk="0" hangingPunct="0">
              <a:defRPr sz="3200" b="1">
                <a:solidFill>
                  <a:schemeClr val="tx1"/>
                </a:solidFill>
                <a:latin typeface="Arial" panose="020B0604020202020204" pitchFamily="34" charset="0"/>
              </a:defRPr>
            </a:lvl2pPr>
            <a:lvl3pPr marL="1143000" indent="-228600" defTabSz="1019175" eaLnBrk="0" hangingPunct="0">
              <a:defRPr sz="3200" b="1">
                <a:solidFill>
                  <a:schemeClr val="tx1"/>
                </a:solidFill>
                <a:latin typeface="Arial" panose="020B0604020202020204" pitchFamily="34" charset="0"/>
              </a:defRPr>
            </a:lvl3pPr>
            <a:lvl4pPr marL="1600200" indent="-228600" defTabSz="1019175" eaLnBrk="0" hangingPunct="0">
              <a:defRPr sz="3200" b="1">
                <a:solidFill>
                  <a:schemeClr val="tx1"/>
                </a:solidFill>
                <a:latin typeface="Arial" panose="020B0604020202020204" pitchFamily="34" charset="0"/>
              </a:defRPr>
            </a:lvl4pPr>
            <a:lvl5pPr marL="2057400" indent="-228600" defTabSz="1019175" eaLnBrk="0" hangingPunct="0">
              <a:defRPr sz="3200" b="1">
                <a:solidFill>
                  <a:schemeClr val="tx1"/>
                </a:solidFill>
                <a:latin typeface="Arial" panose="020B0604020202020204" pitchFamily="34" charset="0"/>
              </a:defRPr>
            </a:lvl5pPr>
            <a:lvl6pPr marL="2514600" indent="-228600" defTabSz="1019175" eaLnBrk="0" fontAlgn="base" hangingPunct="0">
              <a:spcBef>
                <a:spcPct val="0"/>
              </a:spcBef>
              <a:spcAft>
                <a:spcPct val="0"/>
              </a:spcAft>
              <a:defRPr sz="3200" b="1">
                <a:solidFill>
                  <a:schemeClr val="tx1"/>
                </a:solidFill>
                <a:latin typeface="Arial" panose="020B0604020202020204" pitchFamily="34" charset="0"/>
              </a:defRPr>
            </a:lvl6pPr>
            <a:lvl7pPr marL="2971800" indent="-228600" defTabSz="1019175" eaLnBrk="0" fontAlgn="base" hangingPunct="0">
              <a:spcBef>
                <a:spcPct val="0"/>
              </a:spcBef>
              <a:spcAft>
                <a:spcPct val="0"/>
              </a:spcAft>
              <a:defRPr sz="3200" b="1">
                <a:solidFill>
                  <a:schemeClr val="tx1"/>
                </a:solidFill>
                <a:latin typeface="Arial" panose="020B0604020202020204" pitchFamily="34" charset="0"/>
              </a:defRPr>
            </a:lvl7pPr>
            <a:lvl8pPr marL="3429000" indent="-228600" defTabSz="1019175" eaLnBrk="0" fontAlgn="base" hangingPunct="0">
              <a:spcBef>
                <a:spcPct val="0"/>
              </a:spcBef>
              <a:spcAft>
                <a:spcPct val="0"/>
              </a:spcAft>
              <a:defRPr sz="3200" b="1">
                <a:solidFill>
                  <a:schemeClr val="tx1"/>
                </a:solidFill>
                <a:latin typeface="Arial" panose="020B0604020202020204" pitchFamily="34" charset="0"/>
              </a:defRPr>
            </a:lvl8pPr>
            <a:lvl9pPr marL="3886200" indent="-228600" defTabSz="1019175" eaLnBrk="0" fontAlgn="base" hangingPunct="0">
              <a:spcBef>
                <a:spcPct val="0"/>
              </a:spcBef>
              <a:spcAft>
                <a:spcPct val="0"/>
              </a:spcAft>
              <a:defRPr sz="3200" b="1">
                <a:solidFill>
                  <a:schemeClr val="tx1"/>
                </a:solidFill>
                <a:latin typeface="Arial" panose="020B0604020202020204" pitchFamily="34" charset="0"/>
              </a:defRPr>
            </a:lvl9pPr>
          </a:lstStyle>
          <a:p>
            <a:fld id="{61E7FBE6-0584-4E6E-A16C-53C9E92B3478}" type="slidenum">
              <a:rPr lang="en-US" altLang="en-US" sz="900" b="0" smtClean="0"/>
              <a:pPr/>
              <a:t>10</a:t>
            </a:fld>
            <a:endParaRPr lang="en-US" altLang="en-US" sz="1600" b="0"/>
          </a:p>
        </p:txBody>
      </p:sp>
      <p:sp>
        <p:nvSpPr>
          <p:cNvPr id="15" name="椭圆 3"/>
          <p:cNvSpPr/>
          <p:nvPr/>
        </p:nvSpPr>
        <p:spPr>
          <a:xfrm>
            <a:off x="1259833" y="2760492"/>
            <a:ext cx="668004" cy="6501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solidFill>
            </a:endParaRPr>
          </a:p>
        </p:txBody>
      </p:sp>
      <p:sp>
        <p:nvSpPr>
          <p:cNvPr id="16" name="椭圆 5"/>
          <p:cNvSpPr/>
          <p:nvPr/>
        </p:nvSpPr>
        <p:spPr>
          <a:xfrm>
            <a:off x="1259833" y="4954816"/>
            <a:ext cx="668004" cy="6501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solidFill>
            </a:endParaRPr>
          </a:p>
        </p:txBody>
      </p:sp>
      <p:sp>
        <p:nvSpPr>
          <p:cNvPr id="17" name="椭圆 6"/>
          <p:cNvSpPr/>
          <p:nvPr/>
        </p:nvSpPr>
        <p:spPr>
          <a:xfrm>
            <a:off x="3430848" y="3817018"/>
            <a:ext cx="668004" cy="6501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solidFill>
            </a:endParaRPr>
          </a:p>
        </p:txBody>
      </p:sp>
      <p:cxnSp>
        <p:nvCxnSpPr>
          <p:cNvPr id="18" name="直接箭头连接符 8"/>
          <p:cNvCxnSpPr/>
          <p:nvPr/>
        </p:nvCxnSpPr>
        <p:spPr>
          <a:xfrm>
            <a:off x="1677336" y="3464044"/>
            <a:ext cx="0" cy="149077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0"/>
          <p:cNvCxnSpPr/>
          <p:nvPr/>
        </p:nvCxnSpPr>
        <p:spPr>
          <a:xfrm>
            <a:off x="1510335" y="3410662"/>
            <a:ext cx="0" cy="1490772"/>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155785" y="2272864"/>
            <a:ext cx="2324219" cy="457654"/>
          </a:xfrm>
          <a:prstGeom prst="rect">
            <a:avLst/>
          </a:prstGeom>
          <a:noFill/>
        </p:spPr>
        <p:txBody>
          <a:bodyPr wrap="square" rtlCol="0">
            <a:spAutoFit/>
          </a:bodyPr>
          <a:lstStyle/>
          <a:p>
            <a:r>
              <a:rPr lang="en-US" altLang="zh-CN" sz="1800" dirty="0" smtClean="0"/>
              <a:t>Page-0</a:t>
            </a:r>
            <a:endParaRPr lang="zh-CN" altLang="en-US" sz="1800" dirty="0"/>
          </a:p>
        </p:txBody>
      </p:sp>
      <p:sp>
        <p:nvSpPr>
          <p:cNvPr id="21" name="TextBox 20"/>
          <p:cNvSpPr txBox="1"/>
          <p:nvPr/>
        </p:nvSpPr>
        <p:spPr>
          <a:xfrm>
            <a:off x="1099782" y="5686258"/>
            <a:ext cx="2226816" cy="457654"/>
          </a:xfrm>
          <a:prstGeom prst="rect">
            <a:avLst/>
          </a:prstGeom>
          <a:noFill/>
        </p:spPr>
        <p:txBody>
          <a:bodyPr wrap="square" rtlCol="0">
            <a:spAutoFit/>
          </a:bodyPr>
          <a:lstStyle/>
          <a:p>
            <a:r>
              <a:rPr lang="en-US" altLang="zh-CN" sz="1800" dirty="0" smtClean="0"/>
              <a:t>Page-1</a:t>
            </a:r>
            <a:endParaRPr lang="zh-CN" altLang="en-US" sz="1800" dirty="0"/>
          </a:p>
        </p:txBody>
      </p:sp>
      <p:sp>
        <p:nvSpPr>
          <p:cNvPr id="22" name="TextBox 21"/>
          <p:cNvSpPr txBox="1"/>
          <p:nvPr/>
        </p:nvSpPr>
        <p:spPr>
          <a:xfrm>
            <a:off x="3514346" y="4548458"/>
            <a:ext cx="1169009" cy="457654"/>
          </a:xfrm>
          <a:prstGeom prst="rect">
            <a:avLst/>
          </a:prstGeom>
          <a:noFill/>
        </p:spPr>
        <p:txBody>
          <a:bodyPr wrap="square" rtlCol="0">
            <a:spAutoFit/>
          </a:bodyPr>
          <a:lstStyle/>
          <a:p>
            <a:r>
              <a:rPr lang="en-US" altLang="zh-CN" sz="1800" dirty="0" smtClean="0"/>
              <a:t>Page-2</a:t>
            </a:r>
          </a:p>
        </p:txBody>
      </p:sp>
      <p:cxnSp>
        <p:nvCxnSpPr>
          <p:cNvPr id="23" name="直接箭头连接符 14"/>
          <p:cNvCxnSpPr/>
          <p:nvPr/>
        </p:nvCxnSpPr>
        <p:spPr>
          <a:xfrm flipV="1">
            <a:off x="2011338" y="4304646"/>
            <a:ext cx="1419510" cy="893984"/>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16"/>
          <p:cNvCxnSpPr/>
          <p:nvPr/>
        </p:nvCxnSpPr>
        <p:spPr>
          <a:xfrm flipH="1" flipV="1">
            <a:off x="1927838" y="3248119"/>
            <a:ext cx="1503010" cy="650170"/>
          </a:xfrm>
          <a:prstGeom prst="straightConnector1">
            <a:avLst/>
          </a:prstGeom>
          <a:ln w="2540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rot="16200000">
            <a:off x="654569" y="3840775"/>
            <a:ext cx="1137797" cy="369332"/>
          </a:xfrm>
          <a:prstGeom prst="rect">
            <a:avLst/>
          </a:prstGeom>
          <a:noFill/>
        </p:spPr>
        <p:txBody>
          <a:bodyPr wrap="square" rtlCol="0">
            <a:spAutoFit/>
          </a:bodyPr>
          <a:lstStyle/>
          <a:p>
            <a:r>
              <a:rPr lang="en-US" altLang="zh-CN" sz="1800" dirty="0" smtClean="0"/>
              <a:t>Link-2</a:t>
            </a:r>
            <a:endParaRPr lang="zh-CN" altLang="en-US" sz="1800" dirty="0"/>
          </a:p>
        </p:txBody>
      </p:sp>
      <p:sp>
        <p:nvSpPr>
          <p:cNvPr id="26" name="TextBox 25"/>
          <p:cNvSpPr txBox="1"/>
          <p:nvPr/>
        </p:nvSpPr>
        <p:spPr>
          <a:xfrm rot="16200000">
            <a:off x="1322571" y="3794897"/>
            <a:ext cx="1137797" cy="369332"/>
          </a:xfrm>
          <a:prstGeom prst="rect">
            <a:avLst/>
          </a:prstGeom>
          <a:noFill/>
        </p:spPr>
        <p:txBody>
          <a:bodyPr wrap="square" rtlCol="0">
            <a:spAutoFit/>
          </a:bodyPr>
          <a:lstStyle/>
          <a:p>
            <a:r>
              <a:rPr lang="en-US" altLang="zh-CN" sz="1800" dirty="0" smtClean="0"/>
              <a:t>Link-3</a:t>
            </a:r>
            <a:endParaRPr lang="zh-CN" altLang="en-US" sz="1800" dirty="0"/>
          </a:p>
        </p:txBody>
      </p:sp>
      <p:sp>
        <p:nvSpPr>
          <p:cNvPr id="27" name="TextBox 26"/>
          <p:cNvSpPr txBox="1"/>
          <p:nvPr/>
        </p:nvSpPr>
        <p:spPr>
          <a:xfrm rot="1373139">
            <a:off x="2215604" y="3151628"/>
            <a:ext cx="1169007" cy="369332"/>
          </a:xfrm>
          <a:prstGeom prst="rect">
            <a:avLst/>
          </a:prstGeom>
          <a:noFill/>
        </p:spPr>
        <p:txBody>
          <a:bodyPr wrap="square" rtlCol="0">
            <a:spAutoFit/>
          </a:bodyPr>
          <a:lstStyle/>
          <a:p>
            <a:r>
              <a:rPr lang="en-US" altLang="zh-CN" sz="1800" dirty="0" smtClean="0">
                <a:solidFill>
                  <a:srgbClr val="0070C0"/>
                </a:solidFill>
              </a:rPr>
              <a:t>Link-0</a:t>
            </a:r>
            <a:endParaRPr lang="zh-CN" altLang="en-US" sz="1800" dirty="0">
              <a:solidFill>
                <a:srgbClr val="0070C0"/>
              </a:solidFill>
            </a:endParaRPr>
          </a:p>
        </p:txBody>
      </p:sp>
      <p:sp>
        <p:nvSpPr>
          <p:cNvPr id="28" name="TextBox 27"/>
          <p:cNvSpPr txBox="1"/>
          <p:nvPr/>
        </p:nvSpPr>
        <p:spPr>
          <a:xfrm rot="19457410">
            <a:off x="2276929" y="4865087"/>
            <a:ext cx="1169007" cy="369332"/>
          </a:xfrm>
          <a:prstGeom prst="rect">
            <a:avLst/>
          </a:prstGeom>
          <a:noFill/>
        </p:spPr>
        <p:txBody>
          <a:bodyPr wrap="square" rtlCol="0">
            <a:spAutoFit/>
          </a:bodyPr>
          <a:lstStyle/>
          <a:p>
            <a:r>
              <a:rPr lang="en-US" altLang="zh-CN" sz="1800" dirty="0" smtClean="0">
                <a:solidFill>
                  <a:srgbClr val="00B050"/>
                </a:solidFill>
              </a:rPr>
              <a:t>Link-1</a:t>
            </a:r>
            <a:endParaRPr lang="zh-CN" altLang="en-US" sz="1800" dirty="0">
              <a:solidFill>
                <a:srgbClr val="00B050"/>
              </a:solidFill>
            </a:endParaRPr>
          </a:p>
        </p:txBody>
      </p:sp>
      <p:grpSp>
        <p:nvGrpSpPr>
          <p:cNvPr id="2" name="Group 2"/>
          <p:cNvGrpSpPr/>
          <p:nvPr/>
        </p:nvGrpSpPr>
        <p:grpSpPr>
          <a:xfrm>
            <a:off x="3055245" y="3075916"/>
            <a:ext cx="2080800" cy="1695332"/>
            <a:chOff x="5277943" y="2327052"/>
            <a:chExt cx="2080800" cy="1695332"/>
          </a:xfrm>
        </p:grpSpPr>
        <p:sp>
          <p:nvSpPr>
            <p:cNvPr id="10" name="椭圆 26"/>
            <p:cNvSpPr/>
            <p:nvPr/>
          </p:nvSpPr>
          <p:spPr>
            <a:xfrm>
              <a:off x="5277943" y="2773192"/>
              <a:ext cx="180901" cy="1249192"/>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28"/>
            <p:cNvCxnSpPr>
              <a:stCxn id="10" idx="7"/>
            </p:cNvCxnSpPr>
            <p:nvPr/>
          </p:nvCxnSpPr>
          <p:spPr>
            <a:xfrm flipV="1">
              <a:off x="5432351" y="2594736"/>
              <a:ext cx="478746" cy="361395"/>
            </a:xfrm>
            <a:prstGeom prst="straightConnector1">
              <a:avLst/>
            </a:prstGeom>
            <a:ln w="12700">
              <a:solidFill>
                <a:srgbClr val="FF0000"/>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820646" y="2327052"/>
              <a:ext cx="1538097" cy="369332"/>
            </a:xfrm>
            <a:prstGeom prst="rect">
              <a:avLst/>
            </a:prstGeom>
            <a:noFill/>
          </p:spPr>
          <p:txBody>
            <a:bodyPr wrap="square" rtlCol="0">
              <a:spAutoFit/>
            </a:bodyPr>
            <a:lstStyle/>
            <a:p>
              <a:r>
                <a:rPr lang="en-US" altLang="zh-CN" sz="1800" dirty="0"/>
                <a:t>Worker-0</a:t>
              </a:r>
              <a:endParaRPr lang="zh-CN" altLang="en-US" sz="1800" dirty="0"/>
            </a:p>
          </p:txBody>
        </p:sp>
      </p:grpSp>
      <p:grpSp>
        <p:nvGrpSpPr>
          <p:cNvPr id="3" name="Group 1"/>
          <p:cNvGrpSpPr/>
          <p:nvPr/>
        </p:nvGrpSpPr>
        <p:grpSpPr>
          <a:xfrm>
            <a:off x="38129" y="4592791"/>
            <a:ext cx="1841258" cy="871776"/>
            <a:chOff x="2260827" y="3843927"/>
            <a:chExt cx="1841258" cy="871776"/>
          </a:xfrm>
        </p:grpSpPr>
        <p:sp>
          <p:nvSpPr>
            <p:cNvPr id="8" name="TextBox 7"/>
            <p:cNvSpPr txBox="1"/>
            <p:nvPr/>
          </p:nvSpPr>
          <p:spPr>
            <a:xfrm>
              <a:off x="2260827" y="4346371"/>
              <a:ext cx="1357195" cy="369332"/>
            </a:xfrm>
            <a:prstGeom prst="rect">
              <a:avLst/>
            </a:prstGeom>
            <a:noFill/>
          </p:spPr>
          <p:txBody>
            <a:bodyPr wrap="square" rtlCol="0">
              <a:spAutoFit/>
            </a:bodyPr>
            <a:lstStyle/>
            <a:p>
              <a:r>
                <a:rPr lang="en-US" altLang="zh-CN" sz="1800" dirty="0"/>
                <a:t>Worker-1</a:t>
              </a:r>
              <a:endParaRPr lang="zh-CN" altLang="en-US" sz="1800" dirty="0"/>
            </a:p>
          </p:txBody>
        </p:sp>
        <p:sp>
          <p:nvSpPr>
            <p:cNvPr id="13" name="椭圆 31"/>
            <p:cNvSpPr/>
            <p:nvPr/>
          </p:nvSpPr>
          <p:spPr>
            <a:xfrm>
              <a:off x="3559382" y="3843927"/>
              <a:ext cx="542703" cy="178456"/>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32"/>
            <p:cNvCxnSpPr>
              <a:endCxn id="8" idx="0"/>
            </p:cNvCxnSpPr>
            <p:nvPr/>
          </p:nvCxnSpPr>
          <p:spPr>
            <a:xfrm flipH="1">
              <a:off x="2939425" y="3933155"/>
              <a:ext cx="619957" cy="413216"/>
            </a:xfrm>
            <a:prstGeom prst="straightConnector1">
              <a:avLst/>
            </a:prstGeom>
            <a:ln w="12700">
              <a:solidFill>
                <a:srgbClr val="FF0000"/>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grpSp>
      <p:sp>
        <p:nvSpPr>
          <p:cNvPr id="33" name="TextBox 32"/>
          <p:cNvSpPr txBox="1"/>
          <p:nvPr/>
        </p:nvSpPr>
        <p:spPr>
          <a:xfrm>
            <a:off x="5303145" y="2275890"/>
            <a:ext cx="3511013" cy="3170099"/>
          </a:xfrm>
          <a:prstGeom prst="rect">
            <a:avLst/>
          </a:prstGeom>
          <a:noFill/>
        </p:spPr>
        <p:txBody>
          <a:bodyPr wrap="square" rtlCol="0">
            <a:spAutoFit/>
          </a:bodyPr>
          <a:lstStyle/>
          <a:p>
            <a:r>
              <a:rPr lang="en-US" altLang="zh-CN" sz="2000" dirty="0"/>
              <a:t>Worker</a:t>
            </a:r>
            <a:r>
              <a:rPr lang="en-US" sz="2000" dirty="0" smtClean="0"/>
              <a:t>-0:</a:t>
            </a:r>
            <a:endParaRPr lang="en-US" sz="2000" b="0" dirty="0" smtClean="0"/>
          </a:p>
          <a:p>
            <a:r>
              <a:rPr lang="en-US" sz="2000" dirty="0" smtClean="0">
                <a:solidFill>
                  <a:srgbClr val="C00000"/>
                </a:solidFill>
                <a:latin typeface="Consolas" panose="020B0609020204030204" pitchFamily="49" charset="0"/>
                <a:cs typeface="Consolas" panose="020B0609020204030204" pitchFamily="49" charset="0"/>
              </a:rPr>
              <a:t>LOOP</a:t>
            </a:r>
          </a:p>
          <a:p>
            <a:r>
              <a:rPr lang="en-US" sz="2000" b="0" dirty="0">
                <a:latin typeface="Consolas" panose="020B0609020204030204" pitchFamily="49" charset="0"/>
                <a:cs typeface="Consolas" panose="020B0609020204030204" pitchFamily="49" charset="0"/>
              </a:rPr>
              <a:t> </a:t>
            </a:r>
            <a:r>
              <a:rPr lang="en-US" sz="2000" b="0" dirty="0" smtClean="0">
                <a:latin typeface="Consolas" panose="020B0609020204030204" pitchFamily="49" charset="0"/>
                <a:cs typeface="Consolas" panose="020B0609020204030204" pitchFamily="49" charset="0"/>
              </a:rPr>
              <a:t> </a:t>
            </a:r>
            <a:r>
              <a:rPr lang="en-US" sz="2000" b="0" dirty="0" smtClean="0">
                <a:solidFill>
                  <a:srgbClr val="0070C0"/>
                </a:solidFill>
                <a:latin typeface="Consolas" panose="020B0609020204030204" pitchFamily="49" charset="0"/>
                <a:cs typeface="Consolas" panose="020B0609020204030204" pitchFamily="49" charset="0"/>
              </a:rPr>
              <a:t># Link-0</a:t>
            </a:r>
          </a:p>
          <a:p>
            <a:r>
              <a:rPr lang="en-US" sz="2000" b="0" dirty="0">
                <a:solidFill>
                  <a:srgbClr val="0070C0"/>
                </a:solidFill>
                <a:latin typeface="Consolas" panose="020B0609020204030204" pitchFamily="49" charset="0"/>
                <a:cs typeface="Consolas" panose="020B0609020204030204" pitchFamily="49" charset="0"/>
              </a:rPr>
              <a:t> </a:t>
            </a:r>
            <a:r>
              <a:rPr lang="en-US" sz="2000" b="0" dirty="0" smtClean="0">
                <a:solidFill>
                  <a:srgbClr val="0070C0"/>
                </a:solidFill>
                <a:latin typeface="Consolas" panose="020B0609020204030204" pitchFamily="49" charset="0"/>
                <a:cs typeface="Consolas" panose="020B0609020204030204" pitchFamily="49" charset="0"/>
              </a:rPr>
              <a:t> </a:t>
            </a:r>
            <a:r>
              <a:rPr lang="en-US" sz="2000" dirty="0" smtClean="0">
                <a:solidFill>
                  <a:srgbClr val="0070C0"/>
                </a:solidFill>
                <a:latin typeface="Consolas" panose="020B0609020204030204" pitchFamily="49" charset="0"/>
                <a:cs typeface="Consolas" panose="020B0609020204030204" pitchFamily="49" charset="0"/>
              </a:rPr>
              <a:t>Read</a:t>
            </a:r>
            <a:r>
              <a:rPr lang="en-US" sz="2000" b="0" dirty="0" smtClean="0">
                <a:solidFill>
                  <a:srgbClr val="0070C0"/>
                </a:solidFill>
                <a:latin typeface="Consolas" panose="020B0609020204030204" pitchFamily="49" charset="0"/>
                <a:cs typeface="Consolas" panose="020B0609020204030204" pitchFamily="49" charset="0"/>
              </a:rPr>
              <a:t> rank[2]</a:t>
            </a:r>
          </a:p>
          <a:p>
            <a:r>
              <a:rPr lang="en-US" sz="2000" b="0" dirty="0" smtClean="0">
                <a:solidFill>
                  <a:srgbClr val="0070C0"/>
                </a:solidFill>
                <a:latin typeface="Consolas" panose="020B0609020204030204" pitchFamily="49" charset="0"/>
                <a:cs typeface="Consolas" panose="020B0609020204030204" pitchFamily="49" charset="0"/>
              </a:rPr>
              <a:t>  </a:t>
            </a:r>
            <a:r>
              <a:rPr lang="en-US" sz="2000" dirty="0" smtClean="0">
                <a:solidFill>
                  <a:srgbClr val="0070C0"/>
                </a:solidFill>
                <a:latin typeface="Consolas" panose="020B0609020204030204" pitchFamily="49" charset="0"/>
                <a:cs typeface="Consolas" panose="020B0609020204030204" pitchFamily="49" charset="0"/>
              </a:rPr>
              <a:t>Update</a:t>
            </a:r>
            <a:r>
              <a:rPr lang="en-US" sz="2000" b="0" dirty="0" smtClean="0">
                <a:solidFill>
                  <a:srgbClr val="0070C0"/>
                </a:solidFill>
                <a:latin typeface="Consolas" panose="020B0609020204030204" pitchFamily="49" charset="0"/>
                <a:cs typeface="Consolas" panose="020B0609020204030204" pitchFamily="49" charset="0"/>
              </a:rPr>
              <a:t> rank[0]</a:t>
            </a:r>
            <a:endParaRPr lang="en-US" sz="2000" b="0" dirty="0">
              <a:solidFill>
                <a:srgbClr val="0070C0"/>
              </a:solidFill>
              <a:latin typeface="Consolas" panose="020B0609020204030204" pitchFamily="49" charset="0"/>
              <a:cs typeface="Consolas" panose="020B0609020204030204" pitchFamily="49" charset="0"/>
            </a:endParaRPr>
          </a:p>
          <a:p>
            <a:r>
              <a:rPr lang="en-US" sz="2000" b="0" dirty="0" smtClean="0">
                <a:latin typeface="Consolas" panose="020B0609020204030204" pitchFamily="49" charset="0"/>
                <a:cs typeface="Consolas" panose="020B0609020204030204" pitchFamily="49" charset="0"/>
              </a:rPr>
              <a:t>  </a:t>
            </a:r>
            <a:r>
              <a:rPr lang="en-US" sz="2000" b="0" dirty="0" smtClean="0">
                <a:solidFill>
                  <a:srgbClr val="00B050"/>
                </a:solidFill>
                <a:latin typeface="Consolas" panose="020B0609020204030204" pitchFamily="49" charset="0"/>
                <a:cs typeface="Consolas" panose="020B0609020204030204" pitchFamily="49" charset="0"/>
              </a:rPr>
              <a:t># Link-1</a:t>
            </a:r>
            <a:endParaRPr lang="en-US" sz="2000" b="0" dirty="0">
              <a:solidFill>
                <a:srgbClr val="00B050"/>
              </a:solidFill>
              <a:latin typeface="Consolas" panose="020B0609020204030204" pitchFamily="49" charset="0"/>
              <a:cs typeface="Consolas" panose="020B0609020204030204" pitchFamily="49" charset="0"/>
            </a:endParaRPr>
          </a:p>
          <a:p>
            <a:r>
              <a:rPr lang="en-US" sz="2000" b="0" dirty="0">
                <a:solidFill>
                  <a:srgbClr val="00B050"/>
                </a:solidFill>
                <a:latin typeface="Consolas" panose="020B0609020204030204" pitchFamily="49" charset="0"/>
                <a:cs typeface="Consolas" panose="020B0609020204030204" pitchFamily="49" charset="0"/>
              </a:rPr>
              <a:t>  </a:t>
            </a:r>
            <a:r>
              <a:rPr lang="en-US" sz="2000" dirty="0" smtClean="0">
                <a:solidFill>
                  <a:srgbClr val="00B050"/>
                </a:solidFill>
                <a:latin typeface="Consolas" panose="020B0609020204030204" pitchFamily="49" charset="0"/>
                <a:cs typeface="Consolas" panose="020B0609020204030204" pitchFamily="49" charset="0"/>
              </a:rPr>
              <a:t>Read</a:t>
            </a:r>
            <a:r>
              <a:rPr lang="en-US" sz="2000" b="0" dirty="0" smtClean="0">
                <a:solidFill>
                  <a:srgbClr val="00B050"/>
                </a:solidFill>
                <a:latin typeface="Consolas" panose="020B0609020204030204" pitchFamily="49" charset="0"/>
                <a:cs typeface="Consolas" panose="020B0609020204030204" pitchFamily="49" charset="0"/>
              </a:rPr>
              <a:t> rank[1]</a:t>
            </a:r>
            <a:endParaRPr lang="en-US" sz="2000" b="0" dirty="0">
              <a:solidFill>
                <a:srgbClr val="00B050"/>
              </a:solidFill>
              <a:latin typeface="Consolas" panose="020B0609020204030204" pitchFamily="49" charset="0"/>
              <a:cs typeface="Consolas" panose="020B0609020204030204" pitchFamily="49" charset="0"/>
            </a:endParaRPr>
          </a:p>
          <a:p>
            <a:r>
              <a:rPr lang="en-US" sz="2000" b="0" dirty="0">
                <a:solidFill>
                  <a:srgbClr val="00B050"/>
                </a:solidFill>
                <a:latin typeface="Consolas" panose="020B0609020204030204" pitchFamily="49" charset="0"/>
                <a:cs typeface="Consolas" panose="020B0609020204030204" pitchFamily="49" charset="0"/>
              </a:rPr>
              <a:t>  </a:t>
            </a:r>
            <a:r>
              <a:rPr lang="en-US" sz="2000" dirty="0" smtClean="0">
                <a:solidFill>
                  <a:srgbClr val="00B050"/>
                </a:solidFill>
                <a:latin typeface="Consolas" panose="020B0609020204030204" pitchFamily="49" charset="0"/>
                <a:cs typeface="Consolas" panose="020B0609020204030204" pitchFamily="49" charset="0"/>
              </a:rPr>
              <a:t>Update</a:t>
            </a:r>
            <a:r>
              <a:rPr lang="en-US" sz="2000" b="0" dirty="0" smtClean="0">
                <a:solidFill>
                  <a:srgbClr val="00B050"/>
                </a:solidFill>
                <a:latin typeface="Consolas" panose="020B0609020204030204" pitchFamily="49" charset="0"/>
                <a:cs typeface="Consolas" panose="020B0609020204030204" pitchFamily="49" charset="0"/>
              </a:rPr>
              <a:t> rank[2]</a:t>
            </a:r>
          </a:p>
          <a:p>
            <a:r>
              <a:rPr lang="en-US" sz="2000" b="0" dirty="0">
                <a:solidFill>
                  <a:srgbClr val="00B050"/>
                </a:solidFill>
                <a:latin typeface="Consolas" panose="020B0609020204030204" pitchFamily="49" charset="0"/>
                <a:cs typeface="Consolas" panose="020B0609020204030204" pitchFamily="49" charset="0"/>
              </a:rPr>
              <a:t> </a:t>
            </a:r>
            <a:r>
              <a:rPr lang="en-US" sz="2000" b="0" dirty="0" smtClean="0">
                <a:solidFill>
                  <a:srgbClr val="00B050"/>
                </a:solidFill>
                <a:latin typeface="Consolas" panose="020B0609020204030204" pitchFamily="49" charset="0"/>
                <a:cs typeface="Consolas" panose="020B0609020204030204" pitchFamily="49" charset="0"/>
              </a:rPr>
              <a:t> </a:t>
            </a:r>
            <a:r>
              <a:rPr lang="en-US" sz="2000" dirty="0" smtClean="0">
                <a:latin typeface="Consolas" panose="020B0609020204030204" pitchFamily="49" charset="0"/>
                <a:cs typeface="Consolas" panose="020B0609020204030204" pitchFamily="49" charset="0"/>
              </a:rPr>
              <a:t>Clock</a:t>
            </a:r>
            <a:endParaRPr lang="en-US" sz="2000" dirty="0">
              <a:latin typeface="Consolas" panose="020B0609020204030204" pitchFamily="49" charset="0"/>
              <a:cs typeface="Consolas" panose="020B0609020204030204" pitchFamily="49" charset="0"/>
            </a:endParaRPr>
          </a:p>
          <a:p>
            <a:r>
              <a:rPr lang="en-US" sz="2000" dirty="0" smtClean="0">
                <a:solidFill>
                  <a:srgbClr val="C00000"/>
                </a:solidFill>
                <a:latin typeface="Consolas" panose="020B0609020204030204" pitchFamily="49" charset="0"/>
                <a:cs typeface="Consolas" panose="020B0609020204030204" pitchFamily="49" charset="0"/>
              </a:rPr>
              <a:t>WHILE NOT CONVERGE</a:t>
            </a:r>
            <a:endParaRPr lang="en-US" sz="2000" dirty="0">
              <a:solidFill>
                <a:srgbClr val="C00000"/>
              </a:solidFill>
              <a:latin typeface="Consolas" panose="020B0609020204030204" pitchFamily="49" charset="0"/>
              <a:cs typeface="Consolas" panose="020B0609020204030204" pitchFamily="49" charset="0"/>
            </a:endParaRPr>
          </a:p>
        </p:txBody>
      </p:sp>
      <p:sp>
        <p:nvSpPr>
          <p:cNvPr id="34" name="TextBox 33"/>
          <p:cNvSpPr txBox="1"/>
          <p:nvPr/>
        </p:nvSpPr>
        <p:spPr>
          <a:xfrm>
            <a:off x="323729" y="1101498"/>
            <a:ext cx="8652320" cy="830997"/>
          </a:xfrm>
          <a:prstGeom prst="rect">
            <a:avLst/>
          </a:prstGeom>
          <a:noFill/>
        </p:spPr>
        <p:txBody>
          <a:bodyPr wrap="square" rtlCol="0">
            <a:spAutoFit/>
          </a:bodyPr>
          <a:lstStyle/>
          <a:p>
            <a:r>
              <a:rPr lang="en-US" sz="2400" dirty="0" smtClean="0"/>
              <a:t>Example application: </a:t>
            </a:r>
            <a:r>
              <a:rPr lang="en-US" sz="2400" b="0" dirty="0" err="1" smtClean="0"/>
              <a:t>PageRank</a:t>
            </a:r>
            <a:endParaRPr lang="en-US" sz="2400" b="0" dirty="0" smtClean="0"/>
          </a:p>
          <a:p>
            <a:r>
              <a:rPr lang="en-US" sz="2400" dirty="0" smtClean="0"/>
              <a:t>Parameter data</a:t>
            </a:r>
            <a:r>
              <a:rPr lang="en-US" sz="2400" b="0" dirty="0" smtClean="0"/>
              <a:t>: ranks of pages, stored in parameter server</a:t>
            </a:r>
          </a:p>
        </p:txBody>
      </p:sp>
      <p:sp>
        <p:nvSpPr>
          <p:cNvPr id="35" name="TextBox 34"/>
          <p:cNvSpPr txBox="1"/>
          <p:nvPr/>
        </p:nvSpPr>
        <p:spPr>
          <a:xfrm>
            <a:off x="2547262" y="5474767"/>
            <a:ext cx="7236818" cy="830997"/>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err="1" smtClean="0"/>
              <a:t>Param</a:t>
            </a:r>
            <a:r>
              <a:rPr lang="en-US" sz="2400" dirty="0" smtClean="0"/>
              <a:t> access depends </a:t>
            </a:r>
            <a:r>
              <a:rPr lang="en-US" sz="2400" dirty="0"/>
              <a:t>only </a:t>
            </a:r>
            <a:r>
              <a:rPr lang="en-US" sz="2400" dirty="0" smtClean="0"/>
              <a:t>on the model</a:t>
            </a:r>
          </a:p>
          <a:p>
            <a:pPr marL="800100" lvl="1" indent="-342900">
              <a:buFont typeface="Arial" panose="020B0604020202020204" pitchFamily="34" charset="0"/>
              <a:buChar char="•"/>
            </a:pPr>
            <a:r>
              <a:rPr lang="en-US" sz="2400" dirty="0" smtClean="0"/>
              <a:t>Does not depend on </a:t>
            </a:r>
            <a:r>
              <a:rPr lang="en-US" sz="2400" dirty="0" err="1" smtClean="0"/>
              <a:t>param</a:t>
            </a:r>
            <a:r>
              <a:rPr lang="en-US" sz="2400" dirty="0" smtClean="0"/>
              <a:t> values</a:t>
            </a:r>
          </a:p>
        </p:txBody>
      </p:sp>
    </p:spTree>
    <p:extLst>
      <p:ext uri="{BB962C8B-B14F-4D97-AF65-F5344CB8AC3E}">
        <p14:creationId xmlns:p14="http://schemas.microsoft.com/office/powerpoint/2010/main" xmlns="" val="1396661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5700548"/>
            <a:ext cx="2459421" cy="65421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sz="3600" dirty="0"/>
              <a:t>Repeated </a:t>
            </a:r>
            <a:r>
              <a:rPr lang="en-US" sz="3600" dirty="0" smtClean="0"/>
              <a:t>data access sequence</a:t>
            </a:r>
            <a:endParaRPr lang="en-US" sz="3600" dirty="0"/>
          </a:p>
        </p:txBody>
      </p:sp>
      <p:sp>
        <p:nvSpPr>
          <p:cNvPr id="3" name="Content Placeholder 2"/>
          <p:cNvSpPr>
            <a:spLocks noGrp="1"/>
          </p:cNvSpPr>
          <p:nvPr>
            <p:ph idx="1"/>
          </p:nvPr>
        </p:nvSpPr>
        <p:spPr>
          <a:xfrm>
            <a:off x="685800" y="1104900"/>
            <a:ext cx="8458200" cy="4648200"/>
          </a:xfrm>
        </p:spPr>
        <p:txBody>
          <a:bodyPr/>
          <a:lstStyle/>
          <a:p>
            <a:r>
              <a:rPr lang="en-US" dirty="0"/>
              <a:t>Many examples of </a:t>
            </a:r>
            <a:r>
              <a:rPr lang="en-US" dirty="0" smtClean="0"/>
              <a:t>ML applications</a:t>
            </a:r>
          </a:p>
          <a:p>
            <a:pPr lvl="1"/>
            <a:r>
              <a:rPr lang="en-US" dirty="0" smtClean="0"/>
              <a:t>including deep learning, matrix factorization and LDA</a:t>
            </a:r>
          </a:p>
          <a:p>
            <a:pPr lvl="1"/>
            <a:endParaRPr lang="en-US" dirty="0" smtClean="0"/>
          </a:p>
          <a:p>
            <a:r>
              <a:rPr lang="en-US" dirty="0" smtClean="0"/>
              <a:t>Knowledge of repeated access sequence can be exploited to improve efficiency</a:t>
            </a:r>
          </a:p>
          <a:p>
            <a:pPr lvl="1"/>
            <a:endParaRPr lang="en-US" dirty="0" smtClean="0"/>
          </a:p>
          <a:p>
            <a:endParaRPr lang="en-US" dirty="0" smtClean="0"/>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smtClean="0"/>
              <a:t>http://www.pdl.cmu.edu/</a:t>
            </a:r>
            <a:endParaRPr lang="en-US" altLang="en-US" sz="160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11</a:t>
            </a:fld>
            <a:endParaRPr lang="en-US" altLang="en-US" sz="1600"/>
          </a:p>
        </p:txBody>
      </p:sp>
    </p:spTree>
    <p:extLst>
      <p:ext uri="{BB962C8B-B14F-4D97-AF65-F5344CB8AC3E}">
        <p14:creationId xmlns:p14="http://schemas.microsoft.com/office/powerpoint/2010/main" xmlns="" val="12010318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Obtain per-</a:t>
            </a:r>
            <a:r>
              <a:rPr lang="en-US" sz="3200" dirty="0" err="1" smtClean="0"/>
              <a:t>iter</a:t>
            </a:r>
            <a:r>
              <a:rPr lang="en-US" sz="3200" dirty="0" smtClean="0"/>
              <a:t> sequence via a </a:t>
            </a:r>
            <a:r>
              <a:rPr lang="en-US" sz="3200" i="1" dirty="0" smtClean="0"/>
              <a:t>virtual</a:t>
            </a:r>
            <a:r>
              <a:rPr lang="en-US" sz="3200" dirty="0" smtClean="0"/>
              <a:t> </a:t>
            </a:r>
            <a:r>
              <a:rPr lang="en-US" sz="3200" dirty="0"/>
              <a:t>iteration</a:t>
            </a:r>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smtClean="0"/>
              <a:t>http://www.pdl.cmu.edu/</a:t>
            </a:r>
            <a:endParaRPr lang="en-US" altLang="en-US" sz="160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12</a:t>
            </a:fld>
            <a:endParaRPr lang="en-US" altLang="en-US" sz="1600"/>
          </a:p>
        </p:txBody>
      </p:sp>
      <p:sp>
        <p:nvSpPr>
          <p:cNvPr id="13" name="TextBox 12"/>
          <p:cNvSpPr txBox="1"/>
          <p:nvPr/>
        </p:nvSpPr>
        <p:spPr>
          <a:xfrm>
            <a:off x="425790" y="1667417"/>
            <a:ext cx="4825956" cy="2308324"/>
          </a:xfrm>
          <a:prstGeom prst="rect">
            <a:avLst/>
          </a:prstGeom>
          <a:noFill/>
        </p:spPr>
        <p:txBody>
          <a:bodyPr wrap="square" rtlCol="0">
            <a:spAutoFit/>
          </a:bodyPr>
          <a:lstStyle/>
          <a:p>
            <a:r>
              <a:rPr lang="en-US" altLang="zh-CN" sz="2400" b="0" dirty="0" smtClean="0">
                <a:solidFill>
                  <a:srgbClr val="039F1D"/>
                </a:solidFill>
                <a:latin typeface="Consolas" pitchFamily="49" charset="0"/>
                <a:cs typeface="Consolas" pitchFamily="49" charset="0"/>
              </a:rPr>
              <a:t>// Original</a:t>
            </a:r>
          </a:p>
          <a:p>
            <a:r>
              <a:rPr lang="en-US" altLang="zh-CN" sz="2400" b="0" dirty="0" err="1" smtClean="0">
                <a:latin typeface="Consolas" pitchFamily="49" charset="0"/>
                <a:cs typeface="Consolas" pitchFamily="49" charset="0"/>
              </a:rPr>
              <a:t>LoadTrainingData</a:t>
            </a:r>
            <a:r>
              <a:rPr lang="en-US" altLang="zh-CN" sz="2400" b="0" dirty="0" smtClean="0">
                <a:latin typeface="Consolas" pitchFamily="49" charset="0"/>
                <a:cs typeface="Consolas" pitchFamily="49" charset="0"/>
              </a:rPr>
              <a:t>()</a:t>
            </a:r>
          </a:p>
          <a:p>
            <a:r>
              <a:rPr lang="en-US" altLang="zh-CN" sz="2400" b="0" dirty="0" smtClean="0">
                <a:latin typeface="Consolas" pitchFamily="49" charset="0"/>
                <a:cs typeface="Consolas" pitchFamily="49" charset="0"/>
              </a:rPr>
              <a:t>do {</a:t>
            </a:r>
          </a:p>
          <a:p>
            <a:r>
              <a:rPr lang="en-US" altLang="zh-CN" sz="2400" b="0" dirty="0" smtClean="0">
                <a:latin typeface="Consolas" pitchFamily="49" charset="0"/>
                <a:cs typeface="Consolas" pitchFamily="49" charset="0"/>
              </a:rPr>
              <a:t>  </a:t>
            </a:r>
            <a:r>
              <a:rPr lang="en-US" altLang="zh-CN" sz="2400" b="0" dirty="0" err="1" smtClean="0">
                <a:latin typeface="Consolas" pitchFamily="49" charset="0"/>
                <a:cs typeface="Consolas" pitchFamily="49" charset="0"/>
              </a:rPr>
              <a:t>DoIteration</a:t>
            </a:r>
            <a:r>
              <a:rPr lang="en-US" altLang="zh-CN" sz="2400" b="0" dirty="0" smtClean="0">
                <a:latin typeface="Consolas" pitchFamily="49" charset="0"/>
                <a:cs typeface="Consolas" pitchFamily="49" charset="0"/>
              </a:rPr>
              <a:t>()</a:t>
            </a:r>
          </a:p>
          <a:p>
            <a:r>
              <a:rPr lang="en-US" altLang="zh-CN" sz="2400" b="0" dirty="0" smtClean="0">
                <a:latin typeface="Consolas" pitchFamily="49" charset="0"/>
                <a:cs typeface="Consolas" pitchFamily="49" charset="0"/>
              </a:rPr>
              <a:t>} while (not stop)</a:t>
            </a:r>
            <a:endParaRPr lang="en-US" altLang="zh-CN" sz="4000" b="0" dirty="0" smtClean="0">
              <a:latin typeface="Consolas" pitchFamily="49" charset="0"/>
              <a:cs typeface="Consolas" pitchFamily="49" charset="0"/>
            </a:endParaRPr>
          </a:p>
          <a:p>
            <a:endParaRPr lang="en-US" altLang="zh-CN" sz="2400" b="0" dirty="0" smtClean="0">
              <a:latin typeface="Consolas" pitchFamily="49" charset="0"/>
              <a:cs typeface="Consolas" pitchFamily="49" charset="0"/>
            </a:endParaRPr>
          </a:p>
        </p:txBody>
      </p:sp>
    </p:spTree>
    <p:extLst>
      <p:ext uri="{BB962C8B-B14F-4D97-AF65-F5344CB8AC3E}">
        <p14:creationId xmlns:p14="http://schemas.microsoft.com/office/powerpoint/2010/main" xmlns="" val="2860879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Obtain per-</a:t>
            </a:r>
            <a:r>
              <a:rPr lang="en-US" sz="3200" dirty="0" err="1" smtClean="0"/>
              <a:t>iter</a:t>
            </a:r>
            <a:r>
              <a:rPr lang="en-US" sz="3200" dirty="0" smtClean="0"/>
              <a:t> sequence via a </a:t>
            </a:r>
            <a:r>
              <a:rPr lang="en-US" sz="3200" i="1" dirty="0" smtClean="0"/>
              <a:t>virtual</a:t>
            </a:r>
            <a:r>
              <a:rPr lang="en-US" sz="3200" dirty="0" smtClean="0"/>
              <a:t> </a:t>
            </a:r>
            <a:r>
              <a:rPr lang="en-US" sz="3200" dirty="0"/>
              <a:t>iteration</a:t>
            </a:r>
          </a:p>
        </p:txBody>
      </p:sp>
      <p:sp>
        <p:nvSpPr>
          <p:cNvPr id="11" name="Content Placeholder 2"/>
          <p:cNvSpPr>
            <a:spLocks noGrp="1"/>
          </p:cNvSpPr>
          <p:nvPr>
            <p:ph idx="1"/>
          </p:nvPr>
        </p:nvSpPr>
        <p:spPr>
          <a:xfrm>
            <a:off x="320040" y="5074920"/>
            <a:ext cx="8458200" cy="975360"/>
          </a:xfrm>
        </p:spPr>
        <p:txBody>
          <a:bodyPr/>
          <a:lstStyle/>
          <a:p>
            <a:pPr lvl="1"/>
            <a:r>
              <a:rPr lang="en-US" dirty="0" smtClean="0"/>
              <a:t>Calls in virtual </a:t>
            </a:r>
            <a:r>
              <a:rPr lang="en-US" dirty="0" err="1" smtClean="0"/>
              <a:t>iter</a:t>
            </a:r>
            <a:r>
              <a:rPr lang="en-US" dirty="0" smtClean="0"/>
              <a:t>. are </a:t>
            </a:r>
            <a:r>
              <a:rPr lang="en-US" dirty="0"/>
              <a:t>recorded </a:t>
            </a:r>
            <a:r>
              <a:rPr lang="en-US" dirty="0" smtClean="0"/>
              <a:t>with no action taken</a:t>
            </a:r>
            <a:endParaRPr lang="en-US" b="1" i="1" dirty="0" smtClean="0"/>
          </a:p>
          <a:p>
            <a:pPr lvl="2"/>
            <a:r>
              <a:rPr lang="en-US" dirty="0" smtClean="0"/>
              <a:t>almost no overhead</a:t>
            </a:r>
            <a:endParaRPr lang="en-US" dirty="0"/>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smtClean="0"/>
              <a:t>http://www.pdl.cmu.edu/</a:t>
            </a:r>
            <a:endParaRPr lang="en-US" altLang="en-US" sz="160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13</a:t>
            </a:fld>
            <a:endParaRPr lang="en-US" altLang="en-US" sz="1600"/>
          </a:p>
        </p:txBody>
      </p:sp>
      <p:sp>
        <p:nvSpPr>
          <p:cNvPr id="8" name="TextBox 7"/>
          <p:cNvSpPr txBox="1"/>
          <p:nvPr/>
        </p:nvSpPr>
        <p:spPr>
          <a:xfrm>
            <a:off x="4114801" y="1290530"/>
            <a:ext cx="4825956" cy="3416320"/>
          </a:xfrm>
          <a:prstGeom prst="rect">
            <a:avLst/>
          </a:prstGeom>
          <a:noFill/>
        </p:spPr>
        <p:txBody>
          <a:bodyPr wrap="square" rtlCol="0">
            <a:spAutoFit/>
          </a:bodyPr>
          <a:lstStyle/>
          <a:p>
            <a:r>
              <a:rPr lang="en-US" altLang="zh-CN" sz="2400" b="0" dirty="0">
                <a:solidFill>
                  <a:srgbClr val="039F1D"/>
                </a:solidFill>
                <a:latin typeface="Consolas" pitchFamily="49" charset="0"/>
                <a:cs typeface="Consolas" pitchFamily="49" charset="0"/>
              </a:rPr>
              <a:t>// </a:t>
            </a:r>
            <a:r>
              <a:rPr lang="en-US" altLang="zh-CN" sz="2400" b="0" dirty="0" smtClean="0">
                <a:solidFill>
                  <a:srgbClr val="039F1D"/>
                </a:solidFill>
                <a:latin typeface="Consolas" pitchFamily="49" charset="0"/>
                <a:cs typeface="Consolas" pitchFamily="49" charset="0"/>
              </a:rPr>
              <a:t>With </a:t>
            </a:r>
            <a:r>
              <a:rPr lang="en-US" altLang="zh-CN" sz="2400" b="0" dirty="0">
                <a:solidFill>
                  <a:srgbClr val="039F1D"/>
                </a:solidFill>
                <a:latin typeface="Consolas" pitchFamily="49" charset="0"/>
                <a:cs typeface="Consolas" pitchFamily="49" charset="0"/>
              </a:rPr>
              <a:t>virtual </a:t>
            </a:r>
            <a:r>
              <a:rPr lang="en-US" altLang="zh-CN" sz="2400" b="0" dirty="0" smtClean="0">
                <a:solidFill>
                  <a:srgbClr val="039F1D"/>
                </a:solidFill>
                <a:latin typeface="Consolas" pitchFamily="49" charset="0"/>
                <a:cs typeface="Consolas" pitchFamily="49" charset="0"/>
              </a:rPr>
              <a:t>iteration</a:t>
            </a:r>
            <a:endParaRPr lang="en-US" altLang="zh-CN" sz="2400" b="0" dirty="0">
              <a:solidFill>
                <a:srgbClr val="039F1D"/>
              </a:solidFill>
              <a:latin typeface="Consolas" pitchFamily="49" charset="0"/>
              <a:cs typeface="Consolas" pitchFamily="49" charset="0"/>
            </a:endParaRPr>
          </a:p>
          <a:p>
            <a:r>
              <a:rPr lang="en-US" altLang="zh-CN" sz="2400" b="0" dirty="0" err="1" smtClean="0">
                <a:latin typeface="Consolas" pitchFamily="49" charset="0"/>
                <a:cs typeface="Consolas" pitchFamily="49" charset="0"/>
              </a:rPr>
              <a:t>LoadTrainingData</a:t>
            </a:r>
            <a:r>
              <a:rPr lang="en-US" altLang="zh-CN" sz="2400" b="0" dirty="0" smtClean="0">
                <a:latin typeface="Consolas" pitchFamily="49" charset="0"/>
                <a:cs typeface="Consolas" pitchFamily="49" charset="0"/>
              </a:rPr>
              <a:t>()</a:t>
            </a:r>
            <a:endParaRPr lang="en-US" altLang="zh-CN" sz="2400" dirty="0" smtClean="0">
              <a:solidFill>
                <a:srgbClr val="0070C0"/>
              </a:solidFill>
              <a:latin typeface="Consolas" pitchFamily="49" charset="0"/>
              <a:cs typeface="Consolas" pitchFamily="49" charset="0"/>
            </a:endParaRPr>
          </a:p>
          <a:p>
            <a:r>
              <a:rPr lang="en-US" altLang="zh-CN" sz="2400" dirty="0" err="1" smtClean="0">
                <a:solidFill>
                  <a:srgbClr val="0070C0"/>
                </a:solidFill>
                <a:latin typeface="Consolas" pitchFamily="49" charset="0"/>
                <a:cs typeface="Consolas" pitchFamily="49" charset="0"/>
              </a:rPr>
              <a:t>ps.StartVirtualIter</a:t>
            </a:r>
            <a:r>
              <a:rPr lang="en-US" altLang="zh-CN" sz="2400" dirty="0" smtClean="0">
                <a:solidFill>
                  <a:srgbClr val="0070C0"/>
                </a:solidFill>
                <a:latin typeface="Consolas" pitchFamily="49" charset="0"/>
                <a:cs typeface="Consolas" pitchFamily="49" charset="0"/>
              </a:rPr>
              <a:t>()</a:t>
            </a:r>
          </a:p>
          <a:p>
            <a:r>
              <a:rPr lang="en-US" altLang="zh-CN" sz="2400" dirty="0" err="1" smtClean="0">
                <a:solidFill>
                  <a:srgbClr val="0070C0"/>
                </a:solidFill>
                <a:latin typeface="Consolas" pitchFamily="49" charset="0"/>
                <a:cs typeface="Consolas" pitchFamily="49" charset="0"/>
              </a:rPr>
              <a:t>DoIteration</a:t>
            </a:r>
            <a:r>
              <a:rPr lang="en-US" altLang="zh-CN" sz="2400" dirty="0" smtClean="0">
                <a:solidFill>
                  <a:srgbClr val="0070C0"/>
                </a:solidFill>
                <a:latin typeface="Consolas" pitchFamily="49" charset="0"/>
                <a:cs typeface="Consolas" pitchFamily="49" charset="0"/>
              </a:rPr>
              <a:t>()</a:t>
            </a:r>
          </a:p>
          <a:p>
            <a:r>
              <a:rPr lang="en-US" altLang="zh-CN" sz="2400" dirty="0" err="1" smtClean="0">
                <a:solidFill>
                  <a:srgbClr val="0070C0"/>
                </a:solidFill>
                <a:latin typeface="Consolas" pitchFamily="49" charset="0"/>
                <a:cs typeface="Consolas" pitchFamily="49" charset="0"/>
              </a:rPr>
              <a:t>ps.FinishVirtualIter</a:t>
            </a:r>
            <a:r>
              <a:rPr lang="en-US" altLang="zh-CN" sz="2400" dirty="0" smtClean="0">
                <a:solidFill>
                  <a:srgbClr val="0070C0"/>
                </a:solidFill>
                <a:latin typeface="Consolas" pitchFamily="49" charset="0"/>
                <a:cs typeface="Consolas" pitchFamily="49" charset="0"/>
              </a:rPr>
              <a:t>()</a:t>
            </a:r>
            <a:endParaRPr lang="en-US" altLang="zh-CN" sz="2400" dirty="0">
              <a:solidFill>
                <a:srgbClr val="0070C0"/>
              </a:solidFill>
              <a:latin typeface="Consolas" pitchFamily="49" charset="0"/>
              <a:cs typeface="Consolas" pitchFamily="49" charset="0"/>
            </a:endParaRPr>
          </a:p>
          <a:p>
            <a:r>
              <a:rPr lang="en-US" altLang="zh-CN" sz="2400" b="0" dirty="0" smtClean="0">
                <a:latin typeface="Consolas" pitchFamily="49" charset="0"/>
                <a:cs typeface="Consolas" pitchFamily="49" charset="0"/>
              </a:rPr>
              <a:t>do </a:t>
            </a:r>
            <a:r>
              <a:rPr lang="en-US" altLang="zh-CN" sz="2400" b="0" dirty="0">
                <a:latin typeface="Consolas" pitchFamily="49" charset="0"/>
                <a:cs typeface="Consolas" pitchFamily="49" charset="0"/>
              </a:rPr>
              <a:t>{</a:t>
            </a:r>
          </a:p>
          <a:p>
            <a:r>
              <a:rPr lang="en-US" altLang="zh-CN" sz="2400" b="0" dirty="0">
                <a:latin typeface="Consolas" pitchFamily="49" charset="0"/>
                <a:cs typeface="Consolas" pitchFamily="49" charset="0"/>
              </a:rPr>
              <a:t>  </a:t>
            </a:r>
            <a:r>
              <a:rPr lang="en-US" altLang="zh-CN" sz="2400" b="0" dirty="0" err="1" smtClean="0">
                <a:latin typeface="Consolas" pitchFamily="49" charset="0"/>
                <a:cs typeface="Consolas" pitchFamily="49" charset="0"/>
              </a:rPr>
              <a:t>DoIteration</a:t>
            </a:r>
            <a:r>
              <a:rPr lang="en-US" altLang="zh-CN" sz="2400" b="0" dirty="0">
                <a:latin typeface="Consolas" pitchFamily="49" charset="0"/>
                <a:cs typeface="Consolas" pitchFamily="49" charset="0"/>
              </a:rPr>
              <a:t>()</a:t>
            </a:r>
          </a:p>
          <a:p>
            <a:r>
              <a:rPr lang="en-US" altLang="zh-CN" sz="2400" b="0" dirty="0" smtClean="0">
                <a:latin typeface="Consolas" pitchFamily="49" charset="0"/>
                <a:cs typeface="Consolas" pitchFamily="49" charset="0"/>
              </a:rPr>
              <a:t>} </a:t>
            </a:r>
            <a:r>
              <a:rPr lang="en-US" altLang="zh-CN" sz="2400" b="0" dirty="0">
                <a:latin typeface="Consolas" pitchFamily="49" charset="0"/>
                <a:cs typeface="Consolas" pitchFamily="49" charset="0"/>
              </a:rPr>
              <a:t>while (not stop)</a:t>
            </a:r>
            <a:endParaRPr lang="en-US" altLang="zh-CN" sz="4000" b="0" dirty="0">
              <a:latin typeface="Consolas" pitchFamily="49" charset="0"/>
              <a:cs typeface="Consolas" pitchFamily="49" charset="0"/>
            </a:endParaRPr>
          </a:p>
          <a:p>
            <a:endParaRPr lang="en-US" altLang="zh-CN" sz="2400" b="0" dirty="0">
              <a:latin typeface="Consolas" pitchFamily="49" charset="0"/>
              <a:cs typeface="Consolas" pitchFamily="49" charset="0"/>
            </a:endParaRPr>
          </a:p>
        </p:txBody>
      </p:sp>
      <p:sp>
        <p:nvSpPr>
          <p:cNvPr id="13" name="TextBox 12"/>
          <p:cNvSpPr txBox="1"/>
          <p:nvPr/>
        </p:nvSpPr>
        <p:spPr>
          <a:xfrm>
            <a:off x="425790" y="1667417"/>
            <a:ext cx="4825956" cy="2308324"/>
          </a:xfrm>
          <a:prstGeom prst="rect">
            <a:avLst/>
          </a:prstGeom>
          <a:noFill/>
        </p:spPr>
        <p:txBody>
          <a:bodyPr wrap="square" rtlCol="0">
            <a:spAutoFit/>
          </a:bodyPr>
          <a:lstStyle/>
          <a:p>
            <a:r>
              <a:rPr lang="en-US" altLang="zh-CN" sz="2400" b="0" dirty="0" smtClean="0">
                <a:solidFill>
                  <a:srgbClr val="039F1D"/>
                </a:solidFill>
                <a:latin typeface="Consolas" pitchFamily="49" charset="0"/>
                <a:cs typeface="Consolas" pitchFamily="49" charset="0"/>
              </a:rPr>
              <a:t>// Original</a:t>
            </a:r>
          </a:p>
          <a:p>
            <a:r>
              <a:rPr lang="en-US" altLang="zh-CN" sz="2400" b="0" dirty="0" err="1" smtClean="0">
                <a:latin typeface="Consolas" pitchFamily="49" charset="0"/>
                <a:cs typeface="Consolas" pitchFamily="49" charset="0"/>
              </a:rPr>
              <a:t>LoadTrainingData</a:t>
            </a:r>
            <a:r>
              <a:rPr lang="en-US" altLang="zh-CN" sz="2400" b="0" dirty="0" smtClean="0">
                <a:latin typeface="Consolas" pitchFamily="49" charset="0"/>
                <a:cs typeface="Consolas" pitchFamily="49" charset="0"/>
              </a:rPr>
              <a:t>()</a:t>
            </a:r>
          </a:p>
          <a:p>
            <a:r>
              <a:rPr lang="en-US" altLang="zh-CN" sz="2400" b="0" dirty="0" smtClean="0">
                <a:latin typeface="Consolas" pitchFamily="49" charset="0"/>
                <a:cs typeface="Consolas" pitchFamily="49" charset="0"/>
              </a:rPr>
              <a:t>do {</a:t>
            </a:r>
          </a:p>
          <a:p>
            <a:r>
              <a:rPr lang="en-US" altLang="zh-CN" sz="2400" b="0" dirty="0" smtClean="0">
                <a:latin typeface="Consolas" pitchFamily="49" charset="0"/>
                <a:cs typeface="Consolas" pitchFamily="49" charset="0"/>
              </a:rPr>
              <a:t>  </a:t>
            </a:r>
            <a:r>
              <a:rPr lang="en-US" altLang="zh-CN" sz="2400" b="0" dirty="0" err="1" smtClean="0">
                <a:latin typeface="Consolas" pitchFamily="49" charset="0"/>
                <a:cs typeface="Consolas" pitchFamily="49" charset="0"/>
              </a:rPr>
              <a:t>DoIteration</a:t>
            </a:r>
            <a:r>
              <a:rPr lang="en-US" altLang="zh-CN" sz="2400" b="0" dirty="0" smtClean="0">
                <a:latin typeface="Consolas" pitchFamily="49" charset="0"/>
                <a:cs typeface="Consolas" pitchFamily="49" charset="0"/>
              </a:rPr>
              <a:t>()</a:t>
            </a:r>
          </a:p>
          <a:p>
            <a:r>
              <a:rPr lang="en-US" altLang="zh-CN" sz="2400" b="0" dirty="0" smtClean="0">
                <a:latin typeface="Consolas" pitchFamily="49" charset="0"/>
                <a:cs typeface="Consolas" pitchFamily="49" charset="0"/>
              </a:rPr>
              <a:t>} while (not stop)</a:t>
            </a:r>
            <a:endParaRPr lang="en-US" altLang="zh-CN" sz="4000" b="0" dirty="0" smtClean="0">
              <a:latin typeface="Consolas" pitchFamily="49" charset="0"/>
              <a:cs typeface="Consolas" pitchFamily="49" charset="0"/>
            </a:endParaRPr>
          </a:p>
          <a:p>
            <a:endParaRPr lang="en-US" altLang="zh-CN" sz="2400" b="0" dirty="0" smtClean="0">
              <a:latin typeface="Consolas" pitchFamily="49" charset="0"/>
              <a:cs typeface="Consolas" pitchFamily="49" charset="0"/>
            </a:endParaRPr>
          </a:p>
        </p:txBody>
      </p:sp>
      <p:sp>
        <p:nvSpPr>
          <p:cNvPr id="3" name="Rectangle 2"/>
          <p:cNvSpPr/>
          <p:nvPr/>
        </p:nvSpPr>
        <p:spPr bwMode="auto">
          <a:xfrm>
            <a:off x="3867150" y="1026943"/>
            <a:ext cx="4916489" cy="3682218"/>
          </a:xfrm>
          <a:prstGeom prst="rect">
            <a:avLst/>
          </a:prstGeom>
          <a:noFill/>
          <a:ln w="508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xmlns="" val="2860879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Optimizations on informed access</a:t>
            </a:r>
            <a:endParaRPr lang="en-US" sz="4000" dirty="0"/>
          </a:p>
        </p:txBody>
      </p:sp>
      <p:sp>
        <p:nvSpPr>
          <p:cNvPr id="3" name="Content Placeholder 2"/>
          <p:cNvSpPr>
            <a:spLocks noGrp="1"/>
          </p:cNvSpPr>
          <p:nvPr>
            <p:ph idx="1"/>
          </p:nvPr>
        </p:nvSpPr>
        <p:spPr>
          <a:xfrm>
            <a:off x="685800" y="1104900"/>
            <a:ext cx="8458200" cy="4648200"/>
          </a:xfrm>
        </p:spPr>
        <p:txBody>
          <a:bodyPr/>
          <a:lstStyle/>
          <a:p>
            <a:r>
              <a:rPr lang="en-US" dirty="0" smtClean="0"/>
              <a:t>Many optimizations applied after virtual iteration</a:t>
            </a:r>
          </a:p>
          <a:p>
            <a:pPr marL="457200" lvl="1" indent="0">
              <a:buNone/>
            </a:pPr>
            <a:r>
              <a:rPr lang="en-US" dirty="0" smtClean="0"/>
              <a:t>1. parameter data </a:t>
            </a:r>
            <a:r>
              <a:rPr lang="en-US" dirty="0" err="1" smtClean="0"/>
              <a:t>sharding</a:t>
            </a:r>
            <a:r>
              <a:rPr lang="en-US" dirty="0" smtClean="0"/>
              <a:t> with better locality</a:t>
            </a:r>
          </a:p>
        </p:txBody>
      </p:sp>
      <p:sp>
        <p:nvSpPr>
          <p:cNvPr id="4" name="Date Placeholder 3"/>
          <p:cNvSpPr>
            <a:spLocks noGrp="1"/>
          </p:cNvSpPr>
          <p:nvPr>
            <p:ph type="dt" sz="half" idx="10"/>
          </p:nvPr>
        </p:nvSpPr>
        <p:spPr/>
        <p:txBody>
          <a:bodyPr/>
          <a:lstStyle/>
          <a:p>
            <a:r>
              <a:rPr lang="en-US" altLang="en-US" dirty="0"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smtClean="0"/>
              <a:t>http://www.pdl.cmu.edu/</a:t>
            </a:r>
            <a:endParaRPr lang="en-US" altLang="en-US" sz="160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14</a:t>
            </a:fld>
            <a:endParaRPr lang="en-US" altLang="en-US" sz="1600"/>
          </a:p>
        </p:txBody>
      </p:sp>
      <p:sp>
        <p:nvSpPr>
          <p:cNvPr id="44" name="Rectangle 43"/>
          <p:cNvSpPr/>
          <p:nvPr/>
        </p:nvSpPr>
        <p:spPr bwMode="auto">
          <a:xfrm>
            <a:off x="5166883" y="4770219"/>
            <a:ext cx="229252" cy="252116"/>
          </a:xfrm>
          <a:prstGeom prst="rect">
            <a:avLst/>
          </a:prstGeom>
          <a:solidFill>
            <a:srgbClr val="0099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grpSp>
        <p:nvGrpSpPr>
          <p:cNvPr id="64" name="Group 63"/>
          <p:cNvGrpSpPr/>
          <p:nvPr/>
        </p:nvGrpSpPr>
        <p:grpSpPr>
          <a:xfrm>
            <a:off x="1233546" y="3540859"/>
            <a:ext cx="5117879" cy="259205"/>
            <a:chOff x="1233546" y="3540859"/>
            <a:chExt cx="5117879" cy="259205"/>
          </a:xfrm>
        </p:grpSpPr>
        <p:sp>
          <p:nvSpPr>
            <p:cNvPr id="25" name="Rectangle 24"/>
            <p:cNvSpPr/>
            <p:nvPr/>
          </p:nvSpPr>
          <p:spPr bwMode="auto">
            <a:xfrm>
              <a:off x="5185313" y="3540859"/>
              <a:ext cx="229252" cy="252116"/>
            </a:xfrm>
            <a:prstGeom prst="rect">
              <a:avLst/>
            </a:prstGeom>
            <a:solidFill>
              <a:srgbClr val="0099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dirty="0" smtClean="0">
                <a:ln>
                  <a:noFill/>
                </a:ln>
                <a:solidFill>
                  <a:srgbClr val="009900"/>
                </a:solidFill>
                <a:effectLst/>
                <a:latin typeface="Arial" charset="0"/>
              </a:endParaRPr>
            </a:p>
          </p:txBody>
        </p:sp>
        <p:sp>
          <p:nvSpPr>
            <p:cNvPr id="27" name="Rectangle 26"/>
            <p:cNvSpPr/>
            <p:nvPr/>
          </p:nvSpPr>
          <p:spPr bwMode="auto">
            <a:xfrm>
              <a:off x="6122173" y="3540859"/>
              <a:ext cx="229252" cy="252116"/>
            </a:xfrm>
            <a:prstGeom prst="rect">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42" name="Rectangle 41"/>
            <p:cNvSpPr/>
            <p:nvPr/>
          </p:nvSpPr>
          <p:spPr bwMode="auto">
            <a:xfrm>
              <a:off x="5504348" y="3540859"/>
              <a:ext cx="229252" cy="252116"/>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43" name="Rectangle 42"/>
            <p:cNvSpPr/>
            <p:nvPr/>
          </p:nvSpPr>
          <p:spPr bwMode="auto">
            <a:xfrm>
              <a:off x="5805543" y="3544404"/>
              <a:ext cx="229252" cy="252116"/>
            </a:xfrm>
            <a:prstGeom prst="rect">
              <a:avLst/>
            </a:prstGeom>
            <a:solidFill>
              <a:srgbClr val="0099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dirty="0" smtClean="0">
                <a:ln>
                  <a:noFill/>
                </a:ln>
                <a:solidFill>
                  <a:srgbClr val="009900"/>
                </a:solidFill>
                <a:effectLst/>
                <a:latin typeface="Arial" charset="0"/>
              </a:endParaRPr>
            </a:p>
          </p:txBody>
        </p:sp>
        <p:sp>
          <p:nvSpPr>
            <p:cNvPr id="50" name="Rectangle 49"/>
            <p:cNvSpPr/>
            <p:nvPr/>
          </p:nvSpPr>
          <p:spPr bwMode="auto">
            <a:xfrm>
              <a:off x="1233546" y="3544403"/>
              <a:ext cx="229252" cy="252116"/>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51" name="Rectangle 50"/>
            <p:cNvSpPr/>
            <p:nvPr/>
          </p:nvSpPr>
          <p:spPr bwMode="auto">
            <a:xfrm>
              <a:off x="2170406" y="3544403"/>
              <a:ext cx="229252" cy="252116"/>
            </a:xfrm>
            <a:prstGeom prst="rect">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53" name="Rectangle 52"/>
            <p:cNvSpPr/>
            <p:nvPr/>
          </p:nvSpPr>
          <p:spPr bwMode="auto">
            <a:xfrm>
              <a:off x="1552581" y="3544403"/>
              <a:ext cx="229252" cy="252116"/>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54" name="Rectangle 53"/>
            <p:cNvSpPr/>
            <p:nvPr/>
          </p:nvSpPr>
          <p:spPr bwMode="auto">
            <a:xfrm>
              <a:off x="1853776" y="3547948"/>
              <a:ext cx="229252" cy="252116"/>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grpSp>
      <p:sp>
        <p:nvSpPr>
          <p:cNvPr id="55" name="Rectangle 54"/>
          <p:cNvSpPr/>
          <p:nvPr/>
        </p:nvSpPr>
        <p:spPr bwMode="auto">
          <a:xfrm>
            <a:off x="1215116" y="4773763"/>
            <a:ext cx="229252" cy="252116"/>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60" name="Rectangle 59"/>
          <p:cNvSpPr/>
          <p:nvPr/>
        </p:nvSpPr>
        <p:spPr bwMode="auto">
          <a:xfrm>
            <a:off x="1556125" y="4760059"/>
            <a:ext cx="229252" cy="252116"/>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65" name="Rectangle 64"/>
          <p:cNvSpPr/>
          <p:nvPr/>
        </p:nvSpPr>
        <p:spPr bwMode="auto">
          <a:xfrm>
            <a:off x="5489404" y="4773763"/>
            <a:ext cx="229252" cy="252116"/>
          </a:xfrm>
          <a:prstGeom prst="rect">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grpSp>
        <p:nvGrpSpPr>
          <p:cNvPr id="77" name="Group 76"/>
          <p:cNvGrpSpPr/>
          <p:nvPr/>
        </p:nvGrpSpPr>
        <p:grpSpPr>
          <a:xfrm>
            <a:off x="811619" y="2445491"/>
            <a:ext cx="7475039" cy="2938131"/>
            <a:chOff x="811619" y="2445491"/>
            <a:chExt cx="7475039" cy="2938131"/>
          </a:xfrm>
        </p:grpSpPr>
        <p:sp>
          <p:nvSpPr>
            <p:cNvPr id="10" name="矩形 67"/>
            <p:cNvSpPr/>
            <p:nvPr/>
          </p:nvSpPr>
          <p:spPr>
            <a:xfrm>
              <a:off x="4763386" y="2445491"/>
              <a:ext cx="3423226" cy="29345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dirty="0" smtClean="0">
                <a:solidFill>
                  <a:schemeClr val="tx1"/>
                </a:solidFill>
              </a:endParaRPr>
            </a:p>
          </p:txBody>
        </p:sp>
        <p:grpSp>
          <p:nvGrpSpPr>
            <p:cNvPr id="33" name="Group 32"/>
            <p:cNvGrpSpPr/>
            <p:nvPr/>
          </p:nvGrpSpPr>
          <p:grpSpPr>
            <a:xfrm>
              <a:off x="4997302" y="4301461"/>
              <a:ext cx="2913321" cy="807900"/>
              <a:chOff x="893135" y="4939410"/>
              <a:chExt cx="2913321" cy="807900"/>
            </a:xfrm>
          </p:grpSpPr>
          <p:sp>
            <p:nvSpPr>
              <p:cNvPr id="7" name="矩形 64"/>
              <p:cNvSpPr/>
              <p:nvPr/>
            </p:nvSpPr>
            <p:spPr>
              <a:xfrm>
                <a:off x="893135" y="4939410"/>
                <a:ext cx="2913321" cy="8079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8" name="TextBox 7"/>
              <p:cNvSpPr txBox="1"/>
              <p:nvPr/>
            </p:nvSpPr>
            <p:spPr>
              <a:xfrm>
                <a:off x="1637413" y="4954772"/>
                <a:ext cx="1760232" cy="461665"/>
              </a:xfrm>
              <a:prstGeom prst="rect">
                <a:avLst/>
              </a:prstGeom>
              <a:noFill/>
            </p:spPr>
            <p:txBody>
              <a:bodyPr wrap="square" rtlCol="0">
                <a:spAutoFit/>
              </a:bodyPr>
              <a:lstStyle/>
              <a:p>
                <a:pPr algn="ctr"/>
                <a:r>
                  <a:rPr lang="en-US" altLang="zh-CN" sz="2400" b="0" dirty="0" smtClean="0"/>
                  <a:t>PS shard-1</a:t>
                </a:r>
                <a:endParaRPr lang="en-US" altLang="zh-CN" sz="2400" b="0" dirty="0" smtClean="0">
                  <a:solidFill>
                    <a:schemeClr val="tx1"/>
                  </a:solidFill>
                </a:endParaRPr>
              </a:p>
            </p:txBody>
          </p:sp>
        </p:grpSp>
        <p:sp>
          <p:nvSpPr>
            <p:cNvPr id="11" name="TextBox 10"/>
            <p:cNvSpPr txBox="1"/>
            <p:nvPr/>
          </p:nvSpPr>
          <p:spPr>
            <a:xfrm>
              <a:off x="4912242" y="2470059"/>
              <a:ext cx="3374416" cy="461665"/>
            </a:xfrm>
            <a:prstGeom prst="rect">
              <a:avLst/>
            </a:prstGeom>
            <a:noFill/>
          </p:spPr>
          <p:txBody>
            <a:bodyPr wrap="square" rtlCol="0">
              <a:spAutoFit/>
            </a:bodyPr>
            <a:lstStyle/>
            <a:p>
              <a:pPr algn="ctr"/>
              <a:r>
                <a:rPr lang="en-US" altLang="zh-CN" sz="2400" b="0" dirty="0" smtClean="0"/>
                <a:t>Machine-1</a:t>
              </a:r>
            </a:p>
          </p:txBody>
        </p:sp>
        <p:grpSp>
          <p:nvGrpSpPr>
            <p:cNvPr id="41" name="Group 40"/>
            <p:cNvGrpSpPr/>
            <p:nvPr/>
          </p:nvGrpSpPr>
          <p:grpSpPr>
            <a:xfrm>
              <a:off x="5000847" y="3081125"/>
              <a:ext cx="2913321" cy="819668"/>
              <a:chOff x="1045535" y="3719074"/>
              <a:chExt cx="2913321" cy="819668"/>
            </a:xfrm>
          </p:grpSpPr>
          <p:sp>
            <p:nvSpPr>
              <p:cNvPr id="34" name="矩形 64"/>
              <p:cNvSpPr/>
              <p:nvPr/>
            </p:nvSpPr>
            <p:spPr>
              <a:xfrm>
                <a:off x="1045535" y="3730842"/>
                <a:ext cx="2913321" cy="8079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5" name="TextBox 34"/>
              <p:cNvSpPr txBox="1"/>
              <p:nvPr/>
            </p:nvSpPr>
            <p:spPr>
              <a:xfrm>
                <a:off x="1446027" y="3719074"/>
                <a:ext cx="2324407" cy="470154"/>
              </a:xfrm>
              <a:prstGeom prst="rect">
                <a:avLst/>
              </a:prstGeom>
              <a:noFill/>
            </p:spPr>
            <p:txBody>
              <a:bodyPr wrap="square" rtlCol="0">
                <a:spAutoFit/>
              </a:bodyPr>
              <a:lstStyle/>
              <a:p>
                <a:pPr algn="ctr"/>
                <a:r>
                  <a:rPr lang="en-US" altLang="zh-CN" sz="2400" b="0" dirty="0" smtClean="0"/>
                  <a:t>ML Worker-1</a:t>
                </a:r>
                <a:endParaRPr lang="en-US" altLang="zh-CN" sz="2400" b="0" dirty="0" smtClean="0">
                  <a:solidFill>
                    <a:schemeClr val="tx1"/>
                  </a:solidFill>
                </a:endParaRPr>
              </a:p>
            </p:txBody>
          </p:sp>
        </p:grpSp>
        <p:sp>
          <p:nvSpPr>
            <p:cNvPr id="47" name="矩形 67"/>
            <p:cNvSpPr/>
            <p:nvPr/>
          </p:nvSpPr>
          <p:spPr>
            <a:xfrm>
              <a:off x="811619" y="2449035"/>
              <a:ext cx="3423226" cy="29345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dirty="0" smtClean="0">
                <a:solidFill>
                  <a:schemeClr val="tx1"/>
                </a:solidFill>
              </a:endParaRPr>
            </a:p>
          </p:txBody>
        </p:sp>
        <p:grpSp>
          <p:nvGrpSpPr>
            <p:cNvPr id="48" name="Group 32"/>
            <p:cNvGrpSpPr/>
            <p:nvPr/>
          </p:nvGrpSpPr>
          <p:grpSpPr>
            <a:xfrm>
              <a:off x="1045535" y="4305005"/>
              <a:ext cx="2913321" cy="807900"/>
              <a:chOff x="893135" y="4939410"/>
              <a:chExt cx="2913321" cy="807900"/>
            </a:xfrm>
          </p:grpSpPr>
          <p:sp>
            <p:nvSpPr>
              <p:cNvPr id="58" name="矩形 64"/>
              <p:cNvSpPr/>
              <p:nvPr/>
            </p:nvSpPr>
            <p:spPr>
              <a:xfrm>
                <a:off x="893135" y="4939410"/>
                <a:ext cx="2913321" cy="8079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9" name="TextBox 7"/>
              <p:cNvSpPr txBox="1"/>
              <p:nvPr/>
            </p:nvSpPr>
            <p:spPr>
              <a:xfrm>
                <a:off x="1637413" y="4954772"/>
                <a:ext cx="1718497" cy="461665"/>
              </a:xfrm>
              <a:prstGeom prst="rect">
                <a:avLst/>
              </a:prstGeom>
              <a:noFill/>
            </p:spPr>
            <p:txBody>
              <a:bodyPr wrap="square" rtlCol="0">
                <a:spAutoFit/>
              </a:bodyPr>
              <a:lstStyle/>
              <a:p>
                <a:pPr algn="ctr"/>
                <a:r>
                  <a:rPr lang="en-US" altLang="zh-CN" sz="2400" b="0" dirty="0" smtClean="0"/>
                  <a:t>PS shard-0</a:t>
                </a:r>
                <a:endParaRPr lang="en-US" altLang="zh-CN" sz="2400" b="0" dirty="0" smtClean="0">
                  <a:solidFill>
                    <a:schemeClr val="tx1"/>
                  </a:solidFill>
                </a:endParaRPr>
              </a:p>
            </p:txBody>
          </p:sp>
        </p:grpSp>
        <p:sp>
          <p:nvSpPr>
            <p:cNvPr id="49" name="TextBox 48"/>
            <p:cNvSpPr txBox="1"/>
            <p:nvPr/>
          </p:nvSpPr>
          <p:spPr>
            <a:xfrm>
              <a:off x="960475" y="2473603"/>
              <a:ext cx="3374416" cy="461665"/>
            </a:xfrm>
            <a:prstGeom prst="rect">
              <a:avLst/>
            </a:prstGeom>
            <a:noFill/>
          </p:spPr>
          <p:txBody>
            <a:bodyPr wrap="square" rtlCol="0">
              <a:spAutoFit/>
            </a:bodyPr>
            <a:lstStyle/>
            <a:p>
              <a:pPr algn="ctr"/>
              <a:r>
                <a:rPr lang="en-US" altLang="zh-CN" sz="2400" b="0" dirty="0" smtClean="0"/>
                <a:t>Machine-0</a:t>
              </a:r>
            </a:p>
          </p:txBody>
        </p:sp>
        <p:grpSp>
          <p:nvGrpSpPr>
            <p:cNvPr id="52" name="Group 40"/>
            <p:cNvGrpSpPr/>
            <p:nvPr/>
          </p:nvGrpSpPr>
          <p:grpSpPr>
            <a:xfrm>
              <a:off x="1049080" y="3084669"/>
              <a:ext cx="2913321" cy="819668"/>
              <a:chOff x="1045535" y="3719074"/>
              <a:chExt cx="2913321" cy="819668"/>
            </a:xfrm>
          </p:grpSpPr>
          <p:sp>
            <p:nvSpPr>
              <p:cNvPr id="56" name="矩形 64"/>
              <p:cNvSpPr/>
              <p:nvPr/>
            </p:nvSpPr>
            <p:spPr>
              <a:xfrm>
                <a:off x="1045535" y="3730842"/>
                <a:ext cx="2913321" cy="8079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7" name="TextBox 56"/>
              <p:cNvSpPr txBox="1"/>
              <p:nvPr/>
            </p:nvSpPr>
            <p:spPr>
              <a:xfrm>
                <a:off x="1446028" y="3719074"/>
                <a:ext cx="2319994" cy="470154"/>
              </a:xfrm>
              <a:prstGeom prst="rect">
                <a:avLst/>
              </a:prstGeom>
              <a:noFill/>
            </p:spPr>
            <p:txBody>
              <a:bodyPr wrap="square" rtlCol="0">
                <a:spAutoFit/>
              </a:bodyPr>
              <a:lstStyle/>
              <a:p>
                <a:pPr algn="ctr"/>
                <a:r>
                  <a:rPr lang="en-US" altLang="zh-CN" sz="2400" b="0" dirty="0" smtClean="0"/>
                  <a:t>ML Worker-0</a:t>
                </a:r>
                <a:endParaRPr lang="en-US" altLang="zh-CN" sz="2400" b="0" dirty="0" smtClean="0">
                  <a:solidFill>
                    <a:schemeClr val="tx1"/>
                  </a:solidFill>
                </a:endParaRPr>
              </a:p>
            </p:txBody>
          </p:sp>
        </p:grpSp>
        <p:cxnSp>
          <p:nvCxnSpPr>
            <p:cNvPr id="67" name="Straight Arrow Connector 66"/>
            <p:cNvCxnSpPr>
              <a:stCxn id="56" idx="2"/>
              <a:endCxn id="58" idx="0"/>
            </p:cNvCxnSpPr>
            <p:nvPr/>
          </p:nvCxnSpPr>
          <p:spPr bwMode="auto">
            <a:xfrm rot="5400000">
              <a:off x="2303635" y="4102899"/>
              <a:ext cx="400668" cy="3545"/>
            </a:xfrm>
            <a:prstGeom prst="straightConnector1">
              <a:avLst/>
            </a:prstGeom>
            <a:solidFill>
              <a:schemeClr val="accent1"/>
            </a:solidFill>
            <a:ln w="25400" cap="flat" cmpd="sng" algn="ctr">
              <a:solidFill>
                <a:schemeClr val="tx1"/>
              </a:solidFill>
              <a:prstDash val="solid"/>
              <a:round/>
              <a:headEnd type="arrow" w="med" len="med"/>
              <a:tailEnd type="arrow"/>
            </a:ln>
            <a:effectLst/>
          </p:spPr>
        </p:cxnSp>
        <p:cxnSp>
          <p:nvCxnSpPr>
            <p:cNvPr id="68" name="Straight Arrow Connector 67"/>
            <p:cNvCxnSpPr>
              <a:stCxn id="56" idx="2"/>
              <a:endCxn id="7" idx="0"/>
            </p:cNvCxnSpPr>
            <p:nvPr/>
          </p:nvCxnSpPr>
          <p:spPr bwMode="auto">
            <a:xfrm rot="16200000" flipH="1">
              <a:off x="4281290" y="2128788"/>
              <a:ext cx="397124" cy="3948222"/>
            </a:xfrm>
            <a:prstGeom prst="straightConnector1">
              <a:avLst/>
            </a:prstGeom>
            <a:solidFill>
              <a:schemeClr val="accent1"/>
            </a:solidFill>
            <a:ln w="25400" cap="flat" cmpd="sng" algn="ctr">
              <a:solidFill>
                <a:schemeClr val="tx1"/>
              </a:solidFill>
              <a:prstDash val="solid"/>
              <a:round/>
              <a:headEnd type="arrow" w="med" len="med"/>
              <a:tailEnd type="arrow"/>
            </a:ln>
            <a:effectLst/>
          </p:spPr>
        </p:cxnSp>
        <p:cxnSp>
          <p:nvCxnSpPr>
            <p:cNvPr id="71" name="Straight Arrow Connector 70"/>
            <p:cNvCxnSpPr>
              <a:stCxn id="58" idx="0"/>
              <a:endCxn id="34" idx="2"/>
            </p:cNvCxnSpPr>
            <p:nvPr/>
          </p:nvCxnSpPr>
          <p:spPr bwMode="auto">
            <a:xfrm rot="5400000" flipH="1" flipV="1">
              <a:off x="4277746" y="2125243"/>
              <a:ext cx="404212" cy="3955312"/>
            </a:xfrm>
            <a:prstGeom prst="straightConnector1">
              <a:avLst/>
            </a:prstGeom>
            <a:solidFill>
              <a:schemeClr val="accent1"/>
            </a:solidFill>
            <a:ln w="25400" cap="flat" cmpd="sng" algn="ctr">
              <a:solidFill>
                <a:schemeClr val="tx1"/>
              </a:solidFill>
              <a:prstDash val="solid"/>
              <a:round/>
              <a:headEnd type="arrow" w="med" len="med"/>
              <a:tailEnd type="arrow"/>
            </a:ln>
            <a:effectLst/>
          </p:spPr>
        </p:cxnSp>
        <p:cxnSp>
          <p:nvCxnSpPr>
            <p:cNvPr id="74" name="Straight Arrow Connector 73"/>
            <p:cNvCxnSpPr>
              <a:stCxn id="7" idx="0"/>
              <a:endCxn id="34" idx="2"/>
            </p:cNvCxnSpPr>
            <p:nvPr/>
          </p:nvCxnSpPr>
          <p:spPr bwMode="auto">
            <a:xfrm rot="5400000" flipH="1" flipV="1">
              <a:off x="6255401" y="4099355"/>
              <a:ext cx="400668" cy="3545"/>
            </a:xfrm>
            <a:prstGeom prst="straightConnector1">
              <a:avLst/>
            </a:prstGeom>
            <a:solidFill>
              <a:schemeClr val="accent1"/>
            </a:solidFill>
            <a:ln w="25400" cap="flat" cmpd="sng" algn="ctr">
              <a:solidFill>
                <a:schemeClr val="tx1"/>
              </a:solidFill>
              <a:prstDash val="solid"/>
              <a:round/>
              <a:headEnd type="arrow" w="med" len="med"/>
              <a:tailEnd type="arrow"/>
            </a:ln>
            <a:effectLst/>
          </p:spPr>
        </p:cxnSp>
      </p:grpSp>
    </p:spTree>
    <p:extLst>
      <p:ext uri="{BB962C8B-B14F-4D97-AF65-F5344CB8AC3E}">
        <p14:creationId xmlns:p14="http://schemas.microsoft.com/office/powerpoint/2010/main" xmlns="" val="928083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5" grpId="0" animBg="1"/>
      <p:bldP spid="60" grpId="0" animBg="1"/>
      <p:bldP spid="6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Optimizations on informed access</a:t>
            </a:r>
            <a:endParaRPr lang="en-US" sz="4000" dirty="0"/>
          </a:p>
        </p:txBody>
      </p:sp>
      <p:sp>
        <p:nvSpPr>
          <p:cNvPr id="3" name="Content Placeholder 2"/>
          <p:cNvSpPr>
            <a:spLocks noGrp="1"/>
          </p:cNvSpPr>
          <p:nvPr>
            <p:ph idx="1"/>
          </p:nvPr>
        </p:nvSpPr>
        <p:spPr>
          <a:xfrm>
            <a:off x="685800" y="1104900"/>
            <a:ext cx="8458200" cy="4648200"/>
          </a:xfrm>
        </p:spPr>
        <p:txBody>
          <a:bodyPr/>
          <a:lstStyle/>
          <a:p>
            <a:r>
              <a:rPr lang="en-US" dirty="0" smtClean="0"/>
              <a:t>Many optimizations applied after virtual iteration</a:t>
            </a:r>
          </a:p>
          <a:p>
            <a:pPr marL="457200" lvl="1" indent="0">
              <a:buNone/>
            </a:pPr>
            <a:r>
              <a:rPr lang="en-US" dirty="0" smtClean="0"/>
              <a:t>1. parameter </a:t>
            </a:r>
            <a:r>
              <a:rPr lang="en-US" dirty="0" err="1" smtClean="0"/>
              <a:t>sharding</a:t>
            </a:r>
            <a:r>
              <a:rPr lang="en-US" dirty="0" smtClean="0"/>
              <a:t> with better locality</a:t>
            </a:r>
          </a:p>
          <a:p>
            <a:pPr marL="457200" lvl="1" indent="0">
              <a:buNone/>
            </a:pPr>
            <a:r>
              <a:rPr lang="en-US" dirty="0" smtClean="0"/>
              <a:t>2. </a:t>
            </a:r>
            <a:r>
              <a:rPr lang="en-US" dirty="0" err="1" smtClean="0"/>
              <a:t>prefetching</a:t>
            </a:r>
            <a:endParaRPr lang="en-US" dirty="0" smtClean="0"/>
          </a:p>
          <a:p>
            <a:pPr marL="457200" lvl="1" indent="0">
              <a:buNone/>
            </a:pPr>
            <a:r>
              <a:rPr lang="en-US" dirty="0" smtClean="0"/>
              <a:t>3. specialized caching policies</a:t>
            </a:r>
          </a:p>
          <a:p>
            <a:pPr marL="457200" lvl="1" indent="0">
              <a:buNone/>
            </a:pPr>
            <a:r>
              <a:rPr lang="en-US" dirty="0" smtClean="0"/>
              <a:t>4. efficient marshalling-free data structures</a:t>
            </a:r>
          </a:p>
          <a:p>
            <a:pPr marL="457200" lvl="1" indent="0">
              <a:buNone/>
            </a:pPr>
            <a:r>
              <a:rPr lang="en-US" dirty="0" smtClean="0"/>
              <a:t>5. NUMA-aware memory arrangement</a:t>
            </a:r>
            <a:endParaRPr lang="en-US" dirty="0"/>
          </a:p>
          <a:p>
            <a:pPr lvl="1"/>
            <a:endParaRPr lang="en-US" dirty="0"/>
          </a:p>
        </p:txBody>
      </p:sp>
      <p:sp>
        <p:nvSpPr>
          <p:cNvPr id="4" name="Date Placeholder 3"/>
          <p:cNvSpPr>
            <a:spLocks noGrp="1"/>
          </p:cNvSpPr>
          <p:nvPr>
            <p:ph type="dt" sz="half" idx="10"/>
          </p:nvPr>
        </p:nvSpPr>
        <p:spPr/>
        <p:txBody>
          <a:bodyPr/>
          <a:lstStyle/>
          <a:p>
            <a:r>
              <a:rPr lang="en-US" altLang="en-US" dirty="0"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smtClean="0"/>
              <a:t>http://www.pdl.cmu.edu/</a:t>
            </a:r>
            <a:endParaRPr lang="en-US" altLang="en-US" sz="160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15</a:t>
            </a:fld>
            <a:endParaRPr lang="en-US" altLang="en-US" sz="1600"/>
          </a:p>
        </p:txBody>
      </p:sp>
    </p:spTree>
    <p:extLst>
      <p:ext uri="{BB962C8B-B14F-4D97-AF65-F5344CB8AC3E}">
        <p14:creationId xmlns:p14="http://schemas.microsoft.com/office/powerpoint/2010/main" xmlns="" val="9280830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IterStore</a:t>
            </a:r>
            <a:r>
              <a:rPr lang="en-US" dirty="0" smtClean="0"/>
              <a:t> optimization speedups</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16</a:t>
            </a:fld>
            <a:endParaRPr lang="en-US" altLang="en-US" sz="1600" dirty="0"/>
          </a:p>
        </p:txBody>
      </p:sp>
      <p:sp>
        <p:nvSpPr>
          <p:cNvPr id="8" name="TextBox 7"/>
          <p:cNvSpPr txBox="1"/>
          <p:nvPr/>
        </p:nvSpPr>
        <p:spPr>
          <a:xfrm>
            <a:off x="982980" y="5124522"/>
            <a:ext cx="8161020" cy="1200329"/>
          </a:xfrm>
          <a:prstGeom prst="rect">
            <a:avLst/>
          </a:prstGeom>
          <a:noFill/>
        </p:spPr>
        <p:txBody>
          <a:bodyPr wrap="square" rtlCol="0">
            <a:spAutoFit/>
          </a:bodyPr>
          <a:lstStyle/>
          <a:p>
            <a:pPr marL="0" lvl="1">
              <a:buFont typeface="Arial" pitchFamily="34" charset="0"/>
              <a:buChar char="•"/>
            </a:pPr>
            <a:r>
              <a:rPr lang="en-US" sz="2400" dirty="0" smtClean="0"/>
              <a:t> matrix factorization: Netflix dataset, rank 1000</a:t>
            </a:r>
          </a:p>
          <a:p>
            <a:pPr marL="0" lvl="1">
              <a:buFont typeface="Arial" pitchFamily="34" charset="0"/>
              <a:buChar char="•"/>
            </a:pPr>
            <a:r>
              <a:rPr lang="en-US" sz="2400" dirty="0" smtClean="0"/>
              <a:t> LDA: </a:t>
            </a:r>
            <a:r>
              <a:rPr lang="en-US" sz="2400" dirty="0" err="1" smtClean="0"/>
              <a:t>NYTimes</a:t>
            </a:r>
            <a:r>
              <a:rPr lang="en-US" sz="2400" dirty="0" smtClean="0"/>
              <a:t> dataset, 1000 topics</a:t>
            </a:r>
          </a:p>
          <a:p>
            <a:pPr marL="0" lvl="1">
              <a:buFont typeface="Arial" pitchFamily="34" charset="0"/>
              <a:buChar char="•"/>
            </a:pPr>
            <a:r>
              <a:rPr lang="en-US" sz="2400" dirty="0" smtClean="0"/>
              <a:t> </a:t>
            </a:r>
            <a:r>
              <a:rPr lang="en-US" sz="2400" dirty="0" err="1" smtClean="0"/>
              <a:t>PageRank</a:t>
            </a:r>
            <a:r>
              <a:rPr lang="en-US" sz="2400" dirty="0" smtClean="0"/>
              <a:t>: Twitter dataset</a:t>
            </a:r>
            <a:endParaRPr lang="en-US" sz="2400" dirty="0"/>
          </a:p>
        </p:txBody>
      </p:sp>
      <p:pic>
        <p:nvPicPr>
          <p:cNvPr id="4099" name="Picture 3" descr="C:\Users\cui\Dropbox\CMU\Research\2013 LazyTable\pres\2017-02 Job Talk\figs\iterstore-perf1.png"/>
          <p:cNvPicPr>
            <a:picLocks noChangeArrowheads="1"/>
          </p:cNvPicPr>
          <p:nvPr/>
        </p:nvPicPr>
        <p:blipFill>
          <a:blip r:embed="rId3" cstate="print"/>
          <a:srcRect/>
          <a:stretch>
            <a:fillRect/>
          </a:stretch>
        </p:blipFill>
        <p:spPr bwMode="auto">
          <a:xfrm>
            <a:off x="320040" y="1115568"/>
            <a:ext cx="8447886" cy="4114800"/>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IterStore</a:t>
            </a:r>
            <a:r>
              <a:rPr lang="en-US" dirty="0" smtClean="0"/>
              <a:t> optimization speedups</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17</a:t>
            </a:fld>
            <a:endParaRPr lang="en-US" altLang="en-US" sz="1600" dirty="0"/>
          </a:p>
        </p:txBody>
      </p:sp>
      <p:sp>
        <p:nvSpPr>
          <p:cNvPr id="9" name="TextBox 8"/>
          <p:cNvSpPr txBox="1"/>
          <p:nvPr/>
        </p:nvSpPr>
        <p:spPr>
          <a:xfrm>
            <a:off x="982980" y="5314302"/>
            <a:ext cx="8161020" cy="830997"/>
          </a:xfrm>
          <a:prstGeom prst="rect">
            <a:avLst/>
          </a:prstGeom>
          <a:noFill/>
        </p:spPr>
        <p:txBody>
          <a:bodyPr wrap="square" rtlCol="0">
            <a:spAutoFit/>
          </a:bodyPr>
          <a:lstStyle/>
          <a:p>
            <a:pPr marL="0" lvl="1">
              <a:buFont typeface="Arial" pitchFamily="34" charset="0"/>
              <a:buChar char="•"/>
            </a:pPr>
            <a:r>
              <a:rPr lang="en-US" sz="2400" dirty="0" smtClean="0"/>
              <a:t> 45x speedup on </a:t>
            </a:r>
            <a:r>
              <a:rPr lang="en-US" sz="2400" dirty="0" err="1" smtClean="0"/>
              <a:t>PageRank</a:t>
            </a:r>
            <a:endParaRPr lang="en-US" sz="2400" dirty="0" smtClean="0"/>
          </a:p>
          <a:p>
            <a:pPr marL="0" lvl="1">
              <a:buFont typeface="Arial" pitchFamily="34" charset="0"/>
              <a:buChar char="•"/>
            </a:pPr>
            <a:r>
              <a:rPr lang="en-US" sz="2400" dirty="0" smtClean="0"/>
              <a:t> 5x speedup on matrix factorization</a:t>
            </a:r>
            <a:endParaRPr lang="en-US" sz="2400" dirty="0"/>
          </a:p>
        </p:txBody>
      </p:sp>
      <p:pic>
        <p:nvPicPr>
          <p:cNvPr id="3076" name="Picture 4" descr="C:\Users\cui\Dropbox\CMU\Research\2013 LazyTable\pres\2017-02 Job Talk\figs\iterstore-perf2.png"/>
          <p:cNvPicPr>
            <a:picLocks noChangeAspect="1" noChangeArrowheads="1"/>
          </p:cNvPicPr>
          <p:nvPr/>
        </p:nvPicPr>
        <p:blipFill>
          <a:blip r:embed="rId3" cstate="print"/>
          <a:srcRect/>
          <a:stretch>
            <a:fillRect/>
          </a:stretch>
        </p:blipFill>
        <p:spPr bwMode="auto">
          <a:xfrm>
            <a:off x="320040" y="1115568"/>
            <a:ext cx="8442735" cy="4114800"/>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IterStore</a:t>
            </a:r>
            <a:r>
              <a:rPr lang="en-US" dirty="0" smtClean="0"/>
              <a:t> optimization speedups</a:t>
            </a:r>
            <a:endParaRPr lang="en-US" dirty="0"/>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18</a:t>
            </a:fld>
            <a:endParaRPr lang="en-US" altLang="en-US" sz="1600" dirty="0"/>
          </a:p>
        </p:txBody>
      </p:sp>
      <p:sp>
        <p:nvSpPr>
          <p:cNvPr id="9" name="TextBox 8"/>
          <p:cNvSpPr txBox="1"/>
          <p:nvPr/>
        </p:nvSpPr>
        <p:spPr>
          <a:xfrm>
            <a:off x="982980" y="5314302"/>
            <a:ext cx="8161020" cy="830997"/>
          </a:xfrm>
          <a:prstGeom prst="rect">
            <a:avLst/>
          </a:prstGeom>
          <a:noFill/>
        </p:spPr>
        <p:txBody>
          <a:bodyPr wrap="square" rtlCol="0">
            <a:spAutoFit/>
          </a:bodyPr>
          <a:lstStyle/>
          <a:p>
            <a:pPr marL="0" lvl="1">
              <a:buFont typeface="Arial" pitchFamily="34" charset="0"/>
              <a:buChar char="•"/>
            </a:pPr>
            <a:r>
              <a:rPr lang="en-US" sz="2400" dirty="0" smtClean="0"/>
              <a:t> faster than </a:t>
            </a:r>
            <a:r>
              <a:rPr lang="en-US" sz="2400" dirty="0" err="1" smtClean="0"/>
              <a:t>GraphLab</a:t>
            </a:r>
            <a:r>
              <a:rPr lang="en-US" sz="2400" dirty="0" smtClean="0"/>
              <a:t> (state-of-art at that time)</a:t>
            </a:r>
          </a:p>
          <a:p>
            <a:pPr marL="456782" lvl="2">
              <a:buFont typeface="Arial" pitchFamily="34" charset="0"/>
              <a:buChar char="•"/>
            </a:pPr>
            <a:r>
              <a:rPr lang="en-US" sz="2400" dirty="0" smtClean="0"/>
              <a:t>11x faster on matrix factorization</a:t>
            </a:r>
            <a:endParaRPr lang="en-US" sz="2400" dirty="0"/>
          </a:p>
        </p:txBody>
      </p:sp>
      <p:pic>
        <p:nvPicPr>
          <p:cNvPr id="10" name="Picture 2" descr="C:\Users\cui\Dropbox\CMU\Research\2013 LazyTable\pres\2017-02 Job Talk\figs\iterstore-perf.png"/>
          <p:cNvPicPr>
            <a:picLocks noChangeAspect="1" noChangeArrowheads="1"/>
          </p:cNvPicPr>
          <p:nvPr/>
        </p:nvPicPr>
        <p:blipFill>
          <a:blip r:embed="rId3" cstate="print"/>
          <a:srcRect/>
          <a:stretch>
            <a:fillRect/>
          </a:stretch>
        </p:blipFill>
        <p:spPr bwMode="auto">
          <a:xfrm>
            <a:off x="320040" y="1115568"/>
            <a:ext cx="8437596" cy="4114800"/>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Take-away messages from </a:t>
            </a:r>
            <a:r>
              <a:rPr lang="en-US" sz="4000" dirty="0" err="1" smtClean="0"/>
              <a:t>IterStore</a:t>
            </a:r>
            <a:endParaRPr lang="en-US" sz="4000" dirty="0"/>
          </a:p>
        </p:txBody>
      </p:sp>
      <p:sp>
        <p:nvSpPr>
          <p:cNvPr id="3" name="Content Placeholder 2"/>
          <p:cNvSpPr>
            <a:spLocks noGrp="1"/>
          </p:cNvSpPr>
          <p:nvPr>
            <p:ph idx="1"/>
          </p:nvPr>
        </p:nvSpPr>
        <p:spPr/>
        <p:txBody>
          <a:bodyPr/>
          <a:lstStyle/>
          <a:p>
            <a:r>
              <a:rPr lang="en-US" dirty="0" smtClean="0"/>
              <a:t>Many ML applications exhibit </a:t>
            </a:r>
            <a:r>
              <a:rPr lang="en-US" dirty="0" err="1" smtClean="0"/>
              <a:t>iterativeness</a:t>
            </a:r>
            <a:endParaRPr lang="en-US" dirty="0" smtClean="0"/>
          </a:p>
          <a:p>
            <a:pPr lvl="1"/>
            <a:r>
              <a:rPr lang="en-US" dirty="0" smtClean="0"/>
              <a:t>same sequence of access every iteration</a:t>
            </a:r>
          </a:p>
          <a:p>
            <a:pPr lvl="1"/>
            <a:r>
              <a:rPr lang="en-US" dirty="0" smtClean="0"/>
              <a:t>can be gathered via a virtual iteration</a:t>
            </a:r>
          </a:p>
          <a:p>
            <a:pPr lvl="1"/>
            <a:endParaRPr lang="en-US" dirty="0" smtClean="0"/>
          </a:p>
          <a:p>
            <a:r>
              <a:rPr lang="en-US" dirty="0" smtClean="0"/>
              <a:t>Systems can exploit repeated access</a:t>
            </a:r>
          </a:p>
          <a:p>
            <a:pPr lvl="1"/>
            <a:r>
              <a:rPr lang="en-US" dirty="0" smtClean="0"/>
              <a:t>speed up real ML benchmarks by up to 45x</a:t>
            </a:r>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19</a:t>
            </a:fld>
            <a:endParaRPr lang="en-US" altLang="en-US" sz="16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000" dirty="0" smtClean="0"/>
              <a:t>Machine learning</a:t>
            </a:r>
            <a:endParaRPr lang="en-US" sz="4000" dirty="0"/>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2</a:t>
            </a:fld>
            <a:endParaRPr lang="en-US" altLang="en-US" sz="1600" dirty="0"/>
          </a:p>
        </p:txBody>
      </p:sp>
      <p:sp>
        <p:nvSpPr>
          <p:cNvPr id="7" name="TextBox 6"/>
          <p:cNvSpPr txBox="1"/>
          <p:nvPr/>
        </p:nvSpPr>
        <p:spPr>
          <a:xfrm>
            <a:off x="3126529" y="5079342"/>
            <a:ext cx="2819400" cy="830912"/>
          </a:xfrm>
          <a:prstGeom prst="rect">
            <a:avLst/>
          </a:prstGeom>
          <a:noFill/>
        </p:spPr>
        <p:txBody>
          <a:bodyPr wrap="square" lIns="91354" tIns="45678" rIns="91354" bIns="45678" rtlCol="0">
            <a:spAutoFit/>
          </a:bodyPr>
          <a:lstStyle/>
          <a:p>
            <a:pPr algn="ctr"/>
            <a:r>
              <a:rPr lang="en-US" altLang="zh-CN" sz="2400" b="0" dirty="0" smtClean="0"/>
              <a:t>Machine learning program</a:t>
            </a:r>
          </a:p>
        </p:txBody>
      </p:sp>
      <p:sp>
        <p:nvSpPr>
          <p:cNvPr id="8" name="右箭头 8"/>
          <p:cNvSpPr/>
          <p:nvPr/>
        </p:nvSpPr>
        <p:spPr bwMode="auto">
          <a:xfrm>
            <a:off x="2672435" y="3188726"/>
            <a:ext cx="725715" cy="493486"/>
          </a:xfrm>
          <a:prstGeom prst="rightArrow">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354" tIns="45678" rIns="91354" bIns="45678" numCol="1" rtlCol="0" anchor="t" anchorCtr="0" compatLnSpc="1">
            <a:prstTxWarp prst="textNoShape">
              <a:avLst/>
            </a:prstTxWarp>
          </a:bodyPr>
          <a:lstStyle/>
          <a:p>
            <a:pPr defTabSz="913564"/>
            <a:endParaRPr lang="zh-CN" altLang="en-US" dirty="0" smtClean="0">
              <a:latin typeface="Arial" charset="0"/>
            </a:endParaRPr>
          </a:p>
        </p:txBody>
      </p:sp>
      <p:sp>
        <p:nvSpPr>
          <p:cNvPr id="9" name="TextBox 8"/>
          <p:cNvSpPr txBox="1"/>
          <p:nvPr/>
        </p:nvSpPr>
        <p:spPr>
          <a:xfrm>
            <a:off x="321277" y="5523604"/>
            <a:ext cx="2743035" cy="461580"/>
          </a:xfrm>
          <a:prstGeom prst="rect">
            <a:avLst/>
          </a:prstGeom>
          <a:noFill/>
        </p:spPr>
        <p:txBody>
          <a:bodyPr wrap="square" lIns="91354" tIns="45678" rIns="91354" bIns="45678" rtlCol="0">
            <a:spAutoFit/>
          </a:bodyPr>
          <a:lstStyle/>
          <a:p>
            <a:pPr algn="ctr"/>
            <a:r>
              <a:rPr lang="en-US" altLang="zh-CN" sz="2400" b="0" dirty="0" smtClean="0"/>
              <a:t>Training data</a:t>
            </a:r>
            <a:endParaRPr lang="en-US" sz="2400" b="0" dirty="0" smtClean="0"/>
          </a:p>
        </p:txBody>
      </p:sp>
      <p:sp>
        <p:nvSpPr>
          <p:cNvPr id="10" name="左右箭头 35"/>
          <p:cNvSpPr/>
          <p:nvPr/>
        </p:nvSpPr>
        <p:spPr bwMode="auto">
          <a:xfrm>
            <a:off x="5069253" y="3248499"/>
            <a:ext cx="1926149" cy="481261"/>
          </a:xfrm>
          <a:prstGeom prst="leftRightArrow">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354" tIns="45678" rIns="91354" bIns="45678" numCol="1" rtlCol="0" anchor="t" anchorCtr="0" compatLnSpc="1">
            <a:prstTxWarp prst="textNoShape">
              <a:avLst/>
            </a:prstTxWarp>
          </a:bodyPr>
          <a:lstStyle/>
          <a:p>
            <a:pPr defTabSz="913564"/>
            <a:endParaRPr lang="zh-CN" altLang="en-US" dirty="0" smtClean="0">
              <a:latin typeface="Arial" charset="0"/>
            </a:endParaRPr>
          </a:p>
        </p:txBody>
      </p:sp>
      <p:sp>
        <p:nvSpPr>
          <p:cNvPr id="11" name="TextBox 10"/>
          <p:cNvSpPr txBox="1"/>
          <p:nvPr/>
        </p:nvSpPr>
        <p:spPr>
          <a:xfrm>
            <a:off x="5015201" y="3723767"/>
            <a:ext cx="2035578" cy="830912"/>
          </a:xfrm>
          <a:prstGeom prst="rect">
            <a:avLst/>
          </a:prstGeom>
          <a:noFill/>
        </p:spPr>
        <p:txBody>
          <a:bodyPr wrap="square" lIns="91354" tIns="45678" rIns="91354" bIns="45678" rtlCol="0">
            <a:spAutoFit/>
          </a:bodyPr>
          <a:lstStyle/>
          <a:p>
            <a:pPr algn="ctr"/>
            <a:r>
              <a:rPr lang="en-US" sz="2400" b="0" dirty="0" smtClean="0"/>
              <a:t>Read/Update</a:t>
            </a:r>
          </a:p>
          <a:p>
            <a:pPr algn="ctr"/>
            <a:r>
              <a:rPr lang="en-US" sz="2400" b="0" dirty="0" err="1" smtClean="0"/>
              <a:t>params</a:t>
            </a:r>
            <a:endParaRPr lang="en-US" sz="2400" b="0" dirty="0"/>
          </a:p>
        </p:txBody>
      </p:sp>
      <p:grpSp>
        <p:nvGrpSpPr>
          <p:cNvPr id="13" name="Group 12"/>
          <p:cNvGrpSpPr/>
          <p:nvPr/>
        </p:nvGrpSpPr>
        <p:grpSpPr>
          <a:xfrm>
            <a:off x="853578" y="1790687"/>
            <a:ext cx="2430806" cy="3606931"/>
            <a:chOff x="853578" y="1801504"/>
            <a:chExt cx="2430806" cy="3606932"/>
          </a:xfrm>
        </p:grpSpPr>
        <p:pic>
          <p:nvPicPr>
            <p:cNvPr id="14" name="Picture 2" descr="C:\Users\cui\Desktop\eagle.jpg"/>
            <p:cNvPicPr>
              <a:picLocks noChangeAspect="1" noChangeArrowheads="1"/>
            </p:cNvPicPr>
            <p:nvPr/>
          </p:nvPicPr>
          <p:blipFill>
            <a:blip r:embed="rId3"/>
            <a:srcRect/>
            <a:stretch>
              <a:fillRect/>
            </a:stretch>
          </p:blipFill>
          <p:spPr bwMode="auto">
            <a:xfrm>
              <a:off x="887096" y="1801504"/>
              <a:ext cx="1740694" cy="928047"/>
            </a:xfrm>
            <a:prstGeom prst="rect">
              <a:avLst/>
            </a:prstGeom>
            <a:noFill/>
          </p:spPr>
        </p:pic>
        <p:pic>
          <p:nvPicPr>
            <p:cNvPr id="15" name="Picture 3" descr="C:\Users\cui\Desktop\vulture.jpg"/>
            <p:cNvPicPr>
              <a:picLocks noChangeAspect="1" noChangeArrowheads="1"/>
            </p:cNvPicPr>
            <p:nvPr/>
          </p:nvPicPr>
          <p:blipFill>
            <a:blip r:embed="rId4" cstate="print"/>
            <a:srcRect/>
            <a:stretch>
              <a:fillRect/>
            </a:stretch>
          </p:blipFill>
          <p:spPr bwMode="auto">
            <a:xfrm>
              <a:off x="872495" y="2674735"/>
              <a:ext cx="1753839" cy="969218"/>
            </a:xfrm>
            <a:prstGeom prst="rect">
              <a:avLst/>
            </a:prstGeom>
            <a:noFill/>
          </p:spPr>
        </p:pic>
        <p:pic>
          <p:nvPicPr>
            <p:cNvPr id="16" name="Picture 4" descr="C:\Users\cui\Desktop\accipiter.jpg"/>
            <p:cNvPicPr>
              <a:picLocks noChangeAspect="1" noChangeArrowheads="1"/>
            </p:cNvPicPr>
            <p:nvPr/>
          </p:nvPicPr>
          <p:blipFill>
            <a:blip r:embed="rId5" cstate="print"/>
            <a:srcRect/>
            <a:stretch>
              <a:fillRect/>
            </a:stretch>
          </p:blipFill>
          <p:spPr bwMode="auto">
            <a:xfrm>
              <a:off x="875981" y="4507684"/>
              <a:ext cx="1761769" cy="900752"/>
            </a:xfrm>
            <a:prstGeom prst="rect">
              <a:avLst/>
            </a:prstGeom>
            <a:noFill/>
          </p:spPr>
        </p:pic>
        <p:pic>
          <p:nvPicPr>
            <p:cNvPr id="17" name="Picture 5" descr="C:\Users\cui\Desktop\osprey.jpg"/>
            <p:cNvPicPr>
              <a:picLocks noChangeAspect="1" noChangeArrowheads="1"/>
            </p:cNvPicPr>
            <p:nvPr/>
          </p:nvPicPr>
          <p:blipFill>
            <a:blip r:embed="rId6" cstate="print"/>
            <a:srcRect/>
            <a:stretch>
              <a:fillRect/>
            </a:stretch>
          </p:blipFill>
          <p:spPr bwMode="auto">
            <a:xfrm>
              <a:off x="853578" y="3638424"/>
              <a:ext cx="1766791" cy="887105"/>
            </a:xfrm>
            <a:prstGeom prst="rect">
              <a:avLst/>
            </a:prstGeom>
            <a:noFill/>
          </p:spPr>
        </p:pic>
        <p:sp>
          <p:nvSpPr>
            <p:cNvPr id="18" name="TextBox 17"/>
            <p:cNvSpPr txBox="1"/>
            <p:nvPr/>
          </p:nvSpPr>
          <p:spPr>
            <a:xfrm>
              <a:off x="1770275" y="2255888"/>
              <a:ext cx="1082106" cy="400110"/>
            </a:xfrm>
            <a:prstGeom prst="rect">
              <a:avLst/>
            </a:prstGeom>
            <a:noFill/>
          </p:spPr>
          <p:txBody>
            <a:bodyPr wrap="square" rtlCol="0">
              <a:spAutoFit/>
            </a:bodyPr>
            <a:lstStyle/>
            <a:p>
              <a:r>
                <a:rPr lang="en-US" altLang="zh-CN" sz="2000" dirty="0" smtClean="0">
                  <a:solidFill>
                    <a:srgbClr val="FFFF00"/>
                  </a:solidFill>
                </a:rPr>
                <a:t>Eagle</a:t>
              </a:r>
              <a:endParaRPr lang="zh-CN" altLang="en-US" sz="2000" dirty="0">
                <a:solidFill>
                  <a:srgbClr val="FFFF00"/>
                </a:solidFill>
              </a:endParaRPr>
            </a:p>
          </p:txBody>
        </p:sp>
        <p:sp>
          <p:nvSpPr>
            <p:cNvPr id="19" name="TextBox 18"/>
            <p:cNvSpPr txBox="1"/>
            <p:nvPr/>
          </p:nvSpPr>
          <p:spPr>
            <a:xfrm>
              <a:off x="1596787" y="3186212"/>
              <a:ext cx="1298810" cy="400110"/>
            </a:xfrm>
            <a:prstGeom prst="rect">
              <a:avLst/>
            </a:prstGeom>
            <a:noFill/>
          </p:spPr>
          <p:txBody>
            <a:bodyPr wrap="square" rtlCol="0">
              <a:spAutoFit/>
            </a:bodyPr>
            <a:lstStyle/>
            <a:p>
              <a:r>
                <a:rPr lang="en-US" altLang="zh-CN" sz="2000" dirty="0" smtClean="0">
                  <a:solidFill>
                    <a:srgbClr val="FFFF00"/>
                  </a:solidFill>
                </a:rPr>
                <a:t>Vulture</a:t>
              </a:r>
              <a:endParaRPr lang="zh-CN" altLang="en-US" sz="2000" dirty="0">
                <a:solidFill>
                  <a:srgbClr val="FFFF00"/>
                </a:solidFill>
              </a:endParaRPr>
            </a:p>
          </p:txBody>
        </p:sp>
        <p:sp>
          <p:nvSpPr>
            <p:cNvPr id="20" name="TextBox 19"/>
            <p:cNvSpPr txBox="1"/>
            <p:nvPr/>
          </p:nvSpPr>
          <p:spPr>
            <a:xfrm>
              <a:off x="1382154" y="4925675"/>
              <a:ext cx="1683222" cy="400110"/>
            </a:xfrm>
            <a:prstGeom prst="rect">
              <a:avLst/>
            </a:prstGeom>
            <a:noFill/>
          </p:spPr>
          <p:txBody>
            <a:bodyPr wrap="square" rtlCol="0">
              <a:spAutoFit/>
            </a:bodyPr>
            <a:lstStyle/>
            <a:p>
              <a:r>
                <a:rPr lang="en-US" altLang="zh-CN" sz="2000" dirty="0" smtClean="0">
                  <a:solidFill>
                    <a:srgbClr val="FFFF00"/>
                  </a:solidFill>
                </a:rPr>
                <a:t>Accipiter</a:t>
              </a:r>
              <a:endParaRPr lang="zh-CN" altLang="en-US" sz="2000" dirty="0">
                <a:solidFill>
                  <a:srgbClr val="FFFF00"/>
                </a:solidFill>
              </a:endParaRPr>
            </a:p>
          </p:txBody>
        </p:sp>
        <p:sp>
          <p:nvSpPr>
            <p:cNvPr id="21" name="TextBox 20"/>
            <p:cNvSpPr txBox="1"/>
            <p:nvPr/>
          </p:nvSpPr>
          <p:spPr>
            <a:xfrm>
              <a:off x="1601162" y="4125093"/>
              <a:ext cx="1683222" cy="400110"/>
            </a:xfrm>
            <a:prstGeom prst="rect">
              <a:avLst/>
            </a:prstGeom>
            <a:noFill/>
          </p:spPr>
          <p:txBody>
            <a:bodyPr wrap="square" rtlCol="0">
              <a:spAutoFit/>
            </a:bodyPr>
            <a:lstStyle/>
            <a:p>
              <a:r>
                <a:rPr lang="en-US" altLang="zh-CN" sz="2000" dirty="0" smtClean="0">
                  <a:solidFill>
                    <a:srgbClr val="FFFF00"/>
                  </a:solidFill>
                </a:rPr>
                <a:t>Osprey</a:t>
              </a:r>
              <a:endParaRPr lang="zh-CN" altLang="en-US" sz="2000" dirty="0">
                <a:solidFill>
                  <a:srgbClr val="FFFF00"/>
                </a:solidFill>
              </a:endParaRPr>
            </a:p>
          </p:txBody>
        </p:sp>
      </p:grpSp>
      <p:pic>
        <p:nvPicPr>
          <p:cNvPr id="22" name="Picture 21"/>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3384194" y="2407950"/>
            <a:ext cx="1556296" cy="2198576"/>
          </a:xfrm>
          <a:prstGeom prst="rect">
            <a:avLst/>
          </a:prstGeom>
        </p:spPr>
      </p:pic>
      <p:sp>
        <p:nvSpPr>
          <p:cNvPr id="23" name="TextBox 22"/>
          <p:cNvSpPr txBox="1"/>
          <p:nvPr/>
        </p:nvSpPr>
        <p:spPr>
          <a:xfrm>
            <a:off x="6135627" y="5134398"/>
            <a:ext cx="2982309" cy="830912"/>
          </a:xfrm>
          <a:prstGeom prst="rect">
            <a:avLst/>
          </a:prstGeom>
          <a:noFill/>
        </p:spPr>
        <p:txBody>
          <a:bodyPr wrap="square" lIns="91354" tIns="45678" rIns="91354" bIns="45678" rtlCol="0">
            <a:spAutoFit/>
          </a:bodyPr>
          <a:lstStyle/>
          <a:p>
            <a:pPr algn="ctr"/>
            <a:r>
              <a:rPr lang="en-US" altLang="zh-CN" sz="2400" b="0" dirty="0" smtClean="0"/>
              <a:t>Model parameters (solution)</a:t>
            </a:r>
          </a:p>
        </p:txBody>
      </p:sp>
      <p:grpSp>
        <p:nvGrpSpPr>
          <p:cNvPr id="24" name="Group 23"/>
          <p:cNvGrpSpPr/>
          <p:nvPr/>
        </p:nvGrpSpPr>
        <p:grpSpPr>
          <a:xfrm>
            <a:off x="6583680" y="2704940"/>
            <a:ext cx="2377440" cy="2194560"/>
            <a:chOff x="2354580" y="1866900"/>
            <a:chExt cx="3596640" cy="2956560"/>
          </a:xfrm>
        </p:grpSpPr>
        <p:sp>
          <p:nvSpPr>
            <p:cNvPr id="25" name="Oval 24"/>
            <p:cNvSpPr/>
            <p:nvPr/>
          </p:nvSpPr>
          <p:spPr bwMode="auto">
            <a:xfrm>
              <a:off x="2354580" y="4472940"/>
              <a:ext cx="312420" cy="312420"/>
            </a:xfrm>
            <a:prstGeom prst="ellipse">
              <a:avLst/>
            </a:prstGeom>
            <a:solidFill>
              <a:srgbClr val="33CC33"/>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26" name="Oval 25"/>
            <p:cNvSpPr/>
            <p:nvPr/>
          </p:nvSpPr>
          <p:spPr bwMode="auto">
            <a:xfrm>
              <a:off x="3040380" y="4472940"/>
              <a:ext cx="312420" cy="312420"/>
            </a:xfrm>
            <a:prstGeom prst="ellipse">
              <a:avLst/>
            </a:prstGeom>
            <a:solidFill>
              <a:srgbClr val="33CC33"/>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27" name="Oval 26"/>
            <p:cNvSpPr/>
            <p:nvPr/>
          </p:nvSpPr>
          <p:spPr bwMode="auto">
            <a:xfrm>
              <a:off x="3695700" y="4488180"/>
              <a:ext cx="312420" cy="312420"/>
            </a:xfrm>
            <a:prstGeom prst="ellipse">
              <a:avLst/>
            </a:prstGeom>
            <a:solidFill>
              <a:srgbClr val="33CC33"/>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28" name="Oval 27"/>
            <p:cNvSpPr/>
            <p:nvPr/>
          </p:nvSpPr>
          <p:spPr bwMode="auto">
            <a:xfrm>
              <a:off x="4297680" y="4495800"/>
              <a:ext cx="312420" cy="312420"/>
            </a:xfrm>
            <a:prstGeom prst="ellipse">
              <a:avLst/>
            </a:prstGeom>
            <a:solidFill>
              <a:srgbClr val="33CC33"/>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29" name="Oval 28"/>
            <p:cNvSpPr/>
            <p:nvPr/>
          </p:nvSpPr>
          <p:spPr bwMode="auto">
            <a:xfrm>
              <a:off x="4953000" y="4511040"/>
              <a:ext cx="312420" cy="312420"/>
            </a:xfrm>
            <a:prstGeom prst="ellipse">
              <a:avLst/>
            </a:prstGeom>
            <a:solidFill>
              <a:srgbClr val="33CC33"/>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0" name="Oval 29"/>
            <p:cNvSpPr/>
            <p:nvPr/>
          </p:nvSpPr>
          <p:spPr bwMode="auto">
            <a:xfrm>
              <a:off x="5638800" y="4511040"/>
              <a:ext cx="312420" cy="312420"/>
            </a:xfrm>
            <a:prstGeom prst="ellipse">
              <a:avLst/>
            </a:prstGeom>
            <a:solidFill>
              <a:srgbClr val="33CC33"/>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1" name="Oval 30"/>
            <p:cNvSpPr/>
            <p:nvPr/>
          </p:nvSpPr>
          <p:spPr bwMode="auto">
            <a:xfrm>
              <a:off x="3042920" y="3665220"/>
              <a:ext cx="312420" cy="31242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2" name="Oval 31"/>
            <p:cNvSpPr/>
            <p:nvPr/>
          </p:nvSpPr>
          <p:spPr bwMode="auto">
            <a:xfrm>
              <a:off x="3698240" y="3680460"/>
              <a:ext cx="312420" cy="31242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3" name="Oval 32"/>
            <p:cNvSpPr/>
            <p:nvPr/>
          </p:nvSpPr>
          <p:spPr bwMode="auto">
            <a:xfrm>
              <a:off x="4300220" y="3688080"/>
              <a:ext cx="312420" cy="31242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4" name="Oval 33"/>
            <p:cNvSpPr/>
            <p:nvPr/>
          </p:nvSpPr>
          <p:spPr bwMode="auto">
            <a:xfrm>
              <a:off x="4955540" y="3703320"/>
              <a:ext cx="312420" cy="31242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35" name="Straight Connector 34"/>
            <p:cNvCxnSpPr>
              <a:stCxn id="25" idx="0"/>
              <a:endCxn id="31" idx="4"/>
            </p:cNvCxnSpPr>
            <p:nvPr/>
          </p:nvCxnSpPr>
          <p:spPr bwMode="auto">
            <a:xfrm rot="5400000" flipH="1" flipV="1">
              <a:off x="2607310" y="3881120"/>
              <a:ext cx="495300" cy="68834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6" name="Straight Connector 35"/>
            <p:cNvCxnSpPr>
              <a:stCxn id="26" idx="0"/>
              <a:endCxn id="32" idx="4"/>
            </p:cNvCxnSpPr>
            <p:nvPr/>
          </p:nvCxnSpPr>
          <p:spPr bwMode="auto">
            <a:xfrm rot="5400000" flipH="1" flipV="1">
              <a:off x="3285490" y="3903980"/>
              <a:ext cx="480060" cy="6578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7" name="Straight Connector 36"/>
            <p:cNvCxnSpPr>
              <a:stCxn id="27" idx="0"/>
              <a:endCxn id="33" idx="4"/>
            </p:cNvCxnSpPr>
            <p:nvPr/>
          </p:nvCxnSpPr>
          <p:spPr bwMode="auto">
            <a:xfrm rot="5400000" flipH="1" flipV="1">
              <a:off x="3910330" y="3942080"/>
              <a:ext cx="487680" cy="60452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8" name="Straight Connector 37"/>
            <p:cNvCxnSpPr>
              <a:stCxn id="28" idx="0"/>
              <a:endCxn id="34" idx="4"/>
            </p:cNvCxnSpPr>
            <p:nvPr/>
          </p:nvCxnSpPr>
          <p:spPr bwMode="auto">
            <a:xfrm rot="5400000" flipH="1" flipV="1">
              <a:off x="4542790" y="3926840"/>
              <a:ext cx="480060" cy="6578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9" name="Straight Connector 38"/>
            <p:cNvCxnSpPr>
              <a:stCxn id="31" idx="4"/>
              <a:endCxn id="26" idx="0"/>
            </p:cNvCxnSpPr>
            <p:nvPr/>
          </p:nvCxnSpPr>
          <p:spPr bwMode="auto">
            <a:xfrm rot="5400000">
              <a:off x="2950210" y="4224020"/>
              <a:ext cx="495300" cy="254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0" name="Straight Connector 39"/>
            <p:cNvCxnSpPr>
              <a:stCxn id="32" idx="4"/>
              <a:endCxn id="27" idx="0"/>
            </p:cNvCxnSpPr>
            <p:nvPr/>
          </p:nvCxnSpPr>
          <p:spPr bwMode="auto">
            <a:xfrm rot="5400000">
              <a:off x="3605530" y="4239260"/>
              <a:ext cx="495300" cy="254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1" name="Straight Connector 40"/>
            <p:cNvCxnSpPr>
              <a:stCxn id="33" idx="4"/>
              <a:endCxn id="28" idx="0"/>
            </p:cNvCxnSpPr>
            <p:nvPr/>
          </p:nvCxnSpPr>
          <p:spPr bwMode="auto">
            <a:xfrm rot="5400000">
              <a:off x="4207510" y="4246880"/>
              <a:ext cx="495300" cy="254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2" name="Straight Connector 41"/>
            <p:cNvCxnSpPr>
              <a:stCxn id="34" idx="4"/>
              <a:endCxn id="29" idx="0"/>
            </p:cNvCxnSpPr>
            <p:nvPr/>
          </p:nvCxnSpPr>
          <p:spPr bwMode="auto">
            <a:xfrm rot="5400000">
              <a:off x="4862830" y="4262120"/>
              <a:ext cx="495300" cy="254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3" name="Straight Connector 42"/>
            <p:cNvCxnSpPr>
              <a:stCxn id="34" idx="4"/>
              <a:endCxn id="30" idx="0"/>
            </p:cNvCxnSpPr>
            <p:nvPr/>
          </p:nvCxnSpPr>
          <p:spPr bwMode="auto">
            <a:xfrm rot="16200000" flipH="1">
              <a:off x="5205730" y="3921760"/>
              <a:ext cx="495300" cy="6832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4" name="Straight Connector 43"/>
            <p:cNvCxnSpPr>
              <a:stCxn id="33" idx="4"/>
              <a:endCxn id="29" idx="0"/>
            </p:cNvCxnSpPr>
            <p:nvPr/>
          </p:nvCxnSpPr>
          <p:spPr bwMode="auto">
            <a:xfrm rot="16200000" flipH="1">
              <a:off x="4527550" y="3929380"/>
              <a:ext cx="510540" cy="65278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5" name="Straight Connector 44"/>
            <p:cNvCxnSpPr>
              <a:stCxn id="32" idx="4"/>
              <a:endCxn id="28" idx="0"/>
            </p:cNvCxnSpPr>
            <p:nvPr/>
          </p:nvCxnSpPr>
          <p:spPr bwMode="auto">
            <a:xfrm rot="16200000" flipH="1">
              <a:off x="3902710" y="3944620"/>
              <a:ext cx="502920" cy="59944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6" name="Straight Connector 45"/>
            <p:cNvCxnSpPr>
              <a:stCxn id="31" idx="4"/>
              <a:endCxn id="27" idx="0"/>
            </p:cNvCxnSpPr>
            <p:nvPr/>
          </p:nvCxnSpPr>
          <p:spPr bwMode="auto">
            <a:xfrm rot="16200000" flipH="1">
              <a:off x="3270250" y="3906520"/>
              <a:ext cx="510540" cy="65278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7" name="Oval 46"/>
            <p:cNvSpPr/>
            <p:nvPr/>
          </p:nvSpPr>
          <p:spPr bwMode="auto">
            <a:xfrm>
              <a:off x="3698240" y="2796540"/>
              <a:ext cx="312420" cy="31242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48" name="Oval 47"/>
            <p:cNvSpPr/>
            <p:nvPr/>
          </p:nvSpPr>
          <p:spPr bwMode="auto">
            <a:xfrm>
              <a:off x="4300220" y="2804160"/>
              <a:ext cx="312420" cy="31242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49" name="Straight Connector 48"/>
            <p:cNvCxnSpPr>
              <a:stCxn id="32" idx="0"/>
              <a:endCxn id="47" idx="4"/>
            </p:cNvCxnSpPr>
            <p:nvPr/>
          </p:nvCxnSpPr>
          <p:spPr bwMode="auto">
            <a:xfrm rot="5400000" flipH="1" flipV="1">
              <a:off x="3568700" y="3394710"/>
              <a:ext cx="5715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0" name="Straight Connector 49"/>
            <p:cNvCxnSpPr>
              <a:stCxn id="33" idx="0"/>
              <a:endCxn id="48" idx="4"/>
            </p:cNvCxnSpPr>
            <p:nvPr/>
          </p:nvCxnSpPr>
          <p:spPr bwMode="auto">
            <a:xfrm rot="5400000" flipH="1" flipV="1">
              <a:off x="4170680" y="3402330"/>
              <a:ext cx="5715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1" name="Straight Connector 50"/>
            <p:cNvCxnSpPr>
              <a:stCxn id="31" idx="0"/>
              <a:endCxn id="47" idx="4"/>
            </p:cNvCxnSpPr>
            <p:nvPr/>
          </p:nvCxnSpPr>
          <p:spPr bwMode="auto">
            <a:xfrm rot="5400000" flipH="1" flipV="1">
              <a:off x="3248660" y="3059430"/>
              <a:ext cx="556260" cy="65532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2" name="Straight Connector 51"/>
            <p:cNvCxnSpPr>
              <a:stCxn id="33" idx="0"/>
              <a:endCxn id="47" idx="4"/>
            </p:cNvCxnSpPr>
            <p:nvPr/>
          </p:nvCxnSpPr>
          <p:spPr bwMode="auto">
            <a:xfrm rot="16200000" flipV="1">
              <a:off x="3865880" y="3097530"/>
              <a:ext cx="579120" cy="60198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3" name="Straight Connector 52"/>
            <p:cNvCxnSpPr>
              <a:stCxn id="34" idx="0"/>
              <a:endCxn id="47" idx="4"/>
            </p:cNvCxnSpPr>
            <p:nvPr/>
          </p:nvCxnSpPr>
          <p:spPr bwMode="auto">
            <a:xfrm rot="16200000" flipV="1">
              <a:off x="4185920" y="2777490"/>
              <a:ext cx="594360" cy="12573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4" name="Straight Connector 53"/>
            <p:cNvCxnSpPr>
              <a:stCxn id="31" idx="0"/>
              <a:endCxn id="48" idx="4"/>
            </p:cNvCxnSpPr>
            <p:nvPr/>
          </p:nvCxnSpPr>
          <p:spPr bwMode="auto">
            <a:xfrm rot="5400000" flipH="1" flipV="1">
              <a:off x="3553460" y="2762250"/>
              <a:ext cx="548640" cy="12573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5" name="Straight Connector 54"/>
            <p:cNvCxnSpPr>
              <a:stCxn id="32" idx="0"/>
              <a:endCxn id="48" idx="4"/>
            </p:cNvCxnSpPr>
            <p:nvPr/>
          </p:nvCxnSpPr>
          <p:spPr bwMode="auto">
            <a:xfrm rot="5400000" flipH="1" flipV="1">
              <a:off x="3873500" y="3097530"/>
              <a:ext cx="563880" cy="60198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6" name="Straight Connector 55"/>
            <p:cNvCxnSpPr>
              <a:stCxn id="34" idx="0"/>
              <a:endCxn id="48" idx="4"/>
            </p:cNvCxnSpPr>
            <p:nvPr/>
          </p:nvCxnSpPr>
          <p:spPr bwMode="auto">
            <a:xfrm rot="16200000" flipV="1">
              <a:off x="4490720" y="3082290"/>
              <a:ext cx="586740" cy="65532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57" name="Oval 56"/>
            <p:cNvSpPr/>
            <p:nvPr/>
          </p:nvSpPr>
          <p:spPr bwMode="auto">
            <a:xfrm>
              <a:off x="3042920" y="1866900"/>
              <a:ext cx="312420" cy="31242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58" name="Oval 57"/>
            <p:cNvSpPr/>
            <p:nvPr/>
          </p:nvSpPr>
          <p:spPr bwMode="auto">
            <a:xfrm>
              <a:off x="3698240" y="1882140"/>
              <a:ext cx="312420" cy="31242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59" name="Oval 58"/>
            <p:cNvSpPr/>
            <p:nvPr/>
          </p:nvSpPr>
          <p:spPr bwMode="auto">
            <a:xfrm>
              <a:off x="4300220" y="1889760"/>
              <a:ext cx="312420" cy="31242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60" name="Oval 59"/>
            <p:cNvSpPr/>
            <p:nvPr/>
          </p:nvSpPr>
          <p:spPr bwMode="auto">
            <a:xfrm>
              <a:off x="4955540" y="1905000"/>
              <a:ext cx="312420" cy="31242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61" name="Straight Connector 60"/>
            <p:cNvCxnSpPr>
              <a:stCxn id="47" idx="0"/>
              <a:endCxn id="58" idx="4"/>
            </p:cNvCxnSpPr>
            <p:nvPr/>
          </p:nvCxnSpPr>
          <p:spPr bwMode="auto">
            <a:xfrm rot="5400000" flipH="1" flipV="1">
              <a:off x="3553460" y="2495550"/>
              <a:ext cx="60198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2" name="Straight Connector 61"/>
            <p:cNvCxnSpPr>
              <a:stCxn id="48" idx="0"/>
              <a:endCxn id="59" idx="4"/>
            </p:cNvCxnSpPr>
            <p:nvPr/>
          </p:nvCxnSpPr>
          <p:spPr bwMode="auto">
            <a:xfrm rot="5400000" flipH="1" flipV="1">
              <a:off x="4155440" y="2503170"/>
              <a:ext cx="60198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3" name="Straight Connector 62"/>
            <p:cNvCxnSpPr>
              <a:stCxn id="47" idx="0"/>
              <a:endCxn id="57" idx="4"/>
            </p:cNvCxnSpPr>
            <p:nvPr/>
          </p:nvCxnSpPr>
          <p:spPr bwMode="auto">
            <a:xfrm rot="16200000" flipV="1">
              <a:off x="3218180" y="2160270"/>
              <a:ext cx="617220" cy="65532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4" name="Straight Connector 63"/>
            <p:cNvCxnSpPr>
              <a:stCxn id="48" idx="0"/>
              <a:endCxn id="57" idx="4"/>
            </p:cNvCxnSpPr>
            <p:nvPr/>
          </p:nvCxnSpPr>
          <p:spPr bwMode="auto">
            <a:xfrm rot="16200000" flipV="1">
              <a:off x="3515360" y="1863090"/>
              <a:ext cx="624840" cy="12573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5" name="Straight Connector 64"/>
            <p:cNvCxnSpPr>
              <a:stCxn id="48" idx="0"/>
              <a:endCxn id="58" idx="4"/>
            </p:cNvCxnSpPr>
            <p:nvPr/>
          </p:nvCxnSpPr>
          <p:spPr bwMode="auto">
            <a:xfrm rot="16200000" flipV="1">
              <a:off x="3850640" y="2198370"/>
              <a:ext cx="609600" cy="60198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6" name="Straight Connector 65"/>
            <p:cNvCxnSpPr>
              <a:stCxn id="47" idx="0"/>
              <a:endCxn id="59" idx="4"/>
            </p:cNvCxnSpPr>
            <p:nvPr/>
          </p:nvCxnSpPr>
          <p:spPr bwMode="auto">
            <a:xfrm rot="5400000" flipH="1" flipV="1">
              <a:off x="3858260" y="2198370"/>
              <a:ext cx="594360" cy="60198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7" name="Straight Connector 66"/>
            <p:cNvCxnSpPr>
              <a:stCxn id="47" idx="0"/>
              <a:endCxn id="60" idx="4"/>
            </p:cNvCxnSpPr>
            <p:nvPr/>
          </p:nvCxnSpPr>
          <p:spPr bwMode="auto">
            <a:xfrm rot="5400000" flipH="1" flipV="1">
              <a:off x="4193540" y="1878330"/>
              <a:ext cx="579120" cy="12573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8" name="Straight Connector 67"/>
            <p:cNvCxnSpPr>
              <a:stCxn id="48" idx="0"/>
              <a:endCxn id="60" idx="4"/>
            </p:cNvCxnSpPr>
            <p:nvPr/>
          </p:nvCxnSpPr>
          <p:spPr bwMode="auto">
            <a:xfrm rot="5400000" flipH="1" flipV="1">
              <a:off x="4490720" y="2183130"/>
              <a:ext cx="586740" cy="65532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69" name="TextBox 68"/>
          <p:cNvSpPr txBox="1"/>
          <p:nvPr/>
        </p:nvSpPr>
        <p:spPr>
          <a:xfrm>
            <a:off x="6158206" y="1940765"/>
            <a:ext cx="3060438" cy="461665"/>
          </a:xfrm>
          <a:prstGeom prst="rect">
            <a:avLst/>
          </a:prstGeom>
          <a:noFill/>
        </p:spPr>
        <p:txBody>
          <a:bodyPr wrap="square" rtlCol="0">
            <a:spAutoFit/>
          </a:bodyPr>
          <a:lstStyle/>
          <a:p>
            <a:r>
              <a:rPr lang="en-US" sz="2400" b="0" dirty="0" smtClean="0"/>
              <a:t>Deep neural network</a:t>
            </a:r>
            <a:endParaRPr lang="en-US" sz="2400" b="0" dirty="0"/>
          </a:p>
        </p:txBody>
      </p:sp>
      <p:sp>
        <p:nvSpPr>
          <p:cNvPr id="70" name="TextBox 69"/>
          <p:cNvSpPr txBox="1"/>
          <p:nvPr/>
        </p:nvSpPr>
        <p:spPr>
          <a:xfrm>
            <a:off x="562950" y="1309395"/>
            <a:ext cx="4441372" cy="461665"/>
          </a:xfrm>
          <a:prstGeom prst="rect">
            <a:avLst/>
          </a:prstGeom>
          <a:noFill/>
        </p:spPr>
        <p:txBody>
          <a:bodyPr wrap="square" rtlCol="0">
            <a:spAutoFit/>
          </a:bodyPr>
          <a:lstStyle/>
          <a:p>
            <a:r>
              <a:rPr lang="en-US" sz="2400" b="0" dirty="0" err="1" smtClean="0"/>
              <a:t>Labelled</a:t>
            </a:r>
            <a:r>
              <a:rPr lang="en-US" sz="2400" b="0" dirty="0" smtClean="0"/>
              <a:t> images</a:t>
            </a:r>
            <a:endParaRPr lang="en-US" sz="24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animBg="1"/>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Three case studies</a:t>
            </a:r>
            <a:endParaRPr lang="en-US" sz="4000" dirty="0"/>
          </a:p>
        </p:txBody>
      </p:sp>
      <p:sp>
        <p:nvSpPr>
          <p:cNvPr id="3" name="Content Placeholder 2"/>
          <p:cNvSpPr>
            <a:spLocks noGrp="1"/>
          </p:cNvSpPr>
          <p:nvPr>
            <p:ph idx="1"/>
          </p:nvPr>
        </p:nvSpPr>
        <p:spPr>
          <a:xfrm>
            <a:off x="685799" y="1104900"/>
            <a:ext cx="8101361" cy="4648200"/>
          </a:xfrm>
        </p:spPr>
        <p:txBody>
          <a:bodyPr/>
          <a:lstStyle/>
          <a:p>
            <a:r>
              <a:rPr lang="en-US" dirty="0" err="1" smtClean="0">
                <a:solidFill>
                  <a:schemeClr val="bg1">
                    <a:lumMod val="75000"/>
                  </a:schemeClr>
                </a:solidFill>
              </a:rPr>
              <a:t>IterStore</a:t>
            </a:r>
            <a:r>
              <a:rPr lang="en-US" dirty="0" smtClean="0">
                <a:solidFill>
                  <a:schemeClr val="bg1">
                    <a:lumMod val="75000"/>
                  </a:schemeClr>
                </a:solidFill>
              </a:rPr>
              <a:t> [Cui et al. </a:t>
            </a:r>
            <a:r>
              <a:rPr lang="en-US" dirty="0" err="1" smtClean="0">
                <a:solidFill>
                  <a:schemeClr val="bg1">
                    <a:lumMod val="75000"/>
                  </a:schemeClr>
                </a:solidFill>
              </a:rPr>
              <a:t>SoCC</a:t>
            </a:r>
            <a:r>
              <a:rPr lang="en-US" dirty="0" smtClean="0">
                <a:solidFill>
                  <a:schemeClr val="bg1">
                    <a:lumMod val="75000"/>
                  </a:schemeClr>
                </a:solidFill>
              </a:rPr>
              <a:t> ‘14]</a:t>
            </a:r>
          </a:p>
          <a:p>
            <a:pPr lvl="1"/>
            <a:r>
              <a:rPr lang="en-US" dirty="0" smtClean="0">
                <a:solidFill>
                  <a:schemeClr val="bg1">
                    <a:lumMod val="75000"/>
                  </a:schemeClr>
                </a:solidFill>
              </a:rPr>
              <a:t>an efficient parameter server design</a:t>
            </a:r>
          </a:p>
          <a:p>
            <a:pPr lvl="1"/>
            <a:r>
              <a:rPr lang="en-US" dirty="0" smtClean="0">
                <a:solidFill>
                  <a:schemeClr val="bg1">
                    <a:lumMod val="75000"/>
                  </a:schemeClr>
                </a:solidFill>
              </a:rPr>
              <a:t>exploits repeated parameter data access</a:t>
            </a:r>
          </a:p>
          <a:p>
            <a:pPr marL="342587" lvl="1" indent="-342587"/>
            <a:r>
              <a:rPr lang="en-US" sz="2800" dirty="0" err="1" smtClean="0">
                <a:ea typeface="+mn-ea"/>
                <a:cs typeface="+mn-cs"/>
              </a:rPr>
              <a:t>GeePS</a:t>
            </a:r>
            <a:r>
              <a:rPr lang="en-US" sz="2800" dirty="0" smtClean="0">
                <a:ea typeface="+mn-ea"/>
                <a:cs typeface="+mn-cs"/>
              </a:rPr>
              <a:t> [Cui et al. </a:t>
            </a:r>
            <a:r>
              <a:rPr lang="en-US" sz="2800" dirty="0" err="1" smtClean="0">
                <a:ea typeface="+mn-ea"/>
                <a:cs typeface="+mn-cs"/>
              </a:rPr>
              <a:t>EuroSys</a:t>
            </a:r>
            <a:r>
              <a:rPr lang="en-US" sz="2800" dirty="0" smtClean="0">
                <a:ea typeface="+mn-ea"/>
                <a:cs typeface="+mn-cs"/>
              </a:rPr>
              <a:t> ‘16]</a:t>
            </a:r>
          </a:p>
          <a:p>
            <a:pPr lvl="1"/>
            <a:r>
              <a:rPr lang="en-US" dirty="0" smtClean="0"/>
              <a:t>specialized parameter server for GPU deep learning</a:t>
            </a:r>
          </a:p>
          <a:p>
            <a:pPr lvl="1"/>
            <a:r>
              <a:rPr lang="en-US" dirty="0" smtClean="0"/>
              <a:t>exploits layer-by-layer pattern of deep learning</a:t>
            </a:r>
          </a:p>
          <a:p>
            <a:pPr marL="342587" lvl="1" indent="-342587"/>
            <a:r>
              <a:rPr lang="en-US" sz="2800" dirty="0" err="1" smtClean="0">
                <a:solidFill>
                  <a:schemeClr val="bg1">
                    <a:lumMod val="75000"/>
                  </a:schemeClr>
                </a:solidFill>
              </a:rPr>
              <a:t>MLtuner</a:t>
            </a:r>
            <a:r>
              <a:rPr lang="en-US" sz="2800" dirty="0" smtClean="0">
                <a:solidFill>
                  <a:schemeClr val="bg1">
                    <a:lumMod val="75000"/>
                  </a:schemeClr>
                </a:solidFill>
              </a:rPr>
              <a:t> [In preparation]</a:t>
            </a:r>
          </a:p>
          <a:p>
            <a:pPr lvl="1"/>
            <a:r>
              <a:rPr lang="en-US" dirty="0" smtClean="0">
                <a:solidFill>
                  <a:schemeClr val="bg1">
                    <a:lumMod val="75000"/>
                  </a:schemeClr>
                </a:solidFill>
              </a:rPr>
              <a:t>system for automatic machine learning tuning</a:t>
            </a:r>
          </a:p>
          <a:p>
            <a:pPr lvl="1"/>
            <a:r>
              <a:rPr lang="en-US" dirty="0" smtClean="0">
                <a:solidFill>
                  <a:schemeClr val="bg1">
                    <a:lumMod val="75000"/>
                  </a:schemeClr>
                </a:solidFill>
              </a:rPr>
              <a:t>exploits quick decision of training </a:t>
            </a:r>
            <a:r>
              <a:rPr lang="en-US" dirty="0" err="1" smtClean="0">
                <a:solidFill>
                  <a:schemeClr val="bg1">
                    <a:lumMod val="75000"/>
                  </a:schemeClr>
                </a:solidFill>
              </a:rPr>
              <a:t>hyperparam</a:t>
            </a:r>
            <a:r>
              <a:rPr lang="en-US" dirty="0" smtClean="0">
                <a:solidFill>
                  <a:schemeClr val="bg1">
                    <a:lumMod val="75000"/>
                  </a:schemeClr>
                </a:solidFill>
              </a:rPr>
              <a:t> tuning</a:t>
            </a:r>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dirty="0"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20</a:t>
            </a:fld>
            <a:endParaRPr lang="en-US" altLang="en-US" sz="16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9"/>
          <p:cNvGrpSpPr/>
          <p:nvPr/>
        </p:nvGrpSpPr>
        <p:grpSpPr>
          <a:xfrm>
            <a:off x="4817791" y="3001833"/>
            <a:ext cx="4484478" cy="2721952"/>
            <a:chOff x="4817787" y="3344733"/>
            <a:chExt cx="4484478" cy="2721952"/>
          </a:xfrm>
        </p:grpSpPr>
        <p:grpSp>
          <p:nvGrpSpPr>
            <p:cNvPr id="3" name="Group 66"/>
            <p:cNvGrpSpPr/>
            <p:nvPr/>
          </p:nvGrpSpPr>
          <p:grpSpPr>
            <a:xfrm>
              <a:off x="4817787" y="3649382"/>
              <a:ext cx="4115200" cy="2417303"/>
              <a:chOff x="1783460" y="5385453"/>
              <a:chExt cx="4115200" cy="2417303"/>
            </a:xfrm>
          </p:grpSpPr>
          <p:sp>
            <p:nvSpPr>
              <p:cNvPr id="140" name="矩形 64"/>
              <p:cNvSpPr/>
              <p:nvPr/>
            </p:nvSpPr>
            <p:spPr>
              <a:xfrm>
                <a:off x="2165094" y="5868448"/>
                <a:ext cx="3733566" cy="193430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dirty="0"/>
              </a:p>
            </p:txBody>
          </p:sp>
          <p:sp>
            <p:nvSpPr>
              <p:cNvPr id="141" name="TextBox 140"/>
              <p:cNvSpPr txBox="1"/>
              <p:nvPr/>
            </p:nvSpPr>
            <p:spPr>
              <a:xfrm>
                <a:off x="1783460" y="5385453"/>
                <a:ext cx="2435287" cy="461665"/>
              </a:xfrm>
              <a:prstGeom prst="rect">
                <a:avLst/>
              </a:prstGeom>
              <a:noFill/>
            </p:spPr>
            <p:txBody>
              <a:bodyPr wrap="square" rtlCol="0">
                <a:spAutoFit/>
              </a:bodyPr>
              <a:lstStyle/>
              <a:p>
                <a:pPr algn="ctr"/>
                <a:r>
                  <a:rPr lang="en-US" altLang="zh-CN" sz="2400" b="0" dirty="0" smtClean="0"/>
                  <a:t>GPU device</a:t>
                </a:r>
              </a:p>
            </p:txBody>
          </p:sp>
        </p:grpSp>
        <p:grpSp>
          <p:nvGrpSpPr>
            <p:cNvPr id="8" name="Group 66"/>
            <p:cNvGrpSpPr/>
            <p:nvPr/>
          </p:nvGrpSpPr>
          <p:grpSpPr>
            <a:xfrm>
              <a:off x="6866978" y="4671636"/>
              <a:ext cx="2435287" cy="1216854"/>
              <a:chOff x="1951097" y="6267030"/>
              <a:chExt cx="2435287" cy="1216854"/>
            </a:xfrm>
          </p:grpSpPr>
          <p:sp>
            <p:nvSpPr>
              <p:cNvPr id="138" name="矩形 64"/>
              <p:cNvSpPr/>
              <p:nvPr/>
            </p:nvSpPr>
            <p:spPr>
              <a:xfrm>
                <a:off x="2439648" y="6272891"/>
                <a:ext cx="1471950" cy="1210993"/>
              </a:xfrm>
              <a:prstGeom prst="rect">
                <a:avLst/>
              </a:prstGeom>
              <a:solidFill>
                <a:srgbClr val="FFFFC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dirty="0"/>
              </a:p>
            </p:txBody>
          </p:sp>
          <p:sp>
            <p:nvSpPr>
              <p:cNvPr id="139" name="TextBox 138"/>
              <p:cNvSpPr txBox="1"/>
              <p:nvPr/>
            </p:nvSpPr>
            <p:spPr>
              <a:xfrm>
                <a:off x="1951097" y="6267030"/>
                <a:ext cx="2435287" cy="1200329"/>
              </a:xfrm>
              <a:prstGeom prst="rect">
                <a:avLst/>
              </a:prstGeom>
              <a:noFill/>
            </p:spPr>
            <p:txBody>
              <a:bodyPr wrap="square" rtlCol="0">
                <a:spAutoFit/>
              </a:bodyPr>
              <a:lstStyle/>
              <a:p>
                <a:pPr algn="ctr"/>
                <a:r>
                  <a:rPr lang="en-US" altLang="zh-CN" sz="2400" b="0" dirty="0" smtClean="0"/>
                  <a:t>GPU</a:t>
                </a:r>
              </a:p>
              <a:p>
                <a:pPr algn="ctr"/>
                <a:r>
                  <a:rPr lang="en-US" altLang="zh-CN" sz="2400" b="0" dirty="0" smtClean="0"/>
                  <a:t>memory</a:t>
                </a:r>
              </a:p>
              <a:p>
                <a:pPr algn="ctr"/>
                <a:r>
                  <a:rPr lang="en-US" altLang="zh-CN" sz="2400" b="0" dirty="0" smtClean="0"/>
                  <a:t>(a few GB)</a:t>
                </a:r>
              </a:p>
            </p:txBody>
          </p:sp>
        </p:grpSp>
        <p:sp>
          <p:nvSpPr>
            <p:cNvPr id="98" name="Rectangle 97"/>
            <p:cNvSpPr/>
            <p:nvPr/>
          </p:nvSpPr>
          <p:spPr bwMode="auto">
            <a:xfrm>
              <a:off x="5396604" y="4575509"/>
              <a:ext cx="191086" cy="193430"/>
            </a:xfrm>
            <a:prstGeom prst="rect">
              <a:avLst/>
            </a:prstGeom>
            <a:solidFill>
              <a:srgbClr val="FF7C8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3564"/>
              <a:endParaRPr lang="en-US" dirty="0" smtClean="0">
                <a:latin typeface="Arial" charset="0"/>
              </a:endParaRPr>
            </a:p>
          </p:txBody>
        </p:sp>
        <p:sp>
          <p:nvSpPr>
            <p:cNvPr id="100" name="Rectangle 99"/>
            <p:cNvSpPr/>
            <p:nvPr/>
          </p:nvSpPr>
          <p:spPr bwMode="auto">
            <a:xfrm>
              <a:off x="5630284" y="4575509"/>
              <a:ext cx="191086" cy="193430"/>
            </a:xfrm>
            <a:prstGeom prst="rect">
              <a:avLst/>
            </a:prstGeom>
            <a:solidFill>
              <a:srgbClr val="FF7C8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3564"/>
              <a:endParaRPr lang="en-US" dirty="0" smtClean="0">
                <a:latin typeface="Arial" charset="0"/>
              </a:endParaRPr>
            </a:p>
          </p:txBody>
        </p:sp>
        <p:sp>
          <p:nvSpPr>
            <p:cNvPr id="101" name="Rectangle 100"/>
            <p:cNvSpPr/>
            <p:nvPr/>
          </p:nvSpPr>
          <p:spPr bwMode="auto">
            <a:xfrm>
              <a:off x="5863964" y="4565349"/>
              <a:ext cx="191086" cy="193430"/>
            </a:xfrm>
            <a:prstGeom prst="rect">
              <a:avLst/>
            </a:prstGeom>
            <a:solidFill>
              <a:srgbClr val="FF7C8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3564"/>
              <a:endParaRPr lang="en-US" dirty="0" smtClean="0">
                <a:latin typeface="Arial" charset="0"/>
              </a:endParaRPr>
            </a:p>
          </p:txBody>
        </p:sp>
        <p:sp>
          <p:nvSpPr>
            <p:cNvPr id="102" name="Rectangle 101"/>
            <p:cNvSpPr/>
            <p:nvPr/>
          </p:nvSpPr>
          <p:spPr bwMode="auto">
            <a:xfrm>
              <a:off x="6097644" y="4575509"/>
              <a:ext cx="191086" cy="193430"/>
            </a:xfrm>
            <a:prstGeom prst="rect">
              <a:avLst/>
            </a:prstGeom>
            <a:solidFill>
              <a:srgbClr val="FF7C8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3564"/>
              <a:endParaRPr lang="en-US" dirty="0" smtClean="0">
                <a:latin typeface="Arial" charset="0"/>
              </a:endParaRPr>
            </a:p>
          </p:txBody>
        </p:sp>
        <p:sp>
          <p:nvSpPr>
            <p:cNvPr id="103" name="Rectangle 102"/>
            <p:cNvSpPr/>
            <p:nvPr/>
          </p:nvSpPr>
          <p:spPr bwMode="auto">
            <a:xfrm>
              <a:off x="6336404" y="4575509"/>
              <a:ext cx="191086" cy="193430"/>
            </a:xfrm>
            <a:prstGeom prst="rect">
              <a:avLst/>
            </a:prstGeom>
            <a:solidFill>
              <a:srgbClr val="FF7C8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3564"/>
              <a:endParaRPr lang="en-US" dirty="0" smtClean="0">
                <a:latin typeface="Arial" charset="0"/>
              </a:endParaRPr>
            </a:p>
          </p:txBody>
        </p:sp>
        <p:sp>
          <p:nvSpPr>
            <p:cNvPr id="104" name="Rectangle 103"/>
            <p:cNvSpPr/>
            <p:nvPr/>
          </p:nvSpPr>
          <p:spPr bwMode="auto">
            <a:xfrm>
              <a:off x="6570084" y="4570429"/>
              <a:ext cx="191086" cy="193430"/>
            </a:xfrm>
            <a:prstGeom prst="rect">
              <a:avLst/>
            </a:prstGeom>
            <a:solidFill>
              <a:srgbClr val="FF7C8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3564"/>
              <a:endParaRPr lang="en-US" dirty="0" smtClean="0">
                <a:latin typeface="Arial" charset="0"/>
              </a:endParaRPr>
            </a:p>
          </p:txBody>
        </p:sp>
        <p:sp>
          <p:nvSpPr>
            <p:cNvPr id="105" name="Rectangle 104"/>
            <p:cNvSpPr/>
            <p:nvPr/>
          </p:nvSpPr>
          <p:spPr bwMode="auto">
            <a:xfrm>
              <a:off x="5396604" y="4814269"/>
              <a:ext cx="191086" cy="193430"/>
            </a:xfrm>
            <a:prstGeom prst="rect">
              <a:avLst/>
            </a:prstGeom>
            <a:solidFill>
              <a:srgbClr val="FF7C8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3564"/>
              <a:endParaRPr lang="en-US" dirty="0" smtClean="0">
                <a:latin typeface="Arial" charset="0"/>
              </a:endParaRPr>
            </a:p>
          </p:txBody>
        </p:sp>
        <p:sp>
          <p:nvSpPr>
            <p:cNvPr id="106" name="Rectangle 105"/>
            <p:cNvSpPr/>
            <p:nvPr/>
          </p:nvSpPr>
          <p:spPr bwMode="auto">
            <a:xfrm>
              <a:off x="5630284" y="4814269"/>
              <a:ext cx="191086" cy="193430"/>
            </a:xfrm>
            <a:prstGeom prst="rect">
              <a:avLst/>
            </a:prstGeom>
            <a:solidFill>
              <a:srgbClr val="FF7C8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3564"/>
              <a:endParaRPr lang="en-US" dirty="0" smtClean="0">
                <a:latin typeface="Arial" charset="0"/>
              </a:endParaRPr>
            </a:p>
          </p:txBody>
        </p:sp>
        <p:sp>
          <p:nvSpPr>
            <p:cNvPr id="107" name="Rectangle 106"/>
            <p:cNvSpPr/>
            <p:nvPr/>
          </p:nvSpPr>
          <p:spPr bwMode="auto">
            <a:xfrm>
              <a:off x="5863964" y="4804109"/>
              <a:ext cx="191086" cy="193430"/>
            </a:xfrm>
            <a:prstGeom prst="rect">
              <a:avLst/>
            </a:prstGeom>
            <a:solidFill>
              <a:srgbClr val="FF7C8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3564"/>
              <a:endParaRPr lang="en-US" dirty="0" smtClean="0">
                <a:latin typeface="Arial" charset="0"/>
              </a:endParaRPr>
            </a:p>
          </p:txBody>
        </p:sp>
        <p:sp>
          <p:nvSpPr>
            <p:cNvPr id="108" name="Rectangle 107"/>
            <p:cNvSpPr/>
            <p:nvPr/>
          </p:nvSpPr>
          <p:spPr bwMode="auto">
            <a:xfrm>
              <a:off x="6097644" y="4814269"/>
              <a:ext cx="191086" cy="193430"/>
            </a:xfrm>
            <a:prstGeom prst="rect">
              <a:avLst/>
            </a:prstGeom>
            <a:solidFill>
              <a:srgbClr val="FF7C8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3564"/>
              <a:endParaRPr lang="en-US" dirty="0" smtClean="0">
                <a:latin typeface="Arial" charset="0"/>
              </a:endParaRPr>
            </a:p>
          </p:txBody>
        </p:sp>
        <p:sp>
          <p:nvSpPr>
            <p:cNvPr id="109" name="Rectangle 108"/>
            <p:cNvSpPr/>
            <p:nvPr/>
          </p:nvSpPr>
          <p:spPr bwMode="auto">
            <a:xfrm>
              <a:off x="6336404" y="4814269"/>
              <a:ext cx="191086" cy="193430"/>
            </a:xfrm>
            <a:prstGeom prst="rect">
              <a:avLst/>
            </a:prstGeom>
            <a:solidFill>
              <a:srgbClr val="FF7C8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3564"/>
              <a:endParaRPr lang="en-US" dirty="0" smtClean="0">
                <a:latin typeface="Arial" charset="0"/>
              </a:endParaRPr>
            </a:p>
          </p:txBody>
        </p:sp>
        <p:sp>
          <p:nvSpPr>
            <p:cNvPr id="110" name="Rectangle 109"/>
            <p:cNvSpPr/>
            <p:nvPr/>
          </p:nvSpPr>
          <p:spPr bwMode="auto">
            <a:xfrm>
              <a:off x="6570084" y="4809189"/>
              <a:ext cx="191086" cy="193430"/>
            </a:xfrm>
            <a:prstGeom prst="rect">
              <a:avLst/>
            </a:prstGeom>
            <a:solidFill>
              <a:srgbClr val="FF7C8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3564"/>
              <a:endParaRPr lang="en-US" dirty="0" smtClean="0">
                <a:latin typeface="Arial" charset="0"/>
              </a:endParaRPr>
            </a:p>
          </p:txBody>
        </p:sp>
        <p:sp>
          <p:nvSpPr>
            <p:cNvPr id="111" name="Rectangle 110"/>
            <p:cNvSpPr/>
            <p:nvPr/>
          </p:nvSpPr>
          <p:spPr bwMode="auto">
            <a:xfrm>
              <a:off x="5396604" y="5053029"/>
              <a:ext cx="191086" cy="193430"/>
            </a:xfrm>
            <a:prstGeom prst="rect">
              <a:avLst/>
            </a:prstGeom>
            <a:solidFill>
              <a:srgbClr val="FF7C8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3564"/>
              <a:endParaRPr lang="en-US" dirty="0" smtClean="0">
                <a:latin typeface="Arial" charset="0"/>
              </a:endParaRPr>
            </a:p>
          </p:txBody>
        </p:sp>
        <p:sp>
          <p:nvSpPr>
            <p:cNvPr id="112" name="Rectangle 111"/>
            <p:cNvSpPr/>
            <p:nvPr/>
          </p:nvSpPr>
          <p:spPr bwMode="auto">
            <a:xfrm>
              <a:off x="5630284" y="5053029"/>
              <a:ext cx="191086" cy="193430"/>
            </a:xfrm>
            <a:prstGeom prst="rect">
              <a:avLst/>
            </a:prstGeom>
            <a:solidFill>
              <a:srgbClr val="FF7C8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3564"/>
              <a:endParaRPr lang="en-US" dirty="0" smtClean="0">
                <a:latin typeface="Arial" charset="0"/>
              </a:endParaRPr>
            </a:p>
          </p:txBody>
        </p:sp>
        <p:sp>
          <p:nvSpPr>
            <p:cNvPr id="113" name="Rectangle 112"/>
            <p:cNvSpPr/>
            <p:nvPr/>
          </p:nvSpPr>
          <p:spPr bwMode="auto">
            <a:xfrm>
              <a:off x="5863964" y="5042869"/>
              <a:ext cx="191086" cy="193430"/>
            </a:xfrm>
            <a:prstGeom prst="rect">
              <a:avLst/>
            </a:prstGeom>
            <a:solidFill>
              <a:srgbClr val="FF7C8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3564"/>
              <a:endParaRPr lang="en-US" dirty="0" smtClean="0">
                <a:latin typeface="Arial" charset="0"/>
              </a:endParaRPr>
            </a:p>
          </p:txBody>
        </p:sp>
        <p:sp>
          <p:nvSpPr>
            <p:cNvPr id="114" name="Rectangle 113"/>
            <p:cNvSpPr/>
            <p:nvPr/>
          </p:nvSpPr>
          <p:spPr bwMode="auto">
            <a:xfrm>
              <a:off x="6097644" y="5053029"/>
              <a:ext cx="191086" cy="193430"/>
            </a:xfrm>
            <a:prstGeom prst="rect">
              <a:avLst/>
            </a:prstGeom>
            <a:solidFill>
              <a:srgbClr val="FF7C8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3564"/>
              <a:endParaRPr lang="en-US" dirty="0" smtClean="0">
                <a:latin typeface="Arial" charset="0"/>
              </a:endParaRPr>
            </a:p>
          </p:txBody>
        </p:sp>
        <p:sp>
          <p:nvSpPr>
            <p:cNvPr id="115" name="Rectangle 114"/>
            <p:cNvSpPr/>
            <p:nvPr/>
          </p:nvSpPr>
          <p:spPr bwMode="auto">
            <a:xfrm>
              <a:off x="6336404" y="5053029"/>
              <a:ext cx="191086" cy="193430"/>
            </a:xfrm>
            <a:prstGeom prst="rect">
              <a:avLst/>
            </a:prstGeom>
            <a:solidFill>
              <a:srgbClr val="FF7C8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3564"/>
              <a:endParaRPr lang="en-US" dirty="0" smtClean="0">
                <a:latin typeface="Arial" charset="0"/>
              </a:endParaRPr>
            </a:p>
          </p:txBody>
        </p:sp>
        <p:sp>
          <p:nvSpPr>
            <p:cNvPr id="116" name="Rectangle 115"/>
            <p:cNvSpPr/>
            <p:nvPr/>
          </p:nvSpPr>
          <p:spPr bwMode="auto">
            <a:xfrm>
              <a:off x="6570084" y="5047949"/>
              <a:ext cx="191086" cy="193430"/>
            </a:xfrm>
            <a:prstGeom prst="rect">
              <a:avLst/>
            </a:prstGeom>
            <a:solidFill>
              <a:srgbClr val="FF7C8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3564"/>
              <a:endParaRPr lang="en-US" dirty="0" smtClean="0">
                <a:latin typeface="Arial" charset="0"/>
              </a:endParaRPr>
            </a:p>
          </p:txBody>
        </p:sp>
        <p:sp>
          <p:nvSpPr>
            <p:cNvPr id="117" name="Rectangle 116"/>
            <p:cNvSpPr/>
            <p:nvPr/>
          </p:nvSpPr>
          <p:spPr bwMode="auto">
            <a:xfrm>
              <a:off x="5396604" y="5291789"/>
              <a:ext cx="191086" cy="193430"/>
            </a:xfrm>
            <a:prstGeom prst="rect">
              <a:avLst/>
            </a:prstGeom>
            <a:solidFill>
              <a:srgbClr val="FF7C8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3564"/>
              <a:endParaRPr lang="en-US" dirty="0" smtClean="0">
                <a:latin typeface="Arial" charset="0"/>
              </a:endParaRPr>
            </a:p>
          </p:txBody>
        </p:sp>
        <p:sp>
          <p:nvSpPr>
            <p:cNvPr id="118" name="Rectangle 117"/>
            <p:cNvSpPr/>
            <p:nvPr/>
          </p:nvSpPr>
          <p:spPr bwMode="auto">
            <a:xfrm>
              <a:off x="5630284" y="5291789"/>
              <a:ext cx="191086" cy="193430"/>
            </a:xfrm>
            <a:prstGeom prst="rect">
              <a:avLst/>
            </a:prstGeom>
            <a:solidFill>
              <a:srgbClr val="FF7C8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3564"/>
              <a:endParaRPr lang="en-US" dirty="0" smtClean="0">
                <a:latin typeface="Arial" charset="0"/>
              </a:endParaRPr>
            </a:p>
          </p:txBody>
        </p:sp>
        <p:sp>
          <p:nvSpPr>
            <p:cNvPr id="119" name="Rectangle 118"/>
            <p:cNvSpPr/>
            <p:nvPr/>
          </p:nvSpPr>
          <p:spPr bwMode="auto">
            <a:xfrm>
              <a:off x="5863964" y="5281629"/>
              <a:ext cx="191086" cy="193430"/>
            </a:xfrm>
            <a:prstGeom prst="rect">
              <a:avLst/>
            </a:prstGeom>
            <a:solidFill>
              <a:srgbClr val="FF7C8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3564"/>
              <a:endParaRPr lang="en-US" dirty="0" smtClean="0">
                <a:latin typeface="Arial" charset="0"/>
              </a:endParaRPr>
            </a:p>
          </p:txBody>
        </p:sp>
        <p:sp>
          <p:nvSpPr>
            <p:cNvPr id="120" name="Rectangle 119"/>
            <p:cNvSpPr/>
            <p:nvPr/>
          </p:nvSpPr>
          <p:spPr bwMode="auto">
            <a:xfrm>
              <a:off x="6097644" y="5291789"/>
              <a:ext cx="191086" cy="193430"/>
            </a:xfrm>
            <a:prstGeom prst="rect">
              <a:avLst/>
            </a:prstGeom>
            <a:solidFill>
              <a:srgbClr val="FF7C8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3564"/>
              <a:endParaRPr lang="en-US" dirty="0" smtClean="0">
                <a:latin typeface="Arial" charset="0"/>
              </a:endParaRPr>
            </a:p>
          </p:txBody>
        </p:sp>
        <p:sp>
          <p:nvSpPr>
            <p:cNvPr id="121" name="Rectangle 120"/>
            <p:cNvSpPr/>
            <p:nvPr/>
          </p:nvSpPr>
          <p:spPr bwMode="auto">
            <a:xfrm>
              <a:off x="6336404" y="5291789"/>
              <a:ext cx="191086" cy="193430"/>
            </a:xfrm>
            <a:prstGeom prst="rect">
              <a:avLst/>
            </a:prstGeom>
            <a:solidFill>
              <a:srgbClr val="FF7C8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3564"/>
              <a:endParaRPr lang="en-US" dirty="0" smtClean="0">
                <a:latin typeface="Arial" charset="0"/>
              </a:endParaRPr>
            </a:p>
          </p:txBody>
        </p:sp>
        <p:sp>
          <p:nvSpPr>
            <p:cNvPr id="122" name="Rectangle 121"/>
            <p:cNvSpPr/>
            <p:nvPr/>
          </p:nvSpPr>
          <p:spPr bwMode="auto">
            <a:xfrm>
              <a:off x="6570084" y="5286709"/>
              <a:ext cx="191086" cy="193430"/>
            </a:xfrm>
            <a:prstGeom prst="rect">
              <a:avLst/>
            </a:prstGeom>
            <a:solidFill>
              <a:srgbClr val="FF7C8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3564"/>
              <a:endParaRPr lang="en-US" dirty="0" smtClean="0">
                <a:latin typeface="Arial" charset="0"/>
              </a:endParaRPr>
            </a:p>
          </p:txBody>
        </p:sp>
        <p:sp>
          <p:nvSpPr>
            <p:cNvPr id="123" name="Rectangle 122"/>
            <p:cNvSpPr/>
            <p:nvPr/>
          </p:nvSpPr>
          <p:spPr bwMode="auto">
            <a:xfrm>
              <a:off x="5398529" y="5529529"/>
              <a:ext cx="191086" cy="193430"/>
            </a:xfrm>
            <a:prstGeom prst="rect">
              <a:avLst/>
            </a:prstGeom>
            <a:solidFill>
              <a:srgbClr val="FF7C8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3564"/>
              <a:endParaRPr lang="en-US" dirty="0" smtClean="0">
                <a:latin typeface="Arial" charset="0"/>
              </a:endParaRPr>
            </a:p>
          </p:txBody>
        </p:sp>
        <p:sp>
          <p:nvSpPr>
            <p:cNvPr id="124" name="Rectangle 123"/>
            <p:cNvSpPr/>
            <p:nvPr/>
          </p:nvSpPr>
          <p:spPr bwMode="auto">
            <a:xfrm>
              <a:off x="5632209" y="5529529"/>
              <a:ext cx="191086" cy="193430"/>
            </a:xfrm>
            <a:prstGeom prst="rect">
              <a:avLst/>
            </a:prstGeom>
            <a:solidFill>
              <a:srgbClr val="FF7C8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3564"/>
              <a:endParaRPr lang="en-US" dirty="0" smtClean="0">
                <a:latin typeface="Arial" charset="0"/>
              </a:endParaRPr>
            </a:p>
          </p:txBody>
        </p:sp>
        <p:sp>
          <p:nvSpPr>
            <p:cNvPr id="125" name="Rectangle 124"/>
            <p:cNvSpPr/>
            <p:nvPr/>
          </p:nvSpPr>
          <p:spPr bwMode="auto">
            <a:xfrm>
              <a:off x="5865889" y="5519369"/>
              <a:ext cx="191086" cy="193430"/>
            </a:xfrm>
            <a:prstGeom prst="rect">
              <a:avLst/>
            </a:prstGeom>
            <a:solidFill>
              <a:srgbClr val="FF7C8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3564"/>
              <a:endParaRPr lang="en-US" dirty="0" smtClean="0">
                <a:latin typeface="Arial" charset="0"/>
              </a:endParaRPr>
            </a:p>
          </p:txBody>
        </p:sp>
        <p:sp>
          <p:nvSpPr>
            <p:cNvPr id="126" name="Rectangle 125"/>
            <p:cNvSpPr/>
            <p:nvPr/>
          </p:nvSpPr>
          <p:spPr bwMode="auto">
            <a:xfrm>
              <a:off x="6099569" y="5529529"/>
              <a:ext cx="191086" cy="193430"/>
            </a:xfrm>
            <a:prstGeom prst="rect">
              <a:avLst/>
            </a:prstGeom>
            <a:solidFill>
              <a:srgbClr val="FF7C8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3564"/>
              <a:endParaRPr lang="en-US" dirty="0" smtClean="0">
                <a:latin typeface="Arial" charset="0"/>
              </a:endParaRPr>
            </a:p>
          </p:txBody>
        </p:sp>
        <p:sp>
          <p:nvSpPr>
            <p:cNvPr id="127" name="Rectangle 126"/>
            <p:cNvSpPr/>
            <p:nvPr/>
          </p:nvSpPr>
          <p:spPr bwMode="auto">
            <a:xfrm>
              <a:off x="6338329" y="5529529"/>
              <a:ext cx="191086" cy="193430"/>
            </a:xfrm>
            <a:prstGeom prst="rect">
              <a:avLst/>
            </a:prstGeom>
            <a:solidFill>
              <a:srgbClr val="FF7C8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3564"/>
              <a:endParaRPr lang="en-US" dirty="0" smtClean="0">
                <a:latin typeface="Arial" charset="0"/>
              </a:endParaRPr>
            </a:p>
          </p:txBody>
        </p:sp>
        <p:sp>
          <p:nvSpPr>
            <p:cNvPr id="128" name="Rectangle 127"/>
            <p:cNvSpPr/>
            <p:nvPr/>
          </p:nvSpPr>
          <p:spPr bwMode="auto">
            <a:xfrm>
              <a:off x="6572009" y="5524449"/>
              <a:ext cx="191086" cy="193430"/>
            </a:xfrm>
            <a:prstGeom prst="rect">
              <a:avLst/>
            </a:prstGeom>
            <a:solidFill>
              <a:srgbClr val="FF7C8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3564"/>
              <a:endParaRPr lang="en-US" dirty="0" smtClean="0">
                <a:latin typeface="Arial" charset="0"/>
              </a:endParaRPr>
            </a:p>
          </p:txBody>
        </p:sp>
        <p:sp>
          <p:nvSpPr>
            <p:cNvPr id="129" name="Rectangle 128"/>
            <p:cNvSpPr/>
            <p:nvPr/>
          </p:nvSpPr>
          <p:spPr bwMode="auto">
            <a:xfrm>
              <a:off x="5398529" y="5768289"/>
              <a:ext cx="191086" cy="193430"/>
            </a:xfrm>
            <a:prstGeom prst="rect">
              <a:avLst/>
            </a:prstGeom>
            <a:solidFill>
              <a:srgbClr val="FF7C8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3564"/>
              <a:endParaRPr lang="en-US" dirty="0" smtClean="0">
                <a:latin typeface="Arial" charset="0"/>
              </a:endParaRPr>
            </a:p>
          </p:txBody>
        </p:sp>
        <p:sp>
          <p:nvSpPr>
            <p:cNvPr id="130" name="Rectangle 129"/>
            <p:cNvSpPr/>
            <p:nvPr/>
          </p:nvSpPr>
          <p:spPr bwMode="auto">
            <a:xfrm>
              <a:off x="5632209" y="5768289"/>
              <a:ext cx="191086" cy="193430"/>
            </a:xfrm>
            <a:prstGeom prst="rect">
              <a:avLst/>
            </a:prstGeom>
            <a:solidFill>
              <a:srgbClr val="FF7C8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3564"/>
              <a:endParaRPr lang="en-US" dirty="0" smtClean="0">
                <a:latin typeface="Arial" charset="0"/>
              </a:endParaRPr>
            </a:p>
          </p:txBody>
        </p:sp>
        <p:sp>
          <p:nvSpPr>
            <p:cNvPr id="131" name="Rectangle 130"/>
            <p:cNvSpPr/>
            <p:nvPr/>
          </p:nvSpPr>
          <p:spPr bwMode="auto">
            <a:xfrm>
              <a:off x="5865889" y="5758129"/>
              <a:ext cx="191086" cy="193430"/>
            </a:xfrm>
            <a:prstGeom prst="rect">
              <a:avLst/>
            </a:prstGeom>
            <a:solidFill>
              <a:srgbClr val="FF7C8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3564"/>
              <a:endParaRPr lang="en-US" dirty="0" smtClean="0">
                <a:latin typeface="Arial" charset="0"/>
              </a:endParaRPr>
            </a:p>
          </p:txBody>
        </p:sp>
        <p:sp>
          <p:nvSpPr>
            <p:cNvPr id="132" name="Rectangle 131"/>
            <p:cNvSpPr/>
            <p:nvPr/>
          </p:nvSpPr>
          <p:spPr bwMode="auto">
            <a:xfrm>
              <a:off x="6099569" y="5768289"/>
              <a:ext cx="191086" cy="193430"/>
            </a:xfrm>
            <a:prstGeom prst="rect">
              <a:avLst/>
            </a:prstGeom>
            <a:solidFill>
              <a:srgbClr val="FF7C8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3564"/>
              <a:endParaRPr lang="en-US" dirty="0" smtClean="0">
                <a:latin typeface="Arial" charset="0"/>
              </a:endParaRPr>
            </a:p>
          </p:txBody>
        </p:sp>
        <p:sp>
          <p:nvSpPr>
            <p:cNvPr id="133" name="Rectangle 132"/>
            <p:cNvSpPr/>
            <p:nvPr/>
          </p:nvSpPr>
          <p:spPr bwMode="auto">
            <a:xfrm>
              <a:off x="6338329" y="5768289"/>
              <a:ext cx="191086" cy="193430"/>
            </a:xfrm>
            <a:prstGeom prst="rect">
              <a:avLst/>
            </a:prstGeom>
            <a:solidFill>
              <a:srgbClr val="FF7C8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3564"/>
              <a:endParaRPr lang="en-US" dirty="0" smtClean="0">
                <a:latin typeface="Arial" charset="0"/>
              </a:endParaRPr>
            </a:p>
          </p:txBody>
        </p:sp>
        <p:sp>
          <p:nvSpPr>
            <p:cNvPr id="134" name="Rectangle 133"/>
            <p:cNvSpPr/>
            <p:nvPr/>
          </p:nvSpPr>
          <p:spPr bwMode="auto">
            <a:xfrm>
              <a:off x="6572009" y="5763209"/>
              <a:ext cx="191086" cy="193430"/>
            </a:xfrm>
            <a:prstGeom prst="rect">
              <a:avLst/>
            </a:prstGeom>
            <a:solidFill>
              <a:srgbClr val="FF7C8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3564"/>
              <a:endParaRPr lang="en-US" dirty="0" smtClean="0">
                <a:latin typeface="Arial" charset="0"/>
              </a:endParaRPr>
            </a:p>
          </p:txBody>
        </p:sp>
        <p:sp>
          <p:nvSpPr>
            <p:cNvPr id="135" name="Left-Right Arrow 134"/>
            <p:cNvSpPr/>
            <p:nvPr/>
          </p:nvSpPr>
          <p:spPr bwMode="auto">
            <a:xfrm>
              <a:off x="6852609" y="5155801"/>
              <a:ext cx="396240" cy="228600"/>
            </a:xfrm>
            <a:prstGeom prst="leftRightArrow">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3564"/>
              <a:endParaRPr lang="en-US" dirty="0" smtClean="0">
                <a:latin typeface="Arial" charset="0"/>
              </a:endParaRPr>
            </a:p>
          </p:txBody>
        </p:sp>
        <p:cxnSp>
          <p:nvCxnSpPr>
            <p:cNvPr id="136" name="Straight Connector 135"/>
            <p:cNvCxnSpPr/>
            <p:nvPr/>
          </p:nvCxnSpPr>
          <p:spPr bwMode="auto">
            <a:xfrm rot="16200000" flipH="1">
              <a:off x="6685085" y="3741562"/>
              <a:ext cx="793658"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137" name="TextBox 136"/>
            <p:cNvSpPr txBox="1"/>
            <p:nvPr/>
          </p:nvSpPr>
          <p:spPr>
            <a:xfrm>
              <a:off x="4829479" y="4115962"/>
              <a:ext cx="2435286" cy="461665"/>
            </a:xfrm>
            <a:prstGeom prst="rect">
              <a:avLst/>
            </a:prstGeom>
            <a:noFill/>
          </p:spPr>
          <p:txBody>
            <a:bodyPr wrap="square" rtlCol="0">
              <a:spAutoFit/>
            </a:bodyPr>
            <a:lstStyle/>
            <a:p>
              <a:pPr algn="ctr"/>
              <a:r>
                <a:rPr lang="en-US" altLang="zh-CN" sz="2400" b="0" dirty="0" smtClean="0"/>
                <a:t>GPU cores</a:t>
              </a:r>
            </a:p>
          </p:txBody>
        </p:sp>
      </p:grpSp>
      <p:sp>
        <p:nvSpPr>
          <p:cNvPr id="7" name="Title 6"/>
          <p:cNvSpPr>
            <a:spLocks noGrp="1"/>
          </p:cNvSpPr>
          <p:nvPr>
            <p:ph type="title"/>
          </p:nvPr>
        </p:nvSpPr>
        <p:spPr/>
        <p:txBody>
          <a:bodyPr/>
          <a:lstStyle/>
          <a:p>
            <a:r>
              <a:rPr lang="en-US" dirty="0" smtClean="0"/>
              <a:t>A machine with a GPU device</a:t>
            </a:r>
            <a:endParaRPr lang="en-US" dirty="0"/>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dirty="0"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21</a:t>
            </a:fld>
            <a:endParaRPr lang="en-US" altLang="en-US" sz="1600" dirty="0"/>
          </a:p>
        </p:txBody>
      </p:sp>
      <p:cxnSp>
        <p:nvCxnSpPr>
          <p:cNvPr id="10" name="Straight Connector 9"/>
          <p:cNvCxnSpPr/>
          <p:nvPr/>
        </p:nvCxnSpPr>
        <p:spPr bwMode="auto">
          <a:xfrm>
            <a:off x="474790" y="2980616"/>
            <a:ext cx="8546122" cy="1589"/>
          </a:xfrm>
          <a:prstGeom prst="line">
            <a:avLst/>
          </a:prstGeom>
          <a:solidFill>
            <a:schemeClr val="accent1"/>
          </a:solidFill>
          <a:ln w="50800" cap="flat" cmpd="sng" algn="ctr">
            <a:solidFill>
              <a:schemeClr val="tx1"/>
            </a:solidFill>
            <a:prstDash val="solid"/>
            <a:round/>
            <a:headEnd type="none" w="med" len="med"/>
            <a:tailEnd type="none" w="med" len="med"/>
          </a:ln>
          <a:effectLst/>
        </p:spPr>
      </p:cxnSp>
      <p:grpSp>
        <p:nvGrpSpPr>
          <p:cNvPr id="9" name="Group 90"/>
          <p:cNvGrpSpPr/>
          <p:nvPr/>
        </p:nvGrpSpPr>
        <p:grpSpPr>
          <a:xfrm>
            <a:off x="392141" y="3232016"/>
            <a:ext cx="4591339" cy="2711584"/>
            <a:chOff x="369277" y="1266054"/>
            <a:chExt cx="4591339" cy="2711585"/>
          </a:xfrm>
        </p:grpSpPr>
        <p:sp>
          <p:nvSpPr>
            <p:cNvPr id="14" name="矩形 64"/>
            <p:cNvSpPr/>
            <p:nvPr/>
          </p:nvSpPr>
          <p:spPr>
            <a:xfrm>
              <a:off x="369277" y="1266054"/>
              <a:ext cx="4591339" cy="2711585"/>
            </a:xfrm>
            <a:prstGeom prst="rect">
              <a:avLst/>
            </a:prstGeom>
            <a:solidFill>
              <a:srgbClr val="FFFFC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0" dirty="0"/>
            </a:p>
          </p:txBody>
        </p:sp>
        <p:sp>
          <p:nvSpPr>
            <p:cNvPr id="15" name="TextBox 14"/>
            <p:cNvSpPr txBox="1"/>
            <p:nvPr/>
          </p:nvSpPr>
          <p:spPr>
            <a:xfrm>
              <a:off x="1328026" y="2158215"/>
              <a:ext cx="2435287" cy="830997"/>
            </a:xfrm>
            <a:prstGeom prst="rect">
              <a:avLst/>
            </a:prstGeom>
            <a:noFill/>
          </p:spPr>
          <p:txBody>
            <a:bodyPr wrap="square" rtlCol="0">
              <a:spAutoFit/>
            </a:bodyPr>
            <a:lstStyle/>
            <a:p>
              <a:pPr algn="ctr"/>
              <a:r>
                <a:rPr lang="en-US" altLang="zh-CN" sz="2400" b="0" dirty="0" smtClean="0"/>
                <a:t>DRAM</a:t>
              </a:r>
            </a:p>
            <a:p>
              <a:pPr algn="ctr"/>
              <a:r>
                <a:rPr lang="en-US" altLang="zh-CN" sz="2400" b="0" dirty="0" smtClean="0"/>
                <a:t>(CPU memory)</a:t>
              </a:r>
            </a:p>
          </p:txBody>
        </p:sp>
      </p:grpSp>
      <p:grpSp>
        <p:nvGrpSpPr>
          <p:cNvPr id="11" name="Group 93"/>
          <p:cNvGrpSpPr/>
          <p:nvPr/>
        </p:nvGrpSpPr>
        <p:grpSpPr>
          <a:xfrm>
            <a:off x="3548600" y="1235013"/>
            <a:ext cx="2447597" cy="1743816"/>
            <a:chOff x="-79130" y="3109532"/>
            <a:chExt cx="2447597" cy="1743816"/>
          </a:xfrm>
        </p:grpSpPr>
        <p:sp>
          <p:nvSpPr>
            <p:cNvPr id="83" name="Rectangle 82"/>
            <p:cNvSpPr/>
            <p:nvPr/>
          </p:nvSpPr>
          <p:spPr bwMode="auto">
            <a:xfrm>
              <a:off x="513077" y="3909059"/>
              <a:ext cx="1201606" cy="586744"/>
            </a:xfrm>
            <a:prstGeom prst="rect">
              <a:avLst/>
            </a:prstGeom>
            <a:solidFill>
              <a:srgbClr val="CCFFFF"/>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3564"/>
              <a:endParaRPr lang="en-US" dirty="0" smtClean="0">
                <a:latin typeface="Arial" charset="0"/>
              </a:endParaRPr>
            </a:p>
          </p:txBody>
        </p:sp>
        <p:sp>
          <p:nvSpPr>
            <p:cNvPr id="84" name="TextBox 83"/>
            <p:cNvSpPr txBox="1"/>
            <p:nvPr/>
          </p:nvSpPr>
          <p:spPr>
            <a:xfrm>
              <a:off x="-66820" y="3995223"/>
              <a:ext cx="2435287" cy="461665"/>
            </a:xfrm>
            <a:prstGeom prst="rect">
              <a:avLst/>
            </a:prstGeom>
            <a:noFill/>
          </p:spPr>
          <p:txBody>
            <a:bodyPr wrap="square" rtlCol="0">
              <a:spAutoFit/>
            </a:bodyPr>
            <a:lstStyle/>
            <a:p>
              <a:pPr algn="ctr"/>
              <a:r>
                <a:rPr lang="en-US" altLang="zh-CN" sz="2400" b="0" dirty="0" smtClean="0"/>
                <a:t>NIC</a:t>
              </a:r>
            </a:p>
          </p:txBody>
        </p:sp>
        <p:cxnSp>
          <p:nvCxnSpPr>
            <p:cNvPr id="85" name="Straight Connector 84"/>
            <p:cNvCxnSpPr/>
            <p:nvPr/>
          </p:nvCxnSpPr>
          <p:spPr bwMode="auto">
            <a:xfrm rot="16200000" flipH="1">
              <a:off x="979649" y="3750796"/>
              <a:ext cx="27432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87" name="Straight Connector 86"/>
            <p:cNvCxnSpPr/>
            <p:nvPr/>
          </p:nvCxnSpPr>
          <p:spPr bwMode="auto">
            <a:xfrm rot="5400000">
              <a:off x="968531" y="4686690"/>
              <a:ext cx="333316"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88" name="TextBox 87"/>
            <p:cNvSpPr txBox="1"/>
            <p:nvPr/>
          </p:nvSpPr>
          <p:spPr>
            <a:xfrm>
              <a:off x="-79130" y="3109532"/>
              <a:ext cx="2435287" cy="461665"/>
            </a:xfrm>
            <a:prstGeom prst="rect">
              <a:avLst/>
            </a:prstGeom>
            <a:noFill/>
          </p:spPr>
          <p:txBody>
            <a:bodyPr wrap="square" rtlCol="0">
              <a:spAutoFit/>
            </a:bodyPr>
            <a:lstStyle/>
            <a:p>
              <a:pPr algn="ctr"/>
              <a:r>
                <a:rPr lang="en-US" altLang="zh-CN" sz="2400" b="0" dirty="0" smtClean="0"/>
                <a:t>Network</a:t>
              </a:r>
            </a:p>
          </p:txBody>
        </p:sp>
      </p:grpSp>
      <p:grpSp>
        <p:nvGrpSpPr>
          <p:cNvPr id="12" name="Group 95"/>
          <p:cNvGrpSpPr/>
          <p:nvPr/>
        </p:nvGrpSpPr>
        <p:grpSpPr>
          <a:xfrm>
            <a:off x="1173857" y="1428464"/>
            <a:ext cx="2435287" cy="1566207"/>
            <a:chOff x="2399488" y="3028653"/>
            <a:chExt cx="2435287" cy="1566207"/>
          </a:xfrm>
        </p:grpSpPr>
        <p:sp>
          <p:nvSpPr>
            <p:cNvPr id="77" name="Rectangle 76"/>
            <p:cNvSpPr/>
            <p:nvPr/>
          </p:nvSpPr>
          <p:spPr bwMode="auto">
            <a:xfrm>
              <a:off x="2778435" y="3672839"/>
              <a:ext cx="580293" cy="600221"/>
            </a:xfrm>
            <a:prstGeom prst="rect">
              <a:avLst/>
            </a:prstGeom>
            <a:solidFill>
              <a:srgbClr val="FF7C8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3564"/>
              <a:endParaRPr lang="en-US" dirty="0" smtClean="0">
                <a:latin typeface="Arial" charset="0"/>
              </a:endParaRPr>
            </a:p>
          </p:txBody>
        </p:sp>
        <p:sp>
          <p:nvSpPr>
            <p:cNvPr id="79" name="Rectangle 78"/>
            <p:cNvSpPr/>
            <p:nvPr/>
          </p:nvSpPr>
          <p:spPr bwMode="auto">
            <a:xfrm>
              <a:off x="3949571" y="3666977"/>
              <a:ext cx="580293" cy="600221"/>
            </a:xfrm>
            <a:prstGeom prst="rect">
              <a:avLst/>
            </a:prstGeom>
            <a:solidFill>
              <a:srgbClr val="FF7C8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3564"/>
              <a:endParaRPr lang="en-US" dirty="0" smtClean="0">
                <a:latin typeface="Arial" charset="0"/>
              </a:endParaRPr>
            </a:p>
          </p:txBody>
        </p:sp>
        <p:sp>
          <p:nvSpPr>
            <p:cNvPr id="80" name="TextBox 79"/>
            <p:cNvSpPr txBox="1"/>
            <p:nvPr/>
          </p:nvSpPr>
          <p:spPr>
            <a:xfrm>
              <a:off x="2399488" y="3028653"/>
              <a:ext cx="2435287" cy="461665"/>
            </a:xfrm>
            <a:prstGeom prst="rect">
              <a:avLst/>
            </a:prstGeom>
            <a:noFill/>
          </p:spPr>
          <p:txBody>
            <a:bodyPr wrap="square" rtlCol="0">
              <a:spAutoFit/>
            </a:bodyPr>
            <a:lstStyle/>
            <a:p>
              <a:pPr algn="ctr"/>
              <a:r>
                <a:rPr lang="en-US" altLang="zh-CN" sz="2400" b="0" dirty="0" smtClean="0"/>
                <a:t>CPU cores</a:t>
              </a:r>
            </a:p>
          </p:txBody>
        </p:sp>
        <p:cxnSp>
          <p:nvCxnSpPr>
            <p:cNvPr id="81" name="Straight Connector 80"/>
            <p:cNvCxnSpPr/>
            <p:nvPr/>
          </p:nvCxnSpPr>
          <p:spPr bwMode="auto">
            <a:xfrm rot="16200000" flipH="1">
              <a:off x="2926080" y="4434840"/>
              <a:ext cx="32004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82" name="Straight Connector 81"/>
            <p:cNvCxnSpPr/>
            <p:nvPr/>
          </p:nvCxnSpPr>
          <p:spPr bwMode="auto">
            <a:xfrm rot="5400000">
              <a:off x="4097830" y="4410251"/>
              <a:ext cx="320041" cy="346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90" name="TextBox 89"/>
            <p:cNvSpPr txBox="1"/>
            <p:nvPr/>
          </p:nvSpPr>
          <p:spPr>
            <a:xfrm>
              <a:off x="3368040" y="3596640"/>
              <a:ext cx="579120" cy="584775"/>
            </a:xfrm>
            <a:prstGeom prst="rect">
              <a:avLst/>
            </a:prstGeom>
            <a:noFill/>
          </p:spPr>
          <p:txBody>
            <a:bodyPr wrap="square" rtlCol="0">
              <a:spAutoFit/>
            </a:bodyPr>
            <a:lstStyle/>
            <a:p>
              <a:r>
                <a:rPr lang="en-US" dirty="0" smtClean="0"/>
                <a:t>...</a:t>
              </a:r>
              <a:endParaRPr lang="en-US" dirty="0"/>
            </a:p>
          </p:txBody>
        </p:sp>
      </p:grpSp>
      <p:grpSp>
        <p:nvGrpSpPr>
          <p:cNvPr id="13" name="Group 85"/>
          <p:cNvGrpSpPr/>
          <p:nvPr/>
        </p:nvGrpSpPr>
        <p:grpSpPr>
          <a:xfrm>
            <a:off x="6548693" y="1097280"/>
            <a:ext cx="2435287" cy="1851660"/>
            <a:chOff x="-494129" y="4801183"/>
            <a:chExt cx="2435287" cy="1851661"/>
          </a:xfrm>
        </p:grpSpPr>
        <p:sp>
          <p:nvSpPr>
            <p:cNvPr id="95" name="Can 94"/>
            <p:cNvSpPr/>
            <p:nvPr/>
          </p:nvSpPr>
          <p:spPr bwMode="auto">
            <a:xfrm>
              <a:off x="-47662" y="4801183"/>
              <a:ext cx="1507186" cy="1274301"/>
            </a:xfrm>
            <a:prstGeom prst="can">
              <a:avLst/>
            </a:prstGeom>
            <a:solidFill>
              <a:srgbClr val="CCFF99"/>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3564"/>
              <a:endParaRPr lang="en-US" dirty="0" smtClean="0">
                <a:latin typeface="Arial" charset="0"/>
              </a:endParaRPr>
            </a:p>
          </p:txBody>
        </p:sp>
        <p:cxnSp>
          <p:nvCxnSpPr>
            <p:cNvPr id="97" name="Straight Connector 96"/>
            <p:cNvCxnSpPr/>
            <p:nvPr/>
          </p:nvCxnSpPr>
          <p:spPr bwMode="auto">
            <a:xfrm rot="5400000">
              <a:off x="426933" y="6378524"/>
              <a:ext cx="54864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99" name="TextBox 98"/>
            <p:cNvSpPr txBox="1"/>
            <p:nvPr/>
          </p:nvSpPr>
          <p:spPr>
            <a:xfrm>
              <a:off x="-494129" y="5154035"/>
              <a:ext cx="2435287" cy="830997"/>
            </a:xfrm>
            <a:prstGeom prst="rect">
              <a:avLst/>
            </a:prstGeom>
            <a:noFill/>
          </p:spPr>
          <p:txBody>
            <a:bodyPr wrap="square" rtlCol="0">
              <a:spAutoFit/>
            </a:bodyPr>
            <a:lstStyle/>
            <a:p>
              <a:pPr algn="ctr"/>
              <a:r>
                <a:rPr lang="en-US" altLang="zh-CN" sz="2400" b="0" dirty="0" smtClean="0"/>
                <a:t>Local</a:t>
              </a:r>
            </a:p>
            <a:p>
              <a:pPr algn="ctr"/>
              <a:r>
                <a:rPr lang="en-US" altLang="zh-CN" sz="2400" b="0" dirty="0" smtClean="0"/>
                <a:t>storage</a:t>
              </a:r>
            </a:p>
          </p:txBody>
        </p:sp>
      </p:grpSp>
      <p:sp>
        <p:nvSpPr>
          <p:cNvPr id="78" name="TextBox 77"/>
          <p:cNvSpPr txBox="1"/>
          <p:nvPr/>
        </p:nvSpPr>
        <p:spPr>
          <a:xfrm>
            <a:off x="937260" y="5493437"/>
            <a:ext cx="6126481" cy="769357"/>
          </a:xfrm>
          <a:prstGeom prst="rect">
            <a:avLst/>
          </a:prstGeom>
          <a:solidFill>
            <a:schemeClr val="bg1"/>
          </a:solidFill>
        </p:spPr>
        <p:txBody>
          <a:bodyPr wrap="square" lIns="91354" tIns="45678" rIns="91354" bIns="45678" rtlCol="0">
            <a:spAutoFit/>
          </a:bodyPr>
          <a:lstStyle/>
          <a:p>
            <a:pPr>
              <a:buFont typeface="Arial" pitchFamily="34" charset="0"/>
              <a:buChar char="•"/>
            </a:pPr>
            <a:r>
              <a:rPr lang="en-US" sz="2400" dirty="0" smtClean="0">
                <a:solidFill>
                  <a:srgbClr val="C00000"/>
                </a:solidFill>
              </a:rPr>
              <a:t> Small GPU memory</a:t>
            </a:r>
          </a:p>
          <a:p>
            <a:pPr lvl="1">
              <a:buFont typeface="Arial" pitchFamily="34" charset="0"/>
              <a:buChar char="•"/>
            </a:pPr>
            <a:r>
              <a:rPr lang="en-US" sz="2000" dirty="0" smtClean="0">
                <a:solidFill>
                  <a:srgbClr val="C00000"/>
                </a:solidFill>
              </a:rPr>
              <a:t> Expensive to copy between GPU/CPU </a:t>
            </a:r>
            <a:r>
              <a:rPr lang="en-US" sz="2000" dirty="0" err="1" smtClean="0">
                <a:solidFill>
                  <a:srgbClr val="C00000"/>
                </a:solidFill>
              </a:rPr>
              <a:t>mem</a:t>
            </a:r>
            <a:endParaRPr lang="en-US" sz="2000" dirty="0" smtClean="0">
              <a:solidFill>
                <a:srgbClr val="C00000"/>
              </a:solidFill>
            </a:endParaRPr>
          </a:p>
        </p:txBody>
      </p:sp>
      <p:cxnSp>
        <p:nvCxnSpPr>
          <p:cNvPr id="89" name="Straight Arrow Connector 88"/>
          <p:cNvCxnSpPr/>
          <p:nvPr/>
        </p:nvCxnSpPr>
        <p:spPr bwMode="auto">
          <a:xfrm flipV="1">
            <a:off x="6675120" y="5394961"/>
            <a:ext cx="617220" cy="480059"/>
          </a:xfrm>
          <a:prstGeom prst="straightConnector1">
            <a:avLst/>
          </a:prstGeom>
          <a:solidFill>
            <a:schemeClr val="accent1"/>
          </a:solidFill>
          <a:ln w="38100" cap="flat" cmpd="sng" algn="ctr">
            <a:solidFill>
              <a:srgbClr val="C00000"/>
            </a:solidFill>
            <a:prstDash val="solid"/>
            <a:round/>
            <a:headEnd type="none" w="med" len="med"/>
            <a:tailEnd type="arrow"/>
          </a:ln>
          <a:effectLst/>
        </p:spPr>
      </p:cxnSp>
      <p:cxnSp>
        <p:nvCxnSpPr>
          <p:cNvPr id="75" name="Straight Connector 74"/>
          <p:cNvCxnSpPr/>
          <p:nvPr/>
        </p:nvCxnSpPr>
        <p:spPr bwMode="auto">
          <a:xfrm rot="5400000">
            <a:off x="2572340" y="3095590"/>
            <a:ext cx="238771" cy="1351"/>
          </a:xfrm>
          <a:prstGeom prst="line">
            <a:avLst/>
          </a:prstGeom>
          <a:solidFill>
            <a:schemeClr val="accent1"/>
          </a:solidFill>
          <a:ln w="38100"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67"/>
          <p:cNvSpPr/>
          <p:nvPr/>
        </p:nvSpPr>
        <p:spPr>
          <a:xfrm>
            <a:off x="4592821" y="1407095"/>
            <a:ext cx="682343" cy="1017565"/>
          </a:xfrm>
          <a:prstGeom prst="rect">
            <a:avLst/>
          </a:prstGeom>
          <a:solidFill>
            <a:srgbClr val="A1FE6E"/>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65" tIns="45683" rIns="91365" bIns="45683" rtlCol="0" anchor="ctr"/>
          <a:lstStyle/>
          <a:p>
            <a:pPr algn="ctr"/>
            <a:endParaRPr lang="en-US" altLang="zh-CN" sz="1600" dirty="0" smtClean="0">
              <a:solidFill>
                <a:schemeClr val="tx1"/>
              </a:solidFill>
            </a:endParaRPr>
          </a:p>
        </p:txBody>
      </p:sp>
      <p:sp>
        <p:nvSpPr>
          <p:cNvPr id="2" name="Title 1"/>
          <p:cNvSpPr>
            <a:spLocks noGrp="1"/>
          </p:cNvSpPr>
          <p:nvPr>
            <p:ph type="title"/>
          </p:nvPr>
        </p:nvSpPr>
        <p:spPr/>
        <p:txBody>
          <a:bodyPr/>
          <a:lstStyle/>
          <a:p>
            <a:r>
              <a:rPr lang="en-US" dirty="0" smtClean="0"/>
              <a:t>Single-GPU machine learning</a:t>
            </a:r>
          </a:p>
        </p:txBody>
      </p:sp>
      <p:sp>
        <p:nvSpPr>
          <p:cNvPr id="4" name="Date Placeholder 3"/>
          <p:cNvSpPr>
            <a:spLocks noGrp="1"/>
          </p:cNvSpPr>
          <p:nvPr>
            <p:ph type="dt" sz="half" idx="10"/>
          </p:nvPr>
        </p:nvSpPr>
        <p:spPr/>
        <p:txBody>
          <a:bodyPr/>
          <a:lstStyle/>
          <a:p>
            <a:r>
              <a:rPr lang="en-US" altLang="en-US" dirty="0" smtClean="0"/>
              <a:t>   </a:t>
            </a:r>
            <a:r>
              <a:rPr lang="en-US" altLang="en-US" dirty="0" err="1" smtClean="0"/>
              <a:t>Henggang</a:t>
            </a:r>
            <a:r>
              <a:rPr lang="en-US" altLang="en-US" dirty="0" smtClean="0"/>
              <a:t>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dirty="0"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22</a:t>
            </a:fld>
            <a:endParaRPr lang="en-US" altLang="en-US" sz="1600" dirty="0"/>
          </a:p>
        </p:txBody>
      </p:sp>
      <p:sp>
        <p:nvSpPr>
          <p:cNvPr id="27" name="矩形 3"/>
          <p:cNvSpPr/>
          <p:nvPr/>
        </p:nvSpPr>
        <p:spPr>
          <a:xfrm>
            <a:off x="457135" y="1406766"/>
            <a:ext cx="4818185" cy="3863914"/>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54" tIns="45678" rIns="91354" bIns="45678" rtlCol="0" anchor="ctr"/>
          <a:lstStyle/>
          <a:p>
            <a:pPr algn="ctr"/>
            <a:endParaRPr lang="en-US" altLang="zh-CN" sz="1300" dirty="0" smtClean="0">
              <a:solidFill>
                <a:schemeClr val="tx1"/>
              </a:solidFill>
            </a:endParaRPr>
          </a:p>
        </p:txBody>
      </p:sp>
      <p:grpSp>
        <p:nvGrpSpPr>
          <p:cNvPr id="3" name="Group 82"/>
          <p:cNvGrpSpPr/>
          <p:nvPr/>
        </p:nvGrpSpPr>
        <p:grpSpPr>
          <a:xfrm>
            <a:off x="5508904" y="3185161"/>
            <a:ext cx="914400" cy="1017565"/>
            <a:chOff x="5772679" y="3185160"/>
            <a:chExt cx="914400" cy="1017564"/>
          </a:xfrm>
        </p:grpSpPr>
        <p:sp>
          <p:nvSpPr>
            <p:cNvPr id="34" name="矩形 67"/>
            <p:cNvSpPr/>
            <p:nvPr/>
          </p:nvSpPr>
          <p:spPr>
            <a:xfrm>
              <a:off x="5890792" y="3185160"/>
              <a:ext cx="682343" cy="1017564"/>
            </a:xfrm>
            <a:prstGeom prst="rect">
              <a:avLst/>
            </a:prstGeom>
            <a:solidFill>
              <a:srgbClr val="A1FE6E"/>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dirty="0" smtClean="0">
                <a:solidFill>
                  <a:schemeClr val="tx1"/>
                </a:solidFill>
              </a:endParaRPr>
            </a:p>
          </p:txBody>
        </p:sp>
        <p:sp>
          <p:nvSpPr>
            <p:cNvPr id="35" name="TextBox 34"/>
            <p:cNvSpPr txBox="1"/>
            <p:nvPr/>
          </p:nvSpPr>
          <p:spPr>
            <a:xfrm>
              <a:off x="5772679" y="3338580"/>
              <a:ext cx="914400" cy="707885"/>
            </a:xfrm>
            <a:prstGeom prst="rect">
              <a:avLst/>
            </a:prstGeom>
            <a:noFill/>
          </p:spPr>
          <p:txBody>
            <a:bodyPr wrap="square" rtlCol="0">
              <a:spAutoFit/>
            </a:bodyPr>
            <a:lstStyle/>
            <a:p>
              <a:pPr algn="ctr"/>
              <a:r>
                <a:rPr lang="en-US" altLang="zh-CN" sz="2000" b="0" dirty="0" smtClean="0"/>
                <a:t>Train</a:t>
              </a:r>
            </a:p>
            <a:p>
              <a:pPr algn="ctr"/>
              <a:r>
                <a:rPr lang="en-US" altLang="zh-CN" sz="2000" b="0" dirty="0" smtClean="0"/>
                <a:t>data</a:t>
              </a:r>
            </a:p>
          </p:txBody>
        </p:sp>
      </p:grpSp>
      <p:sp>
        <p:nvSpPr>
          <p:cNvPr id="63" name="TextBox 62"/>
          <p:cNvSpPr txBox="1"/>
          <p:nvPr/>
        </p:nvSpPr>
        <p:spPr>
          <a:xfrm>
            <a:off x="199227" y="5304649"/>
            <a:ext cx="2010505" cy="400025"/>
          </a:xfrm>
          <a:prstGeom prst="rect">
            <a:avLst/>
          </a:prstGeom>
          <a:noFill/>
        </p:spPr>
        <p:txBody>
          <a:bodyPr wrap="square" lIns="91354" tIns="45678" rIns="91354" bIns="45678" rtlCol="0">
            <a:spAutoFit/>
          </a:bodyPr>
          <a:lstStyle/>
          <a:p>
            <a:pPr algn="ctr"/>
            <a:r>
              <a:rPr lang="en-US" altLang="zh-CN" sz="2000" dirty="0" smtClean="0"/>
              <a:t>CPU memory</a:t>
            </a:r>
          </a:p>
        </p:txBody>
      </p:sp>
      <p:grpSp>
        <p:nvGrpSpPr>
          <p:cNvPr id="7" name="Group 85"/>
          <p:cNvGrpSpPr/>
          <p:nvPr/>
        </p:nvGrpSpPr>
        <p:grpSpPr>
          <a:xfrm>
            <a:off x="6191812" y="3185160"/>
            <a:ext cx="2095017" cy="1026941"/>
            <a:chOff x="6455587" y="3169918"/>
            <a:chExt cx="2095017" cy="1026942"/>
          </a:xfrm>
        </p:grpSpPr>
        <p:sp>
          <p:nvSpPr>
            <p:cNvPr id="71" name="矩形 67"/>
            <p:cNvSpPr/>
            <p:nvPr/>
          </p:nvSpPr>
          <p:spPr>
            <a:xfrm>
              <a:off x="6573135" y="3169918"/>
              <a:ext cx="1885065" cy="1026942"/>
            </a:xfrm>
            <a:prstGeom prst="rect">
              <a:avLst/>
            </a:prstGeom>
            <a:solidFill>
              <a:srgbClr val="FFD889"/>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dirty="0" smtClean="0">
                <a:solidFill>
                  <a:schemeClr val="tx1"/>
                </a:solidFill>
              </a:endParaRPr>
            </a:p>
          </p:txBody>
        </p:sp>
        <p:sp>
          <p:nvSpPr>
            <p:cNvPr id="72" name="TextBox 71"/>
            <p:cNvSpPr txBox="1"/>
            <p:nvPr/>
          </p:nvSpPr>
          <p:spPr>
            <a:xfrm>
              <a:off x="6455587" y="3338160"/>
              <a:ext cx="2095017" cy="707887"/>
            </a:xfrm>
            <a:prstGeom prst="rect">
              <a:avLst/>
            </a:prstGeom>
            <a:noFill/>
          </p:spPr>
          <p:txBody>
            <a:bodyPr wrap="square" rtlCol="0">
              <a:spAutoFit/>
            </a:bodyPr>
            <a:lstStyle/>
            <a:p>
              <a:pPr algn="ctr"/>
              <a:r>
                <a:rPr lang="en-US" altLang="zh-CN" sz="2000" b="0" dirty="0" smtClean="0"/>
                <a:t>Intermediate</a:t>
              </a:r>
            </a:p>
            <a:p>
              <a:pPr algn="ctr"/>
              <a:r>
                <a:rPr lang="en-US" altLang="zh-CN" sz="2000" b="0" dirty="0" smtClean="0"/>
                <a:t>data</a:t>
              </a:r>
            </a:p>
          </p:txBody>
        </p:sp>
      </p:grpSp>
      <p:sp>
        <p:nvSpPr>
          <p:cNvPr id="82" name="TextBox 81"/>
          <p:cNvSpPr txBox="1"/>
          <p:nvPr/>
        </p:nvSpPr>
        <p:spPr>
          <a:xfrm>
            <a:off x="1188720" y="2496432"/>
            <a:ext cx="4262515" cy="461580"/>
          </a:xfrm>
          <a:prstGeom prst="rect">
            <a:avLst/>
          </a:prstGeom>
          <a:noFill/>
        </p:spPr>
        <p:txBody>
          <a:bodyPr wrap="square" lIns="91354" tIns="45678" rIns="91354" bIns="45678" rtlCol="0">
            <a:spAutoFit/>
          </a:bodyPr>
          <a:lstStyle/>
          <a:p>
            <a:r>
              <a:rPr lang="en-US" sz="2400" b="0" dirty="0" smtClean="0"/>
              <a:t>a mini-batch of training data</a:t>
            </a:r>
            <a:endParaRPr lang="en-US" sz="2400" b="0" dirty="0"/>
          </a:p>
        </p:txBody>
      </p:sp>
      <p:sp>
        <p:nvSpPr>
          <p:cNvPr id="29" name="Can 28"/>
          <p:cNvSpPr/>
          <p:nvPr/>
        </p:nvSpPr>
        <p:spPr bwMode="auto">
          <a:xfrm>
            <a:off x="5902579" y="1159421"/>
            <a:ext cx="2128910" cy="1278989"/>
          </a:xfrm>
          <a:prstGeom prst="can">
            <a:avLst/>
          </a:prstGeom>
          <a:solidFill>
            <a:srgbClr val="94E494"/>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3564"/>
            <a:endParaRPr lang="en-US" dirty="0" smtClean="0">
              <a:latin typeface="Arial" charset="0"/>
            </a:endParaRPr>
          </a:p>
        </p:txBody>
      </p:sp>
      <p:cxnSp>
        <p:nvCxnSpPr>
          <p:cNvPr id="61" name="直接箭头连接符 12"/>
          <p:cNvCxnSpPr/>
          <p:nvPr/>
        </p:nvCxnSpPr>
        <p:spPr>
          <a:xfrm>
            <a:off x="5052642" y="1620132"/>
            <a:ext cx="1107831" cy="0"/>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grpSp>
        <p:nvGrpSpPr>
          <p:cNvPr id="8" name="Group 27"/>
          <p:cNvGrpSpPr/>
          <p:nvPr/>
        </p:nvGrpSpPr>
        <p:grpSpPr>
          <a:xfrm>
            <a:off x="5629029" y="4202714"/>
            <a:ext cx="2565400" cy="531330"/>
            <a:chOff x="5629025" y="4202714"/>
            <a:chExt cx="2565400" cy="531332"/>
          </a:xfrm>
        </p:grpSpPr>
        <p:sp>
          <p:nvSpPr>
            <p:cNvPr id="87" name="矩形 67"/>
            <p:cNvSpPr/>
            <p:nvPr/>
          </p:nvSpPr>
          <p:spPr>
            <a:xfrm>
              <a:off x="5629025" y="4202714"/>
              <a:ext cx="2565400" cy="531332"/>
            </a:xfrm>
            <a:prstGeom prst="rect">
              <a:avLst/>
            </a:prstGeom>
            <a:solidFill>
              <a:srgbClr val="A0FEF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dirty="0" smtClean="0">
                <a:solidFill>
                  <a:schemeClr val="tx1"/>
                </a:solidFill>
              </a:endParaRPr>
            </a:p>
          </p:txBody>
        </p:sp>
        <p:sp>
          <p:nvSpPr>
            <p:cNvPr id="52" name="TextBox 51"/>
            <p:cNvSpPr txBox="1"/>
            <p:nvPr/>
          </p:nvSpPr>
          <p:spPr>
            <a:xfrm>
              <a:off x="5806438" y="4258936"/>
              <a:ext cx="2143564" cy="400112"/>
            </a:xfrm>
            <a:prstGeom prst="rect">
              <a:avLst/>
            </a:prstGeom>
            <a:noFill/>
          </p:spPr>
          <p:txBody>
            <a:bodyPr wrap="square" rtlCol="0">
              <a:spAutoFit/>
            </a:bodyPr>
            <a:lstStyle/>
            <a:p>
              <a:pPr algn="ctr"/>
              <a:r>
                <a:rPr lang="en-US" altLang="zh-CN" sz="2000" b="0" dirty="0" smtClean="0"/>
                <a:t>Parameter data</a:t>
              </a:r>
            </a:p>
          </p:txBody>
        </p:sp>
      </p:grpSp>
      <p:sp>
        <p:nvSpPr>
          <p:cNvPr id="26" name="矩形 3"/>
          <p:cNvSpPr/>
          <p:nvPr/>
        </p:nvSpPr>
        <p:spPr>
          <a:xfrm>
            <a:off x="5615290" y="3169922"/>
            <a:ext cx="2579076" cy="2106616"/>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54" tIns="45678" rIns="91354" bIns="45678" rtlCol="0" anchor="ctr"/>
          <a:lstStyle/>
          <a:p>
            <a:pPr algn="ctr"/>
            <a:endParaRPr lang="en-US" altLang="zh-CN" sz="1300" dirty="0" smtClean="0">
              <a:solidFill>
                <a:schemeClr val="tx1"/>
              </a:solidFill>
            </a:endParaRPr>
          </a:p>
        </p:txBody>
      </p:sp>
      <p:sp>
        <p:nvSpPr>
          <p:cNvPr id="37" name="TextBox 36"/>
          <p:cNvSpPr txBox="1"/>
          <p:nvPr/>
        </p:nvSpPr>
        <p:spPr>
          <a:xfrm>
            <a:off x="2940708" y="1533324"/>
            <a:ext cx="2456090" cy="707823"/>
          </a:xfrm>
          <a:prstGeom prst="rect">
            <a:avLst/>
          </a:prstGeom>
          <a:noFill/>
        </p:spPr>
        <p:txBody>
          <a:bodyPr wrap="square" lIns="91376" tIns="45689" rIns="91376" bIns="45689" rtlCol="0">
            <a:spAutoFit/>
          </a:bodyPr>
          <a:lstStyle/>
          <a:p>
            <a:pPr algn="ctr"/>
            <a:r>
              <a:rPr lang="en-US" altLang="zh-CN" sz="2000" b="0" dirty="0" smtClean="0"/>
              <a:t>Staging memory</a:t>
            </a:r>
          </a:p>
          <a:p>
            <a:pPr algn="ctr"/>
            <a:r>
              <a:rPr lang="en-US" altLang="zh-CN" sz="2000" b="0" dirty="0" smtClean="0"/>
              <a:t>for input data batch</a:t>
            </a:r>
          </a:p>
        </p:txBody>
      </p:sp>
      <p:cxnSp>
        <p:nvCxnSpPr>
          <p:cNvPr id="38" name="直接箭头连接符 12"/>
          <p:cNvCxnSpPr/>
          <p:nvPr/>
        </p:nvCxnSpPr>
        <p:spPr>
          <a:xfrm rot="16200000" flipV="1">
            <a:off x="4775202" y="2336801"/>
            <a:ext cx="1168399" cy="931333"/>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471687" y="5292923"/>
            <a:ext cx="3055093" cy="400025"/>
          </a:xfrm>
          <a:prstGeom prst="rect">
            <a:avLst/>
          </a:prstGeom>
          <a:noFill/>
        </p:spPr>
        <p:txBody>
          <a:bodyPr wrap="square" lIns="91354" tIns="45678" rIns="91354" bIns="45678" rtlCol="0">
            <a:spAutoFit/>
          </a:bodyPr>
          <a:lstStyle/>
          <a:p>
            <a:pPr algn="ctr"/>
            <a:r>
              <a:rPr lang="en-US" altLang="zh-CN" sz="2000" dirty="0" smtClean="0"/>
              <a:t>GPU memory (a few GB)</a:t>
            </a:r>
          </a:p>
        </p:txBody>
      </p:sp>
      <p:sp>
        <p:nvSpPr>
          <p:cNvPr id="30" name="TextBox 29"/>
          <p:cNvSpPr txBox="1"/>
          <p:nvPr/>
        </p:nvSpPr>
        <p:spPr>
          <a:xfrm>
            <a:off x="5778553" y="1560640"/>
            <a:ext cx="2435287" cy="707886"/>
          </a:xfrm>
          <a:prstGeom prst="rect">
            <a:avLst/>
          </a:prstGeom>
          <a:noFill/>
        </p:spPr>
        <p:txBody>
          <a:bodyPr wrap="square" rtlCol="0">
            <a:spAutoFit/>
          </a:bodyPr>
          <a:lstStyle/>
          <a:p>
            <a:pPr algn="ctr"/>
            <a:r>
              <a:rPr lang="en-US" altLang="zh-CN" sz="2000" b="0" dirty="0" smtClean="0"/>
              <a:t>Input data file</a:t>
            </a:r>
          </a:p>
          <a:p>
            <a:pPr algn="ctr"/>
            <a:r>
              <a:rPr lang="en-US" altLang="zh-CN" sz="2000" b="0" dirty="0" smtClean="0"/>
              <a:t>(training data)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82" grpId="0"/>
      <p:bldP spid="3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85"/>
          <p:cNvGrpSpPr/>
          <p:nvPr/>
        </p:nvGrpSpPr>
        <p:grpSpPr>
          <a:xfrm>
            <a:off x="6191812" y="3185160"/>
            <a:ext cx="2095017" cy="1026941"/>
            <a:chOff x="6455587" y="3169918"/>
            <a:chExt cx="2095017" cy="1026942"/>
          </a:xfrm>
        </p:grpSpPr>
        <p:sp>
          <p:nvSpPr>
            <p:cNvPr id="17" name="矩形 67"/>
            <p:cNvSpPr/>
            <p:nvPr/>
          </p:nvSpPr>
          <p:spPr>
            <a:xfrm>
              <a:off x="6573135" y="3169918"/>
              <a:ext cx="1885065" cy="1026942"/>
            </a:xfrm>
            <a:prstGeom prst="rect">
              <a:avLst/>
            </a:prstGeom>
            <a:solidFill>
              <a:srgbClr val="FFD889"/>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dirty="0" smtClean="0">
                <a:solidFill>
                  <a:schemeClr val="tx1"/>
                </a:solidFill>
              </a:endParaRPr>
            </a:p>
          </p:txBody>
        </p:sp>
        <p:sp>
          <p:nvSpPr>
            <p:cNvPr id="18" name="TextBox 17"/>
            <p:cNvSpPr txBox="1"/>
            <p:nvPr/>
          </p:nvSpPr>
          <p:spPr>
            <a:xfrm>
              <a:off x="6455587" y="3338160"/>
              <a:ext cx="2095017" cy="707887"/>
            </a:xfrm>
            <a:prstGeom prst="rect">
              <a:avLst/>
            </a:prstGeom>
            <a:noFill/>
          </p:spPr>
          <p:txBody>
            <a:bodyPr wrap="square" rtlCol="0">
              <a:spAutoFit/>
            </a:bodyPr>
            <a:lstStyle/>
            <a:p>
              <a:pPr algn="ctr"/>
              <a:r>
                <a:rPr lang="en-US" altLang="zh-CN" sz="2000" b="0" dirty="0" smtClean="0"/>
                <a:t>Intermediate</a:t>
              </a:r>
            </a:p>
            <a:p>
              <a:pPr algn="ctr"/>
              <a:r>
                <a:rPr lang="en-US" altLang="zh-CN" sz="2000" b="0" dirty="0" smtClean="0"/>
                <a:t>data</a:t>
              </a:r>
            </a:p>
          </p:txBody>
        </p:sp>
      </p:grpSp>
      <p:grpSp>
        <p:nvGrpSpPr>
          <p:cNvPr id="38" name="Group 27"/>
          <p:cNvGrpSpPr/>
          <p:nvPr/>
        </p:nvGrpSpPr>
        <p:grpSpPr>
          <a:xfrm>
            <a:off x="5629029" y="4202714"/>
            <a:ext cx="2565400" cy="531330"/>
            <a:chOff x="5629025" y="4202714"/>
            <a:chExt cx="2565400" cy="531332"/>
          </a:xfrm>
        </p:grpSpPr>
        <p:sp>
          <p:nvSpPr>
            <p:cNvPr id="39" name="矩形 67"/>
            <p:cNvSpPr/>
            <p:nvPr/>
          </p:nvSpPr>
          <p:spPr>
            <a:xfrm>
              <a:off x="5629025" y="4202714"/>
              <a:ext cx="2565400" cy="531332"/>
            </a:xfrm>
            <a:prstGeom prst="rect">
              <a:avLst/>
            </a:prstGeom>
            <a:solidFill>
              <a:srgbClr val="A0FEF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dirty="0" smtClean="0">
                <a:solidFill>
                  <a:schemeClr val="tx1"/>
                </a:solidFill>
              </a:endParaRPr>
            </a:p>
          </p:txBody>
        </p:sp>
        <p:sp>
          <p:nvSpPr>
            <p:cNvPr id="40" name="TextBox 39"/>
            <p:cNvSpPr txBox="1"/>
            <p:nvPr/>
          </p:nvSpPr>
          <p:spPr>
            <a:xfrm>
              <a:off x="5806438" y="4258936"/>
              <a:ext cx="2143564" cy="400112"/>
            </a:xfrm>
            <a:prstGeom prst="rect">
              <a:avLst/>
            </a:prstGeom>
            <a:noFill/>
          </p:spPr>
          <p:txBody>
            <a:bodyPr wrap="square" rtlCol="0">
              <a:spAutoFit/>
            </a:bodyPr>
            <a:lstStyle/>
            <a:p>
              <a:pPr algn="ctr"/>
              <a:r>
                <a:rPr lang="en-US" altLang="zh-CN" sz="2000" b="0" dirty="0" smtClean="0"/>
                <a:t>Parameter data</a:t>
              </a:r>
            </a:p>
          </p:txBody>
        </p:sp>
      </p:grpSp>
      <p:sp>
        <p:nvSpPr>
          <p:cNvPr id="2" name="Title 1"/>
          <p:cNvSpPr>
            <a:spLocks noGrp="1"/>
          </p:cNvSpPr>
          <p:nvPr>
            <p:ph type="title"/>
          </p:nvPr>
        </p:nvSpPr>
        <p:spPr/>
        <p:txBody>
          <a:bodyPr/>
          <a:lstStyle/>
          <a:p>
            <a:r>
              <a:rPr lang="en-US" sz="3600" dirty="0" smtClean="0"/>
              <a:t>Multi-GPU ML via CPU parameter  server</a:t>
            </a:r>
            <a:endParaRPr lang="en-US" sz="3600" dirty="0"/>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23</a:t>
            </a:fld>
            <a:endParaRPr lang="en-US" altLang="en-US" sz="1600" dirty="0"/>
          </a:p>
        </p:txBody>
      </p:sp>
      <p:grpSp>
        <p:nvGrpSpPr>
          <p:cNvPr id="3" name="Group 76"/>
          <p:cNvGrpSpPr/>
          <p:nvPr/>
        </p:nvGrpSpPr>
        <p:grpSpPr>
          <a:xfrm>
            <a:off x="389621" y="4613224"/>
            <a:ext cx="1943760" cy="707886"/>
            <a:chOff x="389621" y="4613220"/>
            <a:chExt cx="1943760" cy="707894"/>
          </a:xfrm>
        </p:grpSpPr>
        <p:sp>
          <p:nvSpPr>
            <p:cNvPr id="8" name="矩形 67"/>
            <p:cNvSpPr/>
            <p:nvPr/>
          </p:nvSpPr>
          <p:spPr>
            <a:xfrm>
              <a:off x="451217" y="4681727"/>
              <a:ext cx="1816495" cy="584758"/>
            </a:xfrm>
            <a:prstGeom prst="rect">
              <a:avLst/>
            </a:prstGeom>
            <a:solidFill>
              <a:srgbClr val="A8C6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dirty="0" smtClean="0">
                <a:solidFill>
                  <a:schemeClr val="tx1"/>
                </a:solidFill>
              </a:endParaRPr>
            </a:p>
          </p:txBody>
        </p:sp>
        <p:sp>
          <p:nvSpPr>
            <p:cNvPr id="9" name="TextBox 8"/>
            <p:cNvSpPr txBox="1"/>
            <p:nvPr/>
          </p:nvSpPr>
          <p:spPr>
            <a:xfrm>
              <a:off x="389621" y="4613220"/>
              <a:ext cx="1943760" cy="707894"/>
            </a:xfrm>
            <a:prstGeom prst="rect">
              <a:avLst/>
            </a:prstGeom>
            <a:noFill/>
          </p:spPr>
          <p:txBody>
            <a:bodyPr wrap="square" rtlCol="0">
              <a:spAutoFit/>
            </a:bodyPr>
            <a:lstStyle/>
            <a:p>
              <a:pPr algn="ctr"/>
              <a:r>
                <a:rPr lang="en-US" sz="2000" b="0" dirty="0" smtClean="0"/>
                <a:t>Parameter server shard 0</a:t>
              </a:r>
              <a:endParaRPr lang="en-US" altLang="zh-CN" sz="2000" b="0" dirty="0" smtClean="0"/>
            </a:p>
          </p:txBody>
        </p:sp>
      </p:grpSp>
      <p:sp>
        <p:nvSpPr>
          <p:cNvPr id="10" name="矩形 67"/>
          <p:cNvSpPr/>
          <p:nvPr/>
        </p:nvSpPr>
        <p:spPr>
          <a:xfrm>
            <a:off x="4592821" y="1407095"/>
            <a:ext cx="682343" cy="1017565"/>
          </a:xfrm>
          <a:prstGeom prst="rect">
            <a:avLst/>
          </a:prstGeom>
          <a:solidFill>
            <a:srgbClr val="A1FE6E"/>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65" tIns="45683" rIns="91365" bIns="45683" rtlCol="0" anchor="ctr"/>
          <a:lstStyle/>
          <a:p>
            <a:pPr algn="ctr"/>
            <a:endParaRPr lang="en-US" altLang="zh-CN" sz="1600" dirty="0" smtClean="0">
              <a:solidFill>
                <a:schemeClr val="tx1"/>
              </a:solidFill>
            </a:endParaRPr>
          </a:p>
        </p:txBody>
      </p:sp>
      <p:grpSp>
        <p:nvGrpSpPr>
          <p:cNvPr id="7" name="Group 82"/>
          <p:cNvGrpSpPr/>
          <p:nvPr/>
        </p:nvGrpSpPr>
        <p:grpSpPr>
          <a:xfrm>
            <a:off x="5508904" y="3185161"/>
            <a:ext cx="914400" cy="1017565"/>
            <a:chOff x="5772679" y="3185160"/>
            <a:chExt cx="914400" cy="1017564"/>
          </a:xfrm>
        </p:grpSpPr>
        <p:sp>
          <p:nvSpPr>
            <p:cNvPr id="12" name="矩形 67"/>
            <p:cNvSpPr/>
            <p:nvPr/>
          </p:nvSpPr>
          <p:spPr>
            <a:xfrm>
              <a:off x="5890792" y="3185160"/>
              <a:ext cx="682343" cy="1017564"/>
            </a:xfrm>
            <a:prstGeom prst="rect">
              <a:avLst/>
            </a:prstGeom>
            <a:solidFill>
              <a:srgbClr val="A1FE6E"/>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dirty="0" smtClean="0">
                <a:solidFill>
                  <a:schemeClr val="tx1"/>
                </a:solidFill>
              </a:endParaRPr>
            </a:p>
          </p:txBody>
        </p:sp>
        <p:sp>
          <p:nvSpPr>
            <p:cNvPr id="13" name="TextBox 12"/>
            <p:cNvSpPr txBox="1"/>
            <p:nvPr/>
          </p:nvSpPr>
          <p:spPr>
            <a:xfrm>
              <a:off x="5772679" y="3338580"/>
              <a:ext cx="914400" cy="707885"/>
            </a:xfrm>
            <a:prstGeom prst="rect">
              <a:avLst/>
            </a:prstGeom>
            <a:noFill/>
          </p:spPr>
          <p:txBody>
            <a:bodyPr wrap="square" rtlCol="0">
              <a:spAutoFit/>
            </a:bodyPr>
            <a:lstStyle/>
            <a:p>
              <a:pPr algn="ctr"/>
              <a:r>
                <a:rPr lang="en-US" altLang="zh-CN" sz="2000" b="0" dirty="0" smtClean="0"/>
                <a:t>Train</a:t>
              </a:r>
            </a:p>
            <a:p>
              <a:pPr algn="ctr"/>
              <a:r>
                <a:rPr lang="en-US" altLang="zh-CN" sz="2000" b="0" dirty="0" smtClean="0"/>
                <a:t>data</a:t>
              </a:r>
            </a:p>
          </p:txBody>
        </p:sp>
      </p:grpSp>
      <p:sp>
        <p:nvSpPr>
          <p:cNvPr id="14" name="TextBox 13"/>
          <p:cNvSpPr txBox="1"/>
          <p:nvPr/>
        </p:nvSpPr>
        <p:spPr>
          <a:xfrm>
            <a:off x="5471687" y="5292923"/>
            <a:ext cx="3055093" cy="400025"/>
          </a:xfrm>
          <a:prstGeom prst="rect">
            <a:avLst/>
          </a:prstGeom>
          <a:noFill/>
        </p:spPr>
        <p:txBody>
          <a:bodyPr wrap="square" lIns="91354" tIns="45678" rIns="91354" bIns="45678" rtlCol="0">
            <a:spAutoFit/>
          </a:bodyPr>
          <a:lstStyle/>
          <a:p>
            <a:pPr algn="ctr"/>
            <a:r>
              <a:rPr lang="en-US" altLang="zh-CN" sz="2000" dirty="0" smtClean="0"/>
              <a:t>GPU memory (a few GB)</a:t>
            </a:r>
          </a:p>
        </p:txBody>
      </p:sp>
      <p:sp>
        <p:nvSpPr>
          <p:cNvPr id="15" name="TextBox 14"/>
          <p:cNvSpPr txBox="1"/>
          <p:nvPr/>
        </p:nvSpPr>
        <p:spPr>
          <a:xfrm>
            <a:off x="199227" y="5304649"/>
            <a:ext cx="2010505" cy="400025"/>
          </a:xfrm>
          <a:prstGeom prst="rect">
            <a:avLst/>
          </a:prstGeom>
          <a:noFill/>
        </p:spPr>
        <p:txBody>
          <a:bodyPr wrap="square" lIns="91354" tIns="45678" rIns="91354" bIns="45678" rtlCol="0">
            <a:spAutoFit/>
          </a:bodyPr>
          <a:lstStyle/>
          <a:p>
            <a:pPr algn="ctr"/>
            <a:r>
              <a:rPr lang="en-US" altLang="zh-CN" sz="2000" dirty="0" smtClean="0"/>
              <a:t>CPU memory</a:t>
            </a:r>
          </a:p>
        </p:txBody>
      </p:sp>
      <p:sp>
        <p:nvSpPr>
          <p:cNvPr id="19" name="Can 18"/>
          <p:cNvSpPr/>
          <p:nvPr/>
        </p:nvSpPr>
        <p:spPr bwMode="auto">
          <a:xfrm>
            <a:off x="5902579" y="1159421"/>
            <a:ext cx="2128910" cy="1278989"/>
          </a:xfrm>
          <a:prstGeom prst="can">
            <a:avLst/>
          </a:prstGeom>
          <a:solidFill>
            <a:srgbClr val="94E494"/>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3564"/>
            <a:endParaRPr lang="en-US" dirty="0" smtClean="0">
              <a:latin typeface="Arial" charset="0"/>
            </a:endParaRPr>
          </a:p>
        </p:txBody>
      </p:sp>
      <p:cxnSp>
        <p:nvCxnSpPr>
          <p:cNvPr id="20" name="直接箭头连接符 12"/>
          <p:cNvCxnSpPr/>
          <p:nvPr/>
        </p:nvCxnSpPr>
        <p:spPr>
          <a:xfrm>
            <a:off x="5052642" y="1620132"/>
            <a:ext cx="1107831" cy="0"/>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grpSp>
        <p:nvGrpSpPr>
          <p:cNvPr id="16" name="Group 42"/>
          <p:cNvGrpSpPr/>
          <p:nvPr/>
        </p:nvGrpSpPr>
        <p:grpSpPr>
          <a:xfrm>
            <a:off x="454669" y="4115093"/>
            <a:ext cx="2517649" cy="568667"/>
            <a:chOff x="891539" y="1383907"/>
            <a:chExt cx="2517649" cy="568666"/>
          </a:xfrm>
        </p:grpSpPr>
        <p:sp>
          <p:nvSpPr>
            <p:cNvPr id="24" name="矩形 67"/>
            <p:cNvSpPr/>
            <p:nvPr/>
          </p:nvSpPr>
          <p:spPr>
            <a:xfrm>
              <a:off x="891539" y="1383907"/>
              <a:ext cx="2517649" cy="568666"/>
            </a:xfrm>
            <a:prstGeom prst="rect">
              <a:avLst/>
            </a:prstGeom>
            <a:solidFill>
              <a:srgbClr val="A0FEF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dirty="0" smtClean="0">
                <a:solidFill>
                  <a:schemeClr val="tx1"/>
                </a:solidFill>
              </a:endParaRPr>
            </a:p>
          </p:txBody>
        </p:sp>
        <p:sp>
          <p:nvSpPr>
            <p:cNvPr id="25" name="TextBox 24"/>
            <p:cNvSpPr txBox="1"/>
            <p:nvPr/>
          </p:nvSpPr>
          <p:spPr>
            <a:xfrm>
              <a:off x="900328" y="1450096"/>
              <a:ext cx="2371696" cy="400109"/>
            </a:xfrm>
            <a:prstGeom prst="rect">
              <a:avLst/>
            </a:prstGeom>
            <a:noFill/>
          </p:spPr>
          <p:txBody>
            <a:bodyPr wrap="square" rtlCol="0">
              <a:spAutoFit/>
            </a:bodyPr>
            <a:lstStyle/>
            <a:p>
              <a:pPr algn="ctr"/>
              <a:r>
                <a:rPr lang="en-US" altLang="zh-CN" sz="2000" b="0" dirty="0" smtClean="0"/>
                <a:t>Parameter cache</a:t>
              </a:r>
            </a:p>
          </p:txBody>
        </p:sp>
      </p:grpSp>
      <p:cxnSp>
        <p:nvCxnSpPr>
          <p:cNvPr id="27" name="直接箭头连接符 12"/>
          <p:cNvCxnSpPr/>
          <p:nvPr/>
        </p:nvCxnSpPr>
        <p:spPr>
          <a:xfrm rot="16200000" flipV="1">
            <a:off x="2055287" y="5150186"/>
            <a:ext cx="650632" cy="408662"/>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940708" y="1533324"/>
            <a:ext cx="2456090" cy="707823"/>
          </a:xfrm>
          <a:prstGeom prst="rect">
            <a:avLst/>
          </a:prstGeom>
          <a:noFill/>
        </p:spPr>
        <p:txBody>
          <a:bodyPr wrap="square" lIns="91376" tIns="45689" rIns="91376" bIns="45689" rtlCol="0">
            <a:spAutoFit/>
          </a:bodyPr>
          <a:lstStyle/>
          <a:p>
            <a:pPr algn="ctr"/>
            <a:r>
              <a:rPr lang="en-US" altLang="zh-CN" sz="2000" b="0" dirty="0" smtClean="0"/>
              <a:t>Staging memory</a:t>
            </a:r>
          </a:p>
          <a:p>
            <a:pPr algn="ctr"/>
            <a:r>
              <a:rPr lang="en-US" altLang="zh-CN" sz="2000" b="0" dirty="0" smtClean="0"/>
              <a:t>for input data batch</a:t>
            </a:r>
          </a:p>
        </p:txBody>
      </p:sp>
      <p:cxnSp>
        <p:nvCxnSpPr>
          <p:cNvPr id="30" name="直接箭头连接符 12"/>
          <p:cNvCxnSpPr/>
          <p:nvPr/>
        </p:nvCxnSpPr>
        <p:spPr>
          <a:xfrm rot="16200000" flipV="1">
            <a:off x="4775202" y="2336801"/>
            <a:ext cx="1168399" cy="931333"/>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31" name="TextBox 14"/>
          <p:cNvSpPr txBox="1"/>
          <p:nvPr/>
        </p:nvSpPr>
        <p:spPr>
          <a:xfrm>
            <a:off x="1852494" y="5672082"/>
            <a:ext cx="2435287" cy="461580"/>
          </a:xfrm>
          <a:prstGeom prst="rect">
            <a:avLst/>
          </a:prstGeom>
          <a:noFill/>
        </p:spPr>
        <p:txBody>
          <a:bodyPr wrap="square" lIns="91354" tIns="45678" rIns="91354" bIns="45678" rtlCol="0">
            <a:spAutoFit/>
          </a:bodyPr>
          <a:lstStyle/>
          <a:p>
            <a:pPr algn="ctr"/>
            <a:r>
              <a:rPr lang="en-US" altLang="zh-CN" sz="2400" dirty="0" smtClean="0"/>
              <a:t>Network</a:t>
            </a:r>
          </a:p>
        </p:txBody>
      </p:sp>
      <p:sp>
        <p:nvSpPr>
          <p:cNvPr id="32" name="矩形 3"/>
          <p:cNvSpPr/>
          <p:nvPr/>
        </p:nvSpPr>
        <p:spPr>
          <a:xfrm>
            <a:off x="457135" y="1406766"/>
            <a:ext cx="4818185" cy="3863914"/>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54" tIns="45678" rIns="91354" bIns="45678" rtlCol="0" anchor="ctr"/>
          <a:lstStyle/>
          <a:p>
            <a:pPr algn="ctr"/>
            <a:endParaRPr lang="en-US" altLang="zh-CN" sz="1300" dirty="0" smtClean="0">
              <a:solidFill>
                <a:schemeClr val="tx1"/>
              </a:solidFill>
            </a:endParaRPr>
          </a:p>
        </p:txBody>
      </p:sp>
      <p:sp>
        <p:nvSpPr>
          <p:cNvPr id="33" name="TextBox 32"/>
          <p:cNvSpPr txBox="1"/>
          <p:nvPr/>
        </p:nvSpPr>
        <p:spPr>
          <a:xfrm>
            <a:off x="5778553" y="1560640"/>
            <a:ext cx="2435287" cy="707886"/>
          </a:xfrm>
          <a:prstGeom prst="rect">
            <a:avLst/>
          </a:prstGeom>
          <a:noFill/>
        </p:spPr>
        <p:txBody>
          <a:bodyPr wrap="square" rtlCol="0">
            <a:spAutoFit/>
          </a:bodyPr>
          <a:lstStyle/>
          <a:p>
            <a:pPr algn="ctr"/>
            <a:r>
              <a:rPr lang="en-US" altLang="zh-CN" sz="2000" b="0" dirty="0" smtClean="0"/>
              <a:t>Input data file</a:t>
            </a:r>
          </a:p>
          <a:p>
            <a:pPr algn="ctr"/>
            <a:r>
              <a:rPr lang="en-US" altLang="zh-CN" sz="2000" b="0" dirty="0" smtClean="0"/>
              <a:t>(training data)</a:t>
            </a:r>
          </a:p>
        </p:txBody>
      </p:sp>
      <p:cxnSp>
        <p:nvCxnSpPr>
          <p:cNvPr id="34" name="直接箭头连接符 12"/>
          <p:cNvCxnSpPr/>
          <p:nvPr/>
        </p:nvCxnSpPr>
        <p:spPr>
          <a:xfrm rot="16200000" flipV="1">
            <a:off x="2242894" y="4961471"/>
            <a:ext cx="1308725" cy="280401"/>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12"/>
          <p:cNvCxnSpPr/>
          <p:nvPr/>
        </p:nvCxnSpPr>
        <p:spPr>
          <a:xfrm>
            <a:off x="2777659" y="4363659"/>
            <a:ext cx="3055103" cy="523"/>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019301" y="3369654"/>
            <a:ext cx="3699163" cy="1015578"/>
          </a:xfrm>
          <a:prstGeom prst="rect">
            <a:avLst/>
          </a:prstGeom>
          <a:noFill/>
        </p:spPr>
        <p:txBody>
          <a:bodyPr wrap="square" lIns="91354" tIns="45678" rIns="91354" bIns="45678" rtlCol="0">
            <a:spAutoFit/>
          </a:bodyPr>
          <a:lstStyle/>
          <a:p>
            <a:pPr algn="ctr"/>
            <a:r>
              <a:rPr lang="en-US" sz="2000" dirty="0" smtClean="0">
                <a:solidFill>
                  <a:srgbClr val="C00000"/>
                </a:solidFill>
              </a:rPr>
              <a:t>1. Expensive GPU/CPU</a:t>
            </a:r>
          </a:p>
          <a:p>
            <a:pPr algn="ctr"/>
            <a:r>
              <a:rPr lang="en-US" sz="2000" dirty="0" smtClean="0">
                <a:solidFill>
                  <a:srgbClr val="C00000"/>
                </a:solidFill>
              </a:rPr>
              <a:t>data transfer</a:t>
            </a:r>
          </a:p>
          <a:p>
            <a:pPr algn="ctr"/>
            <a:r>
              <a:rPr lang="en-US" sz="2000" dirty="0" smtClean="0">
                <a:solidFill>
                  <a:srgbClr val="C00000"/>
                </a:solidFill>
              </a:rPr>
              <a:t>in foreground</a:t>
            </a:r>
            <a:endParaRPr lang="en-US" sz="2000" dirty="0">
              <a:solidFill>
                <a:srgbClr val="C00000"/>
              </a:solidFill>
            </a:endParaRPr>
          </a:p>
        </p:txBody>
      </p:sp>
      <p:sp>
        <p:nvSpPr>
          <p:cNvPr id="37" name="TextBox 36"/>
          <p:cNvSpPr txBox="1"/>
          <p:nvPr/>
        </p:nvSpPr>
        <p:spPr>
          <a:xfrm>
            <a:off x="5349690" y="5607773"/>
            <a:ext cx="3167294" cy="707801"/>
          </a:xfrm>
          <a:prstGeom prst="rect">
            <a:avLst/>
          </a:prstGeom>
          <a:noFill/>
        </p:spPr>
        <p:txBody>
          <a:bodyPr wrap="square" lIns="91354" tIns="45678" rIns="91354" bIns="45678" rtlCol="0">
            <a:spAutoFit/>
          </a:bodyPr>
          <a:lstStyle/>
          <a:p>
            <a:pPr algn="ctr"/>
            <a:r>
              <a:rPr lang="en-US" sz="2000" dirty="0" smtClean="0">
                <a:solidFill>
                  <a:srgbClr val="C00000"/>
                </a:solidFill>
              </a:rPr>
              <a:t>2. Only works when</a:t>
            </a:r>
          </a:p>
          <a:p>
            <a:pPr algn="ctr"/>
            <a:r>
              <a:rPr lang="en-US" sz="2000" dirty="0" smtClean="0">
                <a:solidFill>
                  <a:srgbClr val="C00000"/>
                </a:solidFill>
              </a:rPr>
              <a:t>data fits in GPU memory</a:t>
            </a:r>
            <a:endParaRPr lang="en-US" sz="2000" dirty="0">
              <a:solidFill>
                <a:srgbClr val="C00000"/>
              </a:solidFill>
            </a:endParaRPr>
          </a:p>
        </p:txBody>
      </p:sp>
      <p:sp>
        <p:nvSpPr>
          <p:cNvPr id="22" name="矩形 3"/>
          <p:cNvSpPr/>
          <p:nvPr/>
        </p:nvSpPr>
        <p:spPr>
          <a:xfrm>
            <a:off x="5615290" y="3169922"/>
            <a:ext cx="2579076" cy="2106616"/>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54" tIns="45678" rIns="91354" bIns="45678" rtlCol="0" anchor="ctr"/>
          <a:lstStyle/>
          <a:p>
            <a:pPr algn="ctr"/>
            <a:endParaRPr lang="en-US" altLang="zh-CN" sz="1300" dirty="0" smtClean="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How we train a deep neural network</a:t>
            </a:r>
            <a:endParaRPr lang="en-US" sz="4000" dirty="0"/>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24</a:t>
            </a:fld>
            <a:endParaRPr lang="en-US" altLang="en-US" sz="1600" dirty="0"/>
          </a:p>
        </p:txBody>
      </p:sp>
      <p:sp>
        <p:nvSpPr>
          <p:cNvPr id="8" name="Oval 7"/>
          <p:cNvSpPr/>
          <p:nvPr/>
        </p:nvSpPr>
        <p:spPr bwMode="auto">
          <a:xfrm>
            <a:off x="548640" y="4481974"/>
            <a:ext cx="260130" cy="304368"/>
          </a:xfrm>
          <a:prstGeom prst="ellipse">
            <a:avLst/>
          </a:prstGeom>
          <a:solidFill>
            <a:srgbClr val="33CC33"/>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9" name="Oval 8"/>
          <p:cNvSpPr/>
          <p:nvPr/>
        </p:nvSpPr>
        <p:spPr bwMode="auto">
          <a:xfrm>
            <a:off x="1119656" y="4481974"/>
            <a:ext cx="260130" cy="304368"/>
          </a:xfrm>
          <a:prstGeom prst="ellipse">
            <a:avLst/>
          </a:prstGeom>
          <a:solidFill>
            <a:srgbClr val="33CC33"/>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0" name="Oval 9"/>
          <p:cNvSpPr/>
          <p:nvPr/>
        </p:nvSpPr>
        <p:spPr bwMode="auto">
          <a:xfrm>
            <a:off x="1665293" y="4496821"/>
            <a:ext cx="260130" cy="304368"/>
          </a:xfrm>
          <a:prstGeom prst="ellipse">
            <a:avLst/>
          </a:prstGeom>
          <a:solidFill>
            <a:srgbClr val="33CC33"/>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1" name="Oval 10"/>
          <p:cNvSpPr/>
          <p:nvPr/>
        </p:nvSpPr>
        <p:spPr bwMode="auto">
          <a:xfrm>
            <a:off x="2166517" y="4504245"/>
            <a:ext cx="260130" cy="304368"/>
          </a:xfrm>
          <a:prstGeom prst="ellipse">
            <a:avLst/>
          </a:prstGeom>
          <a:solidFill>
            <a:srgbClr val="33CC33"/>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2" name="Oval 11"/>
          <p:cNvSpPr/>
          <p:nvPr/>
        </p:nvSpPr>
        <p:spPr bwMode="auto">
          <a:xfrm>
            <a:off x="2712155" y="4519092"/>
            <a:ext cx="260130" cy="304368"/>
          </a:xfrm>
          <a:prstGeom prst="ellipse">
            <a:avLst/>
          </a:prstGeom>
          <a:solidFill>
            <a:srgbClr val="33CC33"/>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3" name="Oval 12"/>
          <p:cNvSpPr/>
          <p:nvPr/>
        </p:nvSpPr>
        <p:spPr bwMode="auto">
          <a:xfrm>
            <a:off x="3283170" y="4519092"/>
            <a:ext cx="260130" cy="304368"/>
          </a:xfrm>
          <a:prstGeom prst="ellipse">
            <a:avLst/>
          </a:prstGeom>
          <a:solidFill>
            <a:srgbClr val="33CC33"/>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4" name="Oval 13"/>
          <p:cNvSpPr/>
          <p:nvPr/>
        </p:nvSpPr>
        <p:spPr bwMode="auto">
          <a:xfrm>
            <a:off x="1121771" y="3695072"/>
            <a:ext cx="260130" cy="304368"/>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5" name="Oval 14"/>
          <p:cNvSpPr/>
          <p:nvPr/>
        </p:nvSpPr>
        <p:spPr bwMode="auto">
          <a:xfrm>
            <a:off x="1667407" y="3709919"/>
            <a:ext cx="260130" cy="304368"/>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6" name="Oval 15"/>
          <p:cNvSpPr/>
          <p:nvPr/>
        </p:nvSpPr>
        <p:spPr bwMode="auto">
          <a:xfrm>
            <a:off x="2168633" y="3717342"/>
            <a:ext cx="260130" cy="304368"/>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7" name="Oval 16"/>
          <p:cNvSpPr/>
          <p:nvPr/>
        </p:nvSpPr>
        <p:spPr bwMode="auto">
          <a:xfrm>
            <a:off x="2714270" y="3732190"/>
            <a:ext cx="260130" cy="304368"/>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18" name="Straight Connector 17"/>
          <p:cNvCxnSpPr>
            <a:stCxn id="8" idx="0"/>
            <a:endCxn id="14" idx="4"/>
          </p:cNvCxnSpPr>
          <p:nvPr/>
        </p:nvCxnSpPr>
        <p:spPr bwMode="auto">
          <a:xfrm rot="5400000" flipH="1" flipV="1">
            <a:off x="724003" y="3954141"/>
            <a:ext cx="482535" cy="573131"/>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9" name="Straight Connector 18"/>
          <p:cNvCxnSpPr>
            <a:stCxn id="9" idx="0"/>
            <a:endCxn id="15" idx="4"/>
          </p:cNvCxnSpPr>
          <p:nvPr/>
        </p:nvCxnSpPr>
        <p:spPr bwMode="auto">
          <a:xfrm rot="5400000" flipH="1" flipV="1">
            <a:off x="1289753" y="3974254"/>
            <a:ext cx="467687" cy="547752"/>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0" name="Straight Connector 19"/>
          <p:cNvCxnSpPr>
            <a:stCxn id="10" idx="0"/>
            <a:endCxn id="16" idx="4"/>
          </p:cNvCxnSpPr>
          <p:nvPr/>
        </p:nvCxnSpPr>
        <p:spPr bwMode="auto">
          <a:xfrm rot="5400000" flipH="1" flipV="1">
            <a:off x="1809472" y="4007595"/>
            <a:ext cx="475111" cy="50334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1" name="Straight Connector 20"/>
          <p:cNvCxnSpPr>
            <a:stCxn id="11" idx="0"/>
            <a:endCxn id="17" idx="4"/>
          </p:cNvCxnSpPr>
          <p:nvPr/>
        </p:nvCxnSpPr>
        <p:spPr bwMode="auto">
          <a:xfrm rot="5400000" flipH="1" flipV="1">
            <a:off x="2336615" y="3996525"/>
            <a:ext cx="467687" cy="547752"/>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2" name="Straight Connector 21"/>
          <p:cNvCxnSpPr>
            <a:stCxn id="14" idx="4"/>
            <a:endCxn id="9" idx="0"/>
          </p:cNvCxnSpPr>
          <p:nvPr/>
        </p:nvCxnSpPr>
        <p:spPr bwMode="auto">
          <a:xfrm rot="5400000">
            <a:off x="1009510" y="4239649"/>
            <a:ext cx="482535" cy="2115"/>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3" name="Straight Connector 22"/>
          <p:cNvCxnSpPr>
            <a:stCxn id="15" idx="4"/>
            <a:endCxn id="10" idx="0"/>
          </p:cNvCxnSpPr>
          <p:nvPr/>
        </p:nvCxnSpPr>
        <p:spPr bwMode="auto">
          <a:xfrm rot="5400000">
            <a:off x="1555148" y="4254496"/>
            <a:ext cx="482535" cy="2115"/>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4" name="Straight Connector 23"/>
          <p:cNvCxnSpPr>
            <a:stCxn id="16" idx="4"/>
            <a:endCxn id="11" idx="0"/>
          </p:cNvCxnSpPr>
          <p:nvPr/>
        </p:nvCxnSpPr>
        <p:spPr bwMode="auto">
          <a:xfrm rot="5400000">
            <a:off x="2056373" y="4261920"/>
            <a:ext cx="482535" cy="2115"/>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5" name="Straight Connector 24"/>
          <p:cNvCxnSpPr>
            <a:stCxn id="17" idx="4"/>
            <a:endCxn id="12" idx="0"/>
          </p:cNvCxnSpPr>
          <p:nvPr/>
        </p:nvCxnSpPr>
        <p:spPr bwMode="auto">
          <a:xfrm rot="5400000">
            <a:off x="2602010" y="4276767"/>
            <a:ext cx="482535" cy="2115"/>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6" name="Straight Connector 25"/>
          <p:cNvCxnSpPr>
            <a:stCxn id="17" idx="4"/>
            <a:endCxn id="13" idx="0"/>
          </p:cNvCxnSpPr>
          <p:nvPr/>
        </p:nvCxnSpPr>
        <p:spPr bwMode="auto">
          <a:xfrm rot="16200000" flipH="1">
            <a:off x="2887517" y="3993375"/>
            <a:ext cx="482535" cy="568901"/>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7" name="Straight Connector 26"/>
          <p:cNvCxnSpPr>
            <a:stCxn id="16" idx="4"/>
            <a:endCxn id="12" idx="0"/>
          </p:cNvCxnSpPr>
          <p:nvPr/>
        </p:nvCxnSpPr>
        <p:spPr bwMode="auto">
          <a:xfrm rot="16200000" flipH="1">
            <a:off x="2321767" y="3998640"/>
            <a:ext cx="497382" cy="543522"/>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8" name="Straight Connector 27"/>
          <p:cNvCxnSpPr>
            <a:stCxn id="15" idx="4"/>
            <a:endCxn id="11" idx="0"/>
          </p:cNvCxnSpPr>
          <p:nvPr/>
        </p:nvCxnSpPr>
        <p:spPr bwMode="auto">
          <a:xfrm rot="16200000" flipH="1">
            <a:off x="1802049" y="4009711"/>
            <a:ext cx="489958" cy="49911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9" name="Straight Connector 28"/>
          <p:cNvCxnSpPr>
            <a:stCxn id="14" idx="4"/>
            <a:endCxn id="10" idx="0"/>
          </p:cNvCxnSpPr>
          <p:nvPr/>
        </p:nvCxnSpPr>
        <p:spPr bwMode="auto">
          <a:xfrm rot="16200000" flipH="1">
            <a:off x="1274905" y="3976369"/>
            <a:ext cx="497382" cy="543522"/>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30" name="Oval 29"/>
          <p:cNvSpPr/>
          <p:nvPr/>
        </p:nvSpPr>
        <p:spPr bwMode="auto">
          <a:xfrm>
            <a:off x="1667407" y="2848780"/>
            <a:ext cx="260130" cy="304368"/>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1" name="Oval 30"/>
          <p:cNvSpPr/>
          <p:nvPr/>
        </p:nvSpPr>
        <p:spPr bwMode="auto">
          <a:xfrm>
            <a:off x="2168633" y="2856204"/>
            <a:ext cx="260130" cy="304368"/>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32" name="Straight Connector 31"/>
          <p:cNvCxnSpPr>
            <a:stCxn id="15" idx="0"/>
            <a:endCxn id="30" idx="4"/>
          </p:cNvCxnSpPr>
          <p:nvPr/>
        </p:nvCxnSpPr>
        <p:spPr bwMode="auto">
          <a:xfrm rot="5400000" flipH="1" flipV="1">
            <a:off x="1519087" y="3431645"/>
            <a:ext cx="556771" cy="1322"/>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33" name="Straight Connector 32"/>
          <p:cNvCxnSpPr>
            <a:stCxn id="16" idx="0"/>
            <a:endCxn id="31" idx="4"/>
          </p:cNvCxnSpPr>
          <p:nvPr/>
        </p:nvCxnSpPr>
        <p:spPr bwMode="auto">
          <a:xfrm rot="5400000" flipH="1" flipV="1">
            <a:off x="2020312" y="3439069"/>
            <a:ext cx="556771" cy="1322"/>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34" name="Straight Connector 33"/>
          <p:cNvCxnSpPr>
            <a:stCxn id="14" idx="0"/>
            <a:endCxn id="30" idx="4"/>
          </p:cNvCxnSpPr>
          <p:nvPr/>
        </p:nvCxnSpPr>
        <p:spPr bwMode="auto">
          <a:xfrm rot="5400000" flipH="1" flipV="1">
            <a:off x="1253692" y="3151291"/>
            <a:ext cx="541923" cy="545637"/>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35" name="Straight Connector 34"/>
          <p:cNvCxnSpPr>
            <a:stCxn id="16" idx="0"/>
            <a:endCxn id="30" idx="4"/>
          </p:cNvCxnSpPr>
          <p:nvPr/>
        </p:nvCxnSpPr>
        <p:spPr bwMode="auto">
          <a:xfrm rot="16200000" flipV="1">
            <a:off x="1765988" y="3184633"/>
            <a:ext cx="564194" cy="501225"/>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36" name="Straight Connector 35"/>
          <p:cNvCxnSpPr>
            <a:stCxn id="17" idx="0"/>
            <a:endCxn id="30" idx="4"/>
          </p:cNvCxnSpPr>
          <p:nvPr/>
        </p:nvCxnSpPr>
        <p:spPr bwMode="auto">
          <a:xfrm rot="16200000" flipV="1">
            <a:off x="2031383" y="2919237"/>
            <a:ext cx="579041" cy="1046862"/>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37" name="Straight Connector 36"/>
          <p:cNvCxnSpPr>
            <a:stCxn id="14" idx="0"/>
            <a:endCxn id="31" idx="4"/>
          </p:cNvCxnSpPr>
          <p:nvPr/>
        </p:nvCxnSpPr>
        <p:spPr bwMode="auto">
          <a:xfrm rot="5400000" flipH="1" flipV="1">
            <a:off x="1508017" y="2904390"/>
            <a:ext cx="534500" cy="1046862"/>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38" name="Straight Connector 37"/>
          <p:cNvCxnSpPr>
            <a:stCxn id="15" idx="0"/>
            <a:endCxn id="31" idx="4"/>
          </p:cNvCxnSpPr>
          <p:nvPr/>
        </p:nvCxnSpPr>
        <p:spPr bwMode="auto">
          <a:xfrm rot="5400000" flipH="1" flipV="1">
            <a:off x="1773412" y="3184633"/>
            <a:ext cx="549347" cy="501225"/>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39" name="Straight Connector 38"/>
          <p:cNvCxnSpPr>
            <a:stCxn id="17" idx="0"/>
            <a:endCxn id="31" idx="4"/>
          </p:cNvCxnSpPr>
          <p:nvPr/>
        </p:nvCxnSpPr>
        <p:spPr bwMode="auto">
          <a:xfrm rot="16200000" flipV="1">
            <a:off x="2285707" y="3173562"/>
            <a:ext cx="571618" cy="545637"/>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40" name="Oval 39"/>
          <p:cNvSpPr/>
          <p:nvPr/>
        </p:nvSpPr>
        <p:spPr bwMode="auto">
          <a:xfrm>
            <a:off x="1121771" y="1943100"/>
            <a:ext cx="260130" cy="304368"/>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41" name="Oval 40"/>
          <p:cNvSpPr/>
          <p:nvPr/>
        </p:nvSpPr>
        <p:spPr bwMode="auto">
          <a:xfrm>
            <a:off x="1667407" y="1957947"/>
            <a:ext cx="260130" cy="304368"/>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42" name="Oval 41"/>
          <p:cNvSpPr/>
          <p:nvPr/>
        </p:nvSpPr>
        <p:spPr bwMode="auto">
          <a:xfrm>
            <a:off x="2168633" y="1965371"/>
            <a:ext cx="260130" cy="304368"/>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43" name="Oval 42"/>
          <p:cNvSpPr/>
          <p:nvPr/>
        </p:nvSpPr>
        <p:spPr bwMode="auto">
          <a:xfrm>
            <a:off x="2714270" y="1980218"/>
            <a:ext cx="260130" cy="304368"/>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44" name="Straight Connector 43"/>
          <p:cNvCxnSpPr>
            <a:stCxn id="30" idx="0"/>
            <a:endCxn id="41" idx="4"/>
          </p:cNvCxnSpPr>
          <p:nvPr/>
        </p:nvCxnSpPr>
        <p:spPr bwMode="auto">
          <a:xfrm rot="5400000" flipH="1" flipV="1">
            <a:off x="1504240" y="2555660"/>
            <a:ext cx="586465" cy="1322"/>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45" name="Straight Connector 44"/>
          <p:cNvCxnSpPr>
            <a:stCxn id="31" idx="0"/>
            <a:endCxn id="42" idx="4"/>
          </p:cNvCxnSpPr>
          <p:nvPr/>
        </p:nvCxnSpPr>
        <p:spPr bwMode="auto">
          <a:xfrm rot="5400000" flipH="1" flipV="1">
            <a:off x="2005464" y="2563083"/>
            <a:ext cx="586465" cy="1322"/>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46" name="Straight Connector 45"/>
          <p:cNvCxnSpPr>
            <a:stCxn id="30" idx="0"/>
            <a:endCxn id="40" idx="4"/>
          </p:cNvCxnSpPr>
          <p:nvPr/>
        </p:nvCxnSpPr>
        <p:spPr bwMode="auto">
          <a:xfrm rot="16200000" flipV="1">
            <a:off x="1223998" y="2275305"/>
            <a:ext cx="601312" cy="545637"/>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47" name="Straight Connector 46"/>
          <p:cNvCxnSpPr>
            <a:stCxn id="31" idx="0"/>
            <a:endCxn id="40" idx="4"/>
          </p:cNvCxnSpPr>
          <p:nvPr/>
        </p:nvCxnSpPr>
        <p:spPr bwMode="auto">
          <a:xfrm rot="16200000" flipV="1">
            <a:off x="1470899" y="2028404"/>
            <a:ext cx="608736" cy="1046862"/>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48" name="Straight Connector 47"/>
          <p:cNvCxnSpPr>
            <a:stCxn id="31" idx="0"/>
            <a:endCxn id="41" idx="4"/>
          </p:cNvCxnSpPr>
          <p:nvPr/>
        </p:nvCxnSpPr>
        <p:spPr bwMode="auto">
          <a:xfrm rot="16200000" flipV="1">
            <a:off x="1751141" y="2308647"/>
            <a:ext cx="593889" cy="501225"/>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49" name="Straight Connector 48"/>
          <p:cNvCxnSpPr>
            <a:stCxn id="30" idx="0"/>
            <a:endCxn id="42" idx="4"/>
          </p:cNvCxnSpPr>
          <p:nvPr/>
        </p:nvCxnSpPr>
        <p:spPr bwMode="auto">
          <a:xfrm rot="5400000" flipH="1" flipV="1">
            <a:off x="1758565" y="2308647"/>
            <a:ext cx="579041" cy="501225"/>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50" name="Straight Connector 49"/>
          <p:cNvCxnSpPr>
            <a:stCxn id="30" idx="0"/>
            <a:endCxn id="43" idx="4"/>
          </p:cNvCxnSpPr>
          <p:nvPr/>
        </p:nvCxnSpPr>
        <p:spPr bwMode="auto">
          <a:xfrm rot="5400000" flipH="1" flipV="1">
            <a:off x="2038806" y="2043252"/>
            <a:ext cx="564194" cy="1046862"/>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51" name="Straight Connector 50"/>
          <p:cNvCxnSpPr>
            <a:stCxn id="31" idx="0"/>
            <a:endCxn id="43" idx="4"/>
          </p:cNvCxnSpPr>
          <p:nvPr/>
        </p:nvCxnSpPr>
        <p:spPr bwMode="auto">
          <a:xfrm rot="5400000" flipH="1" flipV="1">
            <a:off x="2285707" y="2297576"/>
            <a:ext cx="571618" cy="545637"/>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53" name="TextBox 52"/>
          <p:cNvSpPr txBox="1"/>
          <p:nvPr/>
        </p:nvSpPr>
        <p:spPr>
          <a:xfrm>
            <a:off x="266700" y="1314450"/>
            <a:ext cx="3124200" cy="461665"/>
          </a:xfrm>
          <a:prstGeom prst="rect">
            <a:avLst/>
          </a:prstGeom>
          <a:noFill/>
        </p:spPr>
        <p:txBody>
          <a:bodyPr wrap="square" rtlCol="0">
            <a:spAutoFit/>
          </a:bodyPr>
          <a:lstStyle/>
          <a:p>
            <a:r>
              <a:rPr lang="en-US" sz="2400" dirty="0" smtClean="0"/>
              <a:t>Label probabilities</a:t>
            </a:r>
            <a:endParaRPr lang="en-US" sz="2400" dirty="0"/>
          </a:p>
        </p:txBody>
      </p:sp>
      <p:sp>
        <p:nvSpPr>
          <p:cNvPr id="55" name="TextBox 54"/>
          <p:cNvSpPr txBox="1"/>
          <p:nvPr/>
        </p:nvSpPr>
        <p:spPr>
          <a:xfrm>
            <a:off x="171450" y="4953000"/>
            <a:ext cx="3124200" cy="461665"/>
          </a:xfrm>
          <a:prstGeom prst="rect">
            <a:avLst/>
          </a:prstGeom>
          <a:noFill/>
        </p:spPr>
        <p:txBody>
          <a:bodyPr wrap="square" rtlCol="0">
            <a:spAutoFit/>
          </a:bodyPr>
          <a:lstStyle/>
          <a:p>
            <a:r>
              <a:rPr lang="en-US" sz="2400" dirty="0" smtClean="0"/>
              <a:t>Training images</a:t>
            </a:r>
            <a:endParaRPr lang="en-US" sz="2400" dirty="0"/>
          </a:p>
        </p:txBody>
      </p:sp>
      <p:sp>
        <p:nvSpPr>
          <p:cNvPr id="56" name="Content Placeholder 2"/>
          <p:cNvSpPr txBox="1">
            <a:spLocks/>
          </p:cNvSpPr>
          <p:nvPr/>
        </p:nvSpPr>
        <p:spPr bwMode="auto">
          <a:xfrm>
            <a:off x="3543300" y="1104900"/>
            <a:ext cx="5600700" cy="464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354" tIns="45678" rIns="91354" bIns="45678" numCol="1" anchor="t" anchorCtr="0" compatLnSpc="1">
            <a:prstTxWarp prst="textNoShape">
              <a:avLst/>
            </a:prstTxWarp>
          </a:bodyPr>
          <a:lstStyle/>
          <a:p>
            <a:pPr marL="342587" marR="0" lvl="0" indent="-342587" algn="l" defTabSz="914400" rtl="0" eaLnBrk="0" fontAlgn="base" latinLnBrk="0" hangingPunct="0">
              <a:lnSpc>
                <a:spcPct val="100000"/>
              </a:lnSpc>
              <a:spcBef>
                <a:spcPct val="20000"/>
              </a:spcBef>
              <a:spcAft>
                <a:spcPct val="0"/>
              </a:spcAft>
              <a:buClrTx/>
              <a:buSzTx/>
              <a:buFontTx/>
              <a:buChar char="•"/>
              <a:tabLst/>
              <a:defRPr/>
            </a:pPr>
            <a:r>
              <a:rPr kumimoji="0" lang="en-US" sz="2800" b="0" i="0" u="none" strike="noStrike" kern="0" cap="none" spc="0" normalizeH="0" baseline="0" noProof="0" dirty="0" smtClean="0">
                <a:ln>
                  <a:noFill/>
                </a:ln>
                <a:solidFill>
                  <a:schemeClr val="tx1"/>
                </a:solidFill>
                <a:effectLst/>
                <a:uLnTx/>
                <a:uFillTx/>
                <a:latin typeface="+mn-lt"/>
                <a:ea typeface="+mn-ea"/>
                <a:cs typeface="+mn-cs"/>
              </a:rPr>
              <a:t>For each iteration (mini-batch)</a:t>
            </a:r>
          </a:p>
          <a:p>
            <a:pPr marL="742268" marR="0" lvl="1" indent="-285487" algn="l" defTabSz="914400" rtl="0" eaLnBrk="0" fontAlgn="base" latinLnBrk="0" hangingPunct="0">
              <a:lnSpc>
                <a:spcPct val="100000"/>
              </a:lnSpc>
              <a:spcBef>
                <a:spcPct val="20000"/>
              </a:spcBef>
              <a:spcAft>
                <a:spcPct val="0"/>
              </a:spcAft>
              <a:buClrTx/>
              <a:buSzTx/>
              <a:buFontTx/>
              <a:buChar char="•"/>
              <a:tabLst/>
              <a:defRPr/>
            </a:pPr>
            <a:r>
              <a:rPr lang="en-US" sz="2400" b="0" kern="0" dirty="0" smtClean="0">
                <a:latin typeface="+mn-lt"/>
              </a:rPr>
              <a:t>load one batch of training data</a:t>
            </a:r>
          </a:p>
          <a:p>
            <a:pPr marL="742268" marR="0" lvl="1" indent="-285487" algn="l" defTabSz="914400" rtl="0" eaLnBrk="0" fontAlgn="base" latinLnBrk="0" hangingPunct="0">
              <a:lnSpc>
                <a:spcPct val="100000"/>
              </a:lnSpc>
              <a:spcBef>
                <a:spcPct val="20000"/>
              </a:spcBef>
              <a:spcAft>
                <a:spcPct val="0"/>
              </a:spcAft>
              <a:buClrTx/>
              <a:buSzTx/>
              <a:buFontTx/>
              <a:buChar char="•"/>
              <a:tabLst/>
              <a:defRPr/>
            </a:pPr>
            <a:r>
              <a:rPr lang="en-US" sz="2400" b="0" kern="0" dirty="0" smtClean="0">
                <a:latin typeface="+mn-lt"/>
              </a:rPr>
              <a:t>do a</a:t>
            </a:r>
            <a:r>
              <a:rPr kumimoji="0" lang="en-US" sz="2400" b="0" i="0" u="none" strike="noStrike" kern="0" cap="none" spc="0" normalizeH="0" baseline="0" noProof="0" dirty="0" smtClean="0">
                <a:ln>
                  <a:noFill/>
                </a:ln>
                <a:solidFill>
                  <a:schemeClr val="tx1"/>
                </a:solidFill>
                <a:effectLst/>
                <a:uLnTx/>
                <a:uFillTx/>
                <a:latin typeface="+mn-lt"/>
              </a:rPr>
              <a:t> forward pass</a:t>
            </a:r>
          </a:p>
          <a:p>
            <a:pPr marL="742268" marR="0" lvl="1" indent="-285487" algn="l" defTabSz="914400" rtl="0" eaLnBrk="0" fontAlgn="base" latinLnBrk="0" hangingPunct="0">
              <a:lnSpc>
                <a:spcPct val="100000"/>
              </a:lnSpc>
              <a:spcBef>
                <a:spcPct val="20000"/>
              </a:spcBef>
              <a:spcAft>
                <a:spcPct val="0"/>
              </a:spcAft>
              <a:buClrTx/>
              <a:buSzTx/>
              <a:buFontTx/>
              <a:buChar char="•"/>
              <a:tabLst/>
              <a:defRPr/>
            </a:pPr>
            <a:r>
              <a:rPr lang="en-US" sz="2400" b="0" kern="0" dirty="0" smtClean="0">
                <a:latin typeface="+mn-lt"/>
              </a:rPr>
              <a:t>do</a:t>
            </a:r>
            <a:r>
              <a:rPr kumimoji="0" lang="en-US" sz="2400" b="0" i="0" u="none" strike="noStrike" kern="0" cap="none" spc="0" normalizeH="0" baseline="0" noProof="0" dirty="0" smtClean="0">
                <a:ln>
                  <a:noFill/>
                </a:ln>
                <a:solidFill>
                  <a:schemeClr val="tx1"/>
                </a:solidFill>
                <a:effectLst/>
                <a:uLnTx/>
                <a:uFillTx/>
                <a:latin typeface="+mn-lt"/>
              </a:rPr>
              <a:t> a backward pass</a:t>
            </a:r>
          </a:p>
          <a:p>
            <a:pPr marL="342587" marR="0" lvl="0" indent="-342587" algn="l" defTabSz="914400" rtl="0" eaLnBrk="0" fontAlgn="base" latinLnBrk="0" hangingPunct="0">
              <a:lnSpc>
                <a:spcPct val="100000"/>
              </a:lnSpc>
              <a:spcBef>
                <a:spcPct val="20000"/>
              </a:spcBef>
              <a:spcAft>
                <a:spcPct val="0"/>
              </a:spcAft>
              <a:buClrTx/>
              <a:buSzTx/>
              <a:buFontTx/>
              <a:buChar char="•"/>
              <a:tabLst/>
              <a:defRPr/>
            </a:pPr>
            <a:endParaRPr kumimoji="0" lang="en-US" sz="2800" b="0" i="0" u="none" strike="noStrike" kern="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How we train a deep neural network</a:t>
            </a:r>
            <a:endParaRPr lang="en-US" sz="4000" dirty="0"/>
          </a:p>
        </p:txBody>
      </p:sp>
      <p:sp>
        <p:nvSpPr>
          <p:cNvPr id="3" name="Content Placeholder 2"/>
          <p:cNvSpPr>
            <a:spLocks noGrp="1"/>
          </p:cNvSpPr>
          <p:nvPr>
            <p:ph idx="1"/>
          </p:nvPr>
        </p:nvSpPr>
        <p:spPr>
          <a:xfrm>
            <a:off x="3543300" y="1104900"/>
            <a:ext cx="5600700" cy="4648200"/>
          </a:xfrm>
        </p:spPr>
        <p:txBody>
          <a:bodyPr/>
          <a:lstStyle/>
          <a:p>
            <a:r>
              <a:rPr lang="en-US" dirty="0" smtClean="0"/>
              <a:t>For each iteration (mini-batch)</a:t>
            </a:r>
          </a:p>
          <a:p>
            <a:pPr lvl="1">
              <a:defRPr/>
            </a:pPr>
            <a:r>
              <a:rPr lang="en-US" dirty="0" smtClean="0"/>
              <a:t>load one batch of training data</a:t>
            </a:r>
          </a:p>
          <a:p>
            <a:pPr lvl="1">
              <a:defRPr/>
            </a:pPr>
            <a:r>
              <a:rPr lang="en-US" dirty="0" smtClean="0"/>
              <a:t>do a forward pass</a:t>
            </a:r>
          </a:p>
          <a:p>
            <a:pPr lvl="1">
              <a:defRPr/>
            </a:pPr>
            <a:r>
              <a:rPr lang="en-US" dirty="0" smtClean="0"/>
              <a:t>do a backward pass</a:t>
            </a:r>
          </a:p>
          <a:p>
            <a:endParaRPr lang="en-US" dirty="0" smtClean="0"/>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25</a:t>
            </a:fld>
            <a:endParaRPr lang="en-US" altLang="en-US" sz="1600" dirty="0"/>
          </a:p>
        </p:txBody>
      </p:sp>
      <p:sp>
        <p:nvSpPr>
          <p:cNvPr id="8" name="Oval 7"/>
          <p:cNvSpPr/>
          <p:nvPr/>
        </p:nvSpPr>
        <p:spPr bwMode="auto">
          <a:xfrm>
            <a:off x="548640" y="4481974"/>
            <a:ext cx="260130" cy="304368"/>
          </a:xfrm>
          <a:prstGeom prst="ellipse">
            <a:avLst/>
          </a:prstGeom>
          <a:solidFill>
            <a:srgbClr val="33CC33"/>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9" name="Oval 8"/>
          <p:cNvSpPr/>
          <p:nvPr/>
        </p:nvSpPr>
        <p:spPr bwMode="auto">
          <a:xfrm>
            <a:off x="1119656" y="4481974"/>
            <a:ext cx="260130" cy="304368"/>
          </a:xfrm>
          <a:prstGeom prst="ellipse">
            <a:avLst/>
          </a:prstGeom>
          <a:solidFill>
            <a:srgbClr val="33CC33"/>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0" name="Oval 9"/>
          <p:cNvSpPr/>
          <p:nvPr/>
        </p:nvSpPr>
        <p:spPr bwMode="auto">
          <a:xfrm>
            <a:off x="1665293" y="4496821"/>
            <a:ext cx="260130" cy="304368"/>
          </a:xfrm>
          <a:prstGeom prst="ellipse">
            <a:avLst/>
          </a:prstGeom>
          <a:solidFill>
            <a:srgbClr val="33CC33"/>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1" name="Oval 10"/>
          <p:cNvSpPr/>
          <p:nvPr/>
        </p:nvSpPr>
        <p:spPr bwMode="auto">
          <a:xfrm>
            <a:off x="2166517" y="4504245"/>
            <a:ext cx="260130" cy="304368"/>
          </a:xfrm>
          <a:prstGeom prst="ellipse">
            <a:avLst/>
          </a:prstGeom>
          <a:solidFill>
            <a:srgbClr val="33CC33"/>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2" name="Oval 11"/>
          <p:cNvSpPr/>
          <p:nvPr/>
        </p:nvSpPr>
        <p:spPr bwMode="auto">
          <a:xfrm>
            <a:off x="2712155" y="4519092"/>
            <a:ext cx="260130" cy="304368"/>
          </a:xfrm>
          <a:prstGeom prst="ellipse">
            <a:avLst/>
          </a:prstGeom>
          <a:solidFill>
            <a:srgbClr val="33CC33"/>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3" name="Oval 12"/>
          <p:cNvSpPr/>
          <p:nvPr/>
        </p:nvSpPr>
        <p:spPr bwMode="auto">
          <a:xfrm>
            <a:off x="3283170" y="4519092"/>
            <a:ext cx="260130" cy="304368"/>
          </a:xfrm>
          <a:prstGeom prst="ellipse">
            <a:avLst/>
          </a:prstGeom>
          <a:solidFill>
            <a:srgbClr val="33CC33"/>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4" name="Oval 13"/>
          <p:cNvSpPr/>
          <p:nvPr/>
        </p:nvSpPr>
        <p:spPr bwMode="auto">
          <a:xfrm>
            <a:off x="1121771" y="3695072"/>
            <a:ext cx="260130" cy="304368"/>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5" name="Oval 14"/>
          <p:cNvSpPr/>
          <p:nvPr/>
        </p:nvSpPr>
        <p:spPr bwMode="auto">
          <a:xfrm>
            <a:off x="1667407" y="3709919"/>
            <a:ext cx="260130" cy="304368"/>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6" name="Oval 15"/>
          <p:cNvSpPr/>
          <p:nvPr/>
        </p:nvSpPr>
        <p:spPr bwMode="auto">
          <a:xfrm>
            <a:off x="2168633" y="3717342"/>
            <a:ext cx="260130" cy="304368"/>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7" name="Oval 16"/>
          <p:cNvSpPr/>
          <p:nvPr/>
        </p:nvSpPr>
        <p:spPr bwMode="auto">
          <a:xfrm>
            <a:off x="2714270" y="3732190"/>
            <a:ext cx="260130" cy="304368"/>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18" name="Straight Connector 17"/>
          <p:cNvCxnSpPr>
            <a:stCxn id="8" idx="0"/>
            <a:endCxn id="14" idx="4"/>
          </p:cNvCxnSpPr>
          <p:nvPr/>
        </p:nvCxnSpPr>
        <p:spPr bwMode="auto">
          <a:xfrm rot="5400000" flipH="1" flipV="1">
            <a:off x="724003" y="3954141"/>
            <a:ext cx="482535" cy="573131"/>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9" name="Straight Connector 18"/>
          <p:cNvCxnSpPr>
            <a:stCxn id="9" idx="0"/>
            <a:endCxn id="15" idx="4"/>
          </p:cNvCxnSpPr>
          <p:nvPr/>
        </p:nvCxnSpPr>
        <p:spPr bwMode="auto">
          <a:xfrm rot="5400000" flipH="1" flipV="1">
            <a:off x="1289753" y="3974254"/>
            <a:ext cx="467687" cy="547752"/>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0" name="Straight Connector 19"/>
          <p:cNvCxnSpPr>
            <a:stCxn id="10" idx="0"/>
            <a:endCxn id="16" idx="4"/>
          </p:cNvCxnSpPr>
          <p:nvPr/>
        </p:nvCxnSpPr>
        <p:spPr bwMode="auto">
          <a:xfrm rot="5400000" flipH="1" flipV="1">
            <a:off x="1809472" y="4007595"/>
            <a:ext cx="475111" cy="50334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1" name="Straight Connector 20"/>
          <p:cNvCxnSpPr>
            <a:stCxn id="11" idx="0"/>
            <a:endCxn id="17" idx="4"/>
          </p:cNvCxnSpPr>
          <p:nvPr/>
        </p:nvCxnSpPr>
        <p:spPr bwMode="auto">
          <a:xfrm rot="5400000" flipH="1" flipV="1">
            <a:off x="2336615" y="3996525"/>
            <a:ext cx="467687" cy="547752"/>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2" name="Straight Connector 21"/>
          <p:cNvCxnSpPr>
            <a:stCxn id="14" idx="4"/>
            <a:endCxn id="9" idx="0"/>
          </p:cNvCxnSpPr>
          <p:nvPr/>
        </p:nvCxnSpPr>
        <p:spPr bwMode="auto">
          <a:xfrm rot="5400000">
            <a:off x="1009510" y="4239649"/>
            <a:ext cx="482535" cy="2115"/>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3" name="Straight Connector 22"/>
          <p:cNvCxnSpPr>
            <a:stCxn id="15" idx="4"/>
            <a:endCxn id="10" idx="0"/>
          </p:cNvCxnSpPr>
          <p:nvPr/>
        </p:nvCxnSpPr>
        <p:spPr bwMode="auto">
          <a:xfrm rot="5400000">
            <a:off x="1555148" y="4254496"/>
            <a:ext cx="482535" cy="2115"/>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4" name="Straight Connector 23"/>
          <p:cNvCxnSpPr>
            <a:stCxn id="16" idx="4"/>
            <a:endCxn id="11" idx="0"/>
          </p:cNvCxnSpPr>
          <p:nvPr/>
        </p:nvCxnSpPr>
        <p:spPr bwMode="auto">
          <a:xfrm rot="5400000">
            <a:off x="2056373" y="4261920"/>
            <a:ext cx="482535" cy="2115"/>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5" name="Straight Connector 24"/>
          <p:cNvCxnSpPr>
            <a:stCxn id="17" idx="4"/>
            <a:endCxn id="12" idx="0"/>
          </p:cNvCxnSpPr>
          <p:nvPr/>
        </p:nvCxnSpPr>
        <p:spPr bwMode="auto">
          <a:xfrm rot="5400000">
            <a:off x="2602010" y="4276767"/>
            <a:ext cx="482535" cy="2115"/>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6" name="Straight Connector 25"/>
          <p:cNvCxnSpPr>
            <a:stCxn id="17" idx="4"/>
            <a:endCxn id="13" idx="0"/>
          </p:cNvCxnSpPr>
          <p:nvPr/>
        </p:nvCxnSpPr>
        <p:spPr bwMode="auto">
          <a:xfrm rot="16200000" flipH="1">
            <a:off x="2887517" y="3993375"/>
            <a:ext cx="482535" cy="568901"/>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7" name="Straight Connector 26"/>
          <p:cNvCxnSpPr>
            <a:stCxn id="16" idx="4"/>
            <a:endCxn id="12" idx="0"/>
          </p:cNvCxnSpPr>
          <p:nvPr/>
        </p:nvCxnSpPr>
        <p:spPr bwMode="auto">
          <a:xfrm rot="16200000" flipH="1">
            <a:off x="2321767" y="3998640"/>
            <a:ext cx="497382" cy="543522"/>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8" name="Straight Connector 27"/>
          <p:cNvCxnSpPr>
            <a:stCxn id="15" idx="4"/>
            <a:endCxn id="11" idx="0"/>
          </p:cNvCxnSpPr>
          <p:nvPr/>
        </p:nvCxnSpPr>
        <p:spPr bwMode="auto">
          <a:xfrm rot="16200000" flipH="1">
            <a:off x="1802049" y="4009711"/>
            <a:ext cx="489958" cy="49911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9" name="Straight Connector 28"/>
          <p:cNvCxnSpPr>
            <a:stCxn id="14" idx="4"/>
            <a:endCxn id="10" idx="0"/>
          </p:cNvCxnSpPr>
          <p:nvPr/>
        </p:nvCxnSpPr>
        <p:spPr bwMode="auto">
          <a:xfrm rot="16200000" flipH="1">
            <a:off x="1274905" y="3976369"/>
            <a:ext cx="497382" cy="543522"/>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30" name="Oval 29"/>
          <p:cNvSpPr/>
          <p:nvPr/>
        </p:nvSpPr>
        <p:spPr bwMode="auto">
          <a:xfrm>
            <a:off x="1667407" y="2848780"/>
            <a:ext cx="260130" cy="304368"/>
          </a:xfrm>
          <a:prstGeom prst="ellipse">
            <a:avLst/>
          </a:prstGeom>
          <a:solidFill>
            <a:srgbClr val="FFC000">
              <a:alpha val="30000"/>
            </a:srgbClr>
          </a:solidFill>
          <a:ln w="38100" cap="flat" cmpd="sng" algn="ctr">
            <a:solidFill>
              <a:schemeClr val="tx1">
                <a:alpha val="3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1" name="Oval 30"/>
          <p:cNvSpPr/>
          <p:nvPr/>
        </p:nvSpPr>
        <p:spPr bwMode="auto">
          <a:xfrm>
            <a:off x="2168633" y="2856204"/>
            <a:ext cx="260130" cy="304368"/>
          </a:xfrm>
          <a:prstGeom prst="ellipse">
            <a:avLst/>
          </a:prstGeom>
          <a:solidFill>
            <a:srgbClr val="FFC000">
              <a:alpha val="30000"/>
            </a:srgbClr>
          </a:solidFill>
          <a:ln w="38100" cap="flat" cmpd="sng" algn="ctr">
            <a:solidFill>
              <a:schemeClr val="tx1">
                <a:alpha val="3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32" name="Straight Connector 31"/>
          <p:cNvCxnSpPr>
            <a:stCxn id="15" idx="0"/>
            <a:endCxn id="30" idx="4"/>
          </p:cNvCxnSpPr>
          <p:nvPr/>
        </p:nvCxnSpPr>
        <p:spPr bwMode="auto">
          <a:xfrm rot="5400000" flipH="1" flipV="1">
            <a:off x="1519087" y="3431645"/>
            <a:ext cx="556771" cy="1322"/>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33" name="Straight Connector 32"/>
          <p:cNvCxnSpPr>
            <a:stCxn id="16" idx="0"/>
            <a:endCxn id="31" idx="4"/>
          </p:cNvCxnSpPr>
          <p:nvPr/>
        </p:nvCxnSpPr>
        <p:spPr bwMode="auto">
          <a:xfrm rot="5400000" flipH="1" flipV="1">
            <a:off x="2020312" y="3439069"/>
            <a:ext cx="556771" cy="1322"/>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34" name="Straight Connector 33"/>
          <p:cNvCxnSpPr>
            <a:stCxn id="14" idx="0"/>
            <a:endCxn id="30" idx="4"/>
          </p:cNvCxnSpPr>
          <p:nvPr/>
        </p:nvCxnSpPr>
        <p:spPr bwMode="auto">
          <a:xfrm rot="5400000" flipH="1" flipV="1">
            <a:off x="1253692" y="3151291"/>
            <a:ext cx="541923" cy="545637"/>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35" name="Straight Connector 34"/>
          <p:cNvCxnSpPr>
            <a:stCxn id="16" idx="0"/>
            <a:endCxn id="30" idx="4"/>
          </p:cNvCxnSpPr>
          <p:nvPr/>
        </p:nvCxnSpPr>
        <p:spPr bwMode="auto">
          <a:xfrm rot="16200000" flipV="1">
            <a:off x="1765988" y="3184633"/>
            <a:ext cx="564194" cy="501225"/>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36" name="Straight Connector 35"/>
          <p:cNvCxnSpPr>
            <a:stCxn id="17" idx="0"/>
            <a:endCxn id="30" idx="4"/>
          </p:cNvCxnSpPr>
          <p:nvPr/>
        </p:nvCxnSpPr>
        <p:spPr bwMode="auto">
          <a:xfrm rot="16200000" flipV="1">
            <a:off x="2031383" y="2919237"/>
            <a:ext cx="579041" cy="1046862"/>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37" name="Straight Connector 36"/>
          <p:cNvCxnSpPr>
            <a:stCxn id="14" idx="0"/>
            <a:endCxn id="31" idx="4"/>
          </p:cNvCxnSpPr>
          <p:nvPr/>
        </p:nvCxnSpPr>
        <p:spPr bwMode="auto">
          <a:xfrm rot="5400000" flipH="1" flipV="1">
            <a:off x="1508017" y="2904390"/>
            <a:ext cx="534500" cy="1046862"/>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38" name="Straight Connector 37"/>
          <p:cNvCxnSpPr>
            <a:stCxn id="15" idx="0"/>
            <a:endCxn id="31" idx="4"/>
          </p:cNvCxnSpPr>
          <p:nvPr/>
        </p:nvCxnSpPr>
        <p:spPr bwMode="auto">
          <a:xfrm rot="5400000" flipH="1" flipV="1">
            <a:off x="1773412" y="3184633"/>
            <a:ext cx="549347" cy="501225"/>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39" name="Straight Connector 38"/>
          <p:cNvCxnSpPr>
            <a:stCxn id="17" idx="0"/>
            <a:endCxn id="31" idx="4"/>
          </p:cNvCxnSpPr>
          <p:nvPr/>
        </p:nvCxnSpPr>
        <p:spPr bwMode="auto">
          <a:xfrm rot="16200000" flipV="1">
            <a:off x="2285707" y="3173562"/>
            <a:ext cx="571618" cy="545637"/>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sp>
        <p:nvSpPr>
          <p:cNvPr id="40" name="Oval 39"/>
          <p:cNvSpPr/>
          <p:nvPr/>
        </p:nvSpPr>
        <p:spPr bwMode="auto">
          <a:xfrm>
            <a:off x="1121771" y="1943100"/>
            <a:ext cx="260130" cy="304368"/>
          </a:xfrm>
          <a:prstGeom prst="ellipse">
            <a:avLst/>
          </a:prstGeom>
          <a:solidFill>
            <a:srgbClr val="FFC000">
              <a:alpha val="30000"/>
            </a:srgbClr>
          </a:solidFill>
          <a:ln w="38100" cap="flat" cmpd="sng" algn="ctr">
            <a:solidFill>
              <a:schemeClr val="tx1">
                <a:alpha val="3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41" name="Oval 40"/>
          <p:cNvSpPr/>
          <p:nvPr/>
        </p:nvSpPr>
        <p:spPr bwMode="auto">
          <a:xfrm>
            <a:off x="1667407" y="1957947"/>
            <a:ext cx="260130" cy="304368"/>
          </a:xfrm>
          <a:prstGeom prst="ellipse">
            <a:avLst/>
          </a:prstGeom>
          <a:solidFill>
            <a:srgbClr val="FFC000">
              <a:alpha val="30000"/>
            </a:srgbClr>
          </a:solidFill>
          <a:ln w="38100" cap="flat" cmpd="sng" algn="ctr">
            <a:solidFill>
              <a:schemeClr val="tx1">
                <a:alpha val="3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42" name="Oval 41"/>
          <p:cNvSpPr/>
          <p:nvPr/>
        </p:nvSpPr>
        <p:spPr bwMode="auto">
          <a:xfrm>
            <a:off x="2168633" y="1965371"/>
            <a:ext cx="260130" cy="304368"/>
          </a:xfrm>
          <a:prstGeom prst="ellipse">
            <a:avLst/>
          </a:prstGeom>
          <a:solidFill>
            <a:srgbClr val="FFC000">
              <a:alpha val="30000"/>
            </a:srgbClr>
          </a:solidFill>
          <a:ln w="38100" cap="flat" cmpd="sng" algn="ctr">
            <a:solidFill>
              <a:schemeClr val="tx1">
                <a:alpha val="3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43" name="Oval 42"/>
          <p:cNvSpPr/>
          <p:nvPr/>
        </p:nvSpPr>
        <p:spPr bwMode="auto">
          <a:xfrm>
            <a:off x="2714270" y="1980218"/>
            <a:ext cx="260130" cy="304368"/>
          </a:xfrm>
          <a:prstGeom prst="ellipse">
            <a:avLst/>
          </a:prstGeom>
          <a:solidFill>
            <a:srgbClr val="FFC000">
              <a:alpha val="30000"/>
            </a:srgbClr>
          </a:solidFill>
          <a:ln w="38100" cap="flat" cmpd="sng" algn="ctr">
            <a:solidFill>
              <a:schemeClr val="tx1">
                <a:alpha val="3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44" name="Straight Connector 43"/>
          <p:cNvCxnSpPr>
            <a:stCxn id="30" idx="0"/>
            <a:endCxn id="41" idx="4"/>
          </p:cNvCxnSpPr>
          <p:nvPr/>
        </p:nvCxnSpPr>
        <p:spPr bwMode="auto">
          <a:xfrm rot="5400000" flipH="1" flipV="1">
            <a:off x="1504240" y="2555660"/>
            <a:ext cx="586465" cy="1322"/>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45" name="Straight Connector 44"/>
          <p:cNvCxnSpPr>
            <a:stCxn id="31" idx="0"/>
            <a:endCxn id="42" idx="4"/>
          </p:cNvCxnSpPr>
          <p:nvPr/>
        </p:nvCxnSpPr>
        <p:spPr bwMode="auto">
          <a:xfrm rot="5400000" flipH="1" flipV="1">
            <a:off x="2005464" y="2563083"/>
            <a:ext cx="586465" cy="1322"/>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46" name="Straight Connector 45"/>
          <p:cNvCxnSpPr>
            <a:stCxn id="30" idx="0"/>
            <a:endCxn id="40" idx="4"/>
          </p:cNvCxnSpPr>
          <p:nvPr/>
        </p:nvCxnSpPr>
        <p:spPr bwMode="auto">
          <a:xfrm rot="16200000" flipV="1">
            <a:off x="1223998" y="2275305"/>
            <a:ext cx="601312" cy="545637"/>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47" name="Straight Connector 46"/>
          <p:cNvCxnSpPr>
            <a:stCxn id="31" idx="0"/>
            <a:endCxn id="40" idx="4"/>
          </p:cNvCxnSpPr>
          <p:nvPr/>
        </p:nvCxnSpPr>
        <p:spPr bwMode="auto">
          <a:xfrm rot="16200000" flipV="1">
            <a:off x="1470899" y="2028404"/>
            <a:ext cx="608736" cy="1046862"/>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48" name="Straight Connector 47"/>
          <p:cNvCxnSpPr>
            <a:stCxn id="31" idx="0"/>
            <a:endCxn id="41" idx="4"/>
          </p:cNvCxnSpPr>
          <p:nvPr/>
        </p:nvCxnSpPr>
        <p:spPr bwMode="auto">
          <a:xfrm rot="16200000" flipV="1">
            <a:off x="1751141" y="2308647"/>
            <a:ext cx="593889" cy="501225"/>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49" name="Straight Connector 48"/>
          <p:cNvCxnSpPr>
            <a:stCxn id="30" idx="0"/>
            <a:endCxn id="42" idx="4"/>
          </p:cNvCxnSpPr>
          <p:nvPr/>
        </p:nvCxnSpPr>
        <p:spPr bwMode="auto">
          <a:xfrm rot="5400000" flipH="1" flipV="1">
            <a:off x="1758565" y="2308647"/>
            <a:ext cx="579041" cy="501225"/>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50" name="Straight Connector 49"/>
          <p:cNvCxnSpPr>
            <a:stCxn id="30" idx="0"/>
            <a:endCxn id="43" idx="4"/>
          </p:cNvCxnSpPr>
          <p:nvPr/>
        </p:nvCxnSpPr>
        <p:spPr bwMode="auto">
          <a:xfrm rot="5400000" flipH="1" flipV="1">
            <a:off x="2038806" y="2043252"/>
            <a:ext cx="564194" cy="1046862"/>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51" name="Straight Connector 50"/>
          <p:cNvCxnSpPr>
            <a:stCxn id="31" idx="0"/>
            <a:endCxn id="43" idx="4"/>
          </p:cNvCxnSpPr>
          <p:nvPr/>
        </p:nvCxnSpPr>
        <p:spPr bwMode="auto">
          <a:xfrm rot="5400000" flipH="1" flipV="1">
            <a:off x="2285707" y="2297576"/>
            <a:ext cx="571618" cy="545637"/>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sp>
        <p:nvSpPr>
          <p:cNvPr id="52" name="Rectangle 51"/>
          <p:cNvSpPr/>
          <p:nvPr/>
        </p:nvSpPr>
        <p:spPr bwMode="auto">
          <a:xfrm>
            <a:off x="411480" y="3566160"/>
            <a:ext cx="3268980" cy="1463040"/>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53" name="TextBox 52"/>
          <p:cNvSpPr txBox="1"/>
          <p:nvPr/>
        </p:nvSpPr>
        <p:spPr>
          <a:xfrm>
            <a:off x="266700" y="1314450"/>
            <a:ext cx="3124200" cy="461665"/>
          </a:xfrm>
          <a:prstGeom prst="rect">
            <a:avLst/>
          </a:prstGeom>
          <a:noFill/>
        </p:spPr>
        <p:txBody>
          <a:bodyPr wrap="square" rtlCol="0">
            <a:spAutoFit/>
          </a:bodyPr>
          <a:lstStyle/>
          <a:p>
            <a:r>
              <a:rPr lang="en-US" sz="2400" dirty="0" smtClean="0"/>
              <a:t>Label probabilities</a:t>
            </a:r>
            <a:endParaRPr lang="en-US" sz="2400" dirty="0"/>
          </a:p>
        </p:txBody>
      </p:sp>
      <p:sp>
        <p:nvSpPr>
          <p:cNvPr id="55" name="TextBox 54"/>
          <p:cNvSpPr txBox="1"/>
          <p:nvPr/>
        </p:nvSpPr>
        <p:spPr>
          <a:xfrm>
            <a:off x="171450" y="4953000"/>
            <a:ext cx="3124200" cy="461665"/>
          </a:xfrm>
          <a:prstGeom prst="rect">
            <a:avLst/>
          </a:prstGeom>
          <a:noFill/>
        </p:spPr>
        <p:txBody>
          <a:bodyPr wrap="square" rtlCol="0">
            <a:spAutoFit/>
          </a:bodyPr>
          <a:lstStyle/>
          <a:p>
            <a:r>
              <a:rPr lang="en-US" sz="2400" dirty="0" smtClean="0"/>
              <a:t>Training images</a:t>
            </a:r>
            <a:endParaRPr lang="en-US" sz="2400" dirty="0"/>
          </a:p>
        </p:txBody>
      </p:sp>
      <p:sp>
        <p:nvSpPr>
          <p:cNvPr id="56" name="Up Arrow 55"/>
          <p:cNvSpPr/>
          <p:nvPr/>
        </p:nvSpPr>
        <p:spPr bwMode="auto">
          <a:xfrm>
            <a:off x="3105150" y="2400300"/>
            <a:ext cx="304800" cy="1009650"/>
          </a:xfrm>
          <a:prstGeom prst="upArrow">
            <a:avLst/>
          </a:prstGeom>
          <a:solidFill>
            <a:srgbClr val="FF5757"/>
          </a:solid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How we train a deep neural network</a:t>
            </a:r>
            <a:endParaRPr lang="en-US" sz="4000" dirty="0"/>
          </a:p>
        </p:txBody>
      </p:sp>
      <p:sp>
        <p:nvSpPr>
          <p:cNvPr id="3" name="Content Placeholder 2"/>
          <p:cNvSpPr>
            <a:spLocks noGrp="1"/>
          </p:cNvSpPr>
          <p:nvPr>
            <p:ph idx="1"/>
          </p:nvPr>
        </p:nvSpPr>
        <p:spPr>
          <a:xfrm>
            <a:off x="3543300" y="1104900"/>
            <a:ext cx="5600700" cy="4648200"/>
          </a:xfrm>
        </p:spPr>
        <p:txBody>
          <a:bodyPr/>
          <a:lstStyle/>
          <a:p>
            <a:r>
              <a:rPr lang="en-US" dirty="0" smtClean="0"/>
              <a:t>For each iteration (mini-batch)</a:t>
            </a:r>
          </a:p>
          <a:p>
            <a:pPr lvl="1">
              <a:defRPr/>
            </a:pPr>
            <a:r>
              <a:rPr lang="en-US" dirty="0" smtClean="0"/>
              <a:t>load one batch of training data</a:t>
            </a:r>
          </a:p>
          <a:p>
            <a:pPr lvl="1">
              <a:defRPr/>
            </a:pPr>
            <a:r>
              <a:rPr lang="en-US" dirty="0" smtClean="0"/>
              <a:t>do a forward pass</a:t>
            </a:r>
          </a:p>
          <a:p>
            <a:pPr lvl="1">
              <a:defRPr/>
            </a:pPr>
            <a:r>
              <a:rPr lang="en-US" dirty="0" smtClean="0"/>
              <a:t>do a backward pass</a:t>
            </a:r>
          </a:p>
          <a:p>
            <a:endParaRPr lang="en-US" dirty="0" smtClean="0"/>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26</a:t>
            </a:fld>
            <a:endParaRPr lang="en-US" altLang="en-US" sz="1600" dirty="0"/>
          </a:p>
        </p:txBody>
      </p:sp>
      <p:sp>
        <p:nvSpPr>
          <p:cNvPr id="8" name="Oval 7"/>
          <p:cNvSpPr/>
          <p:nvPr/>
        </p:nvSpPr>
        <p:spPr bwMode="auto">
          <a:xfrm>
            <a:off x="548640" y="4481974"/>
            <a:ext cx="260130" cy="304368"/>
          </a:xfrm>
          <a:prstGeom prst="ellipse">
            <a:avLst/>
          </a:prstGeom>
          <a:solidFill>
            <a:srgbClr val="33CC33">
              <a:alpha val="30000"/>
            </a:srgbClr>
          </a:solidFill>
          <a:ln w="38100" cap="flat" cmpd="sng" algn="ctr">
            <a:solidFill>
              <a:schemeClr val="tx1">
                <a:alpha val="3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9" name="Oval 8"/>
          <p:cNvSpPr/>
          <p:nvPr/>
        </p:nvSpPr>
        <p:spPr bwMode="auto">
          <a:xfrm>
            <a:off x="1119656" y="4481974"/>
            <a:ext cx="260130" cy="304368"/>
          </a:xfrm>
          <a:prstGeom prst="ellipse">
            <a:avLst/>
          </a:prstGeom>
          <a:solidFill>
            <a:srgbClr val="33CC33">
              <a:alpha val="30000"/>
            </a:srgbClr>
          </a:solidFill>
          <a:ln w="38100" cap="flat" cmpd="sng" algn="ctr">
            <a:solidFill>
              <a:schemeClr val="tx1">
                <a:alpha val="3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0" name="Oval 9"/>
          <p:cNvSpPr/>
          <p:nvPr/>
        </p:nvSpPr>
        <p:spPr bwMode="auto">
          <a:xfrm>
            <a:off x="1665293" y="4496821"/>
            <a:ext cx="260130" cy="304368"/>
          </a:xfrm>
          <a:prstGeom prst="ellipse">
            <a:avLst/>
          </a:prstGeom>
          <a:solidFill>
            <a:srgbClr val="33CC33">
              <a:alpha val="30000"/>
            </a:srgbClr>
          </a:solidFill>
          <a:ln w="38100" cap="flat" cmpd="sng" algn="ctr">
            <a:solidFill>
              <a:schemeClr val="tx1">
                <a:alpha val="3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1" name="Oval 10"/>
          <p:cNvSpPr/>
          <p:nvPr/>
        </p:nvSpPr>
        <p:spPr bwMode="auto">
          <a:xfrm>
            <a:off x="2166517" y="4504245"/>
            <a:ext cx="260130" cy="304368"/>
          </a:xfrm>
          <a:prstGeom prst="ellipse">
            <a:avLst/>
          </a:prstGeom>
          <a:solidFill>
            <a:srgbClr val="33CC33">
              <a:alpha val="30000"/>
            </a:srgbClr>
          </a:solidFill>
          <a:ln w="38100" cap="flat" cmpd="sng" algn="ctr">
            <a:solidFill>
              <a:schemeClr val="tx1">
                <a:alpha val="3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2" name="Oval 11"/>
          <p:cNvSpPr/>
          <p:nvPr/>
        </p:nvSpPr>
        <p:spPr bwMode="auto">
          <a:xfrm>
            <a:off x="2712155" y="4519092"/>
            <a:ext cx="260130" cy="304368"/>
          </a:xfrm>
          <a:prstGeom prst="ellipse">
            <a:avLst/>
          </a:prstGeom>
          <a:solidFill>
            <a:srgbClr val="33CC33">
              <a:alpha val="30000"/>
            </a:srgbClr>
          </a:solidFill>
          <a:ln w="38100" cap="flat" cmpd="sng" algn="ctr">
            <a:solidFill>
              <a:schemeClr val="tx1">
                <a:alpha val="3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3" name="Oval 12"/>
          <p:cNvSpPr/>
          <p:nvPr/>
        </p:nvSpPr>
        <p:spPr bwMode="auto">
          <a:xfrm>
            <a:off x="3283170" y="4519092"/>
            <a:ext cx="260130" cy="304368"/>
          </a:xfrm>
          <a:prstGeom prst="ellipse">
            <a:avLst/>
          </a:prstGeom>
          <a:solidFill>
            <a:srgbClr val="33CC33">
              <a:alpha val="30000"/>
            </a:srgbClr>
          </a:solidFill>
          <a:ln w="38100" cap="flat" cmpd="sng" algn="ctr">
            <a:solidFill>
              <a:schemeClr val="tx1">
                <a:alpha val="3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4" name="Oval 13"/>
          <p:cNvSpPr/>
          <p:nvPr/>
        </p:nvSpPr>
        <p:spPr bwMode="auto">
          <a:xfrm>
            <a:off x="1121771" y="3695072"/>
            <a:ext cx="260130" cy="304368"/>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5" name="Oval 14"/>
          <p:cNvSpPr/>
          <p:nvPr/>
        </p:nvSpPr>
        <p:spPr bwMode="auto">
          <a:xfrm>
            <a:off x="1667407" y="3709919"/>
            <a:ext cx="260130" cy="304368"/>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6" name="Oval 15"/>
          <p:cNvSpPr/>
          <p:nvPr/>
        </p:nvSpPr>
        <p:spPr bwMode="auto">
          <a:xfrm>
            <a:off x="2168633" y="3717342"/>
            <a:ext cx="260130" cy="304368"/>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7" name="Oval 16"/>
          <p:cNvSpPr/>
          <p:nvPr/>
        </p:nvSpPr>
        <p:spPr bwMode="auto">
          <a:xfrm>
            <a:off x="2714270" y="3732190"/>
            <a:ext cx="260130" cy="304368"/>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18" name="Straight Connector 17"/>
          <p:cNvCxnSpPr>
            <a:stCxn id="8" idx="0"/>
            <a:endCxn id="14" idx="4"/>
          </p:cNvCxnSpPr>
          <p:nvPr/>
        </p:nvCxnSpPr>
        <p:spPr bwMode="auto">
          <a:xfrm rot="5400000" flipH="1" flipV="1">
            <a:off x="724003" y="3954141"/>
            <a:ext cx="482535" cy="573131"/>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19" name="Straight Connector 18"/>
          <p:cNvCxnSpPr>
            <a:stCxn id="9" idx="0"/>
            <a:endCxn id="15" idx="4"/>
          </p:cNvCxnSpPr>
          <p:nvPr/>
        </p:nvCxnSpPr>
        <p:spPr bwMode="auto">
          <a:xfrm rot="5400000" flipH="1" flipV="1">
            <a:off x="1289753" y="3974254"/>
            <a:ext cx="467687" cy="547752"/>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20" name="Straight Connector 19"/>
          <p:cNvCxnSpPr>
            <a:stCxn id="10" idx="0"/>
            <a:endCxn id="16" idx="4"/>
          </p:cNvCxnSpPr>
          <p:nvPr/>
        </p:nvCxnSpPr>
        <p:spPr bwMode="auto">
          <a:xfrm rot="5400000" flipH="1" flipV="1">
            <a:off x="1809472" y="4007595"/>
            <a:ext cx="475111" cy="503340"/>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21" name="Straight Connector 20"/>
          <p:cNvCxnSpPr>
            <a:stCxn id="11" idx="0"/>
            <a:endCxn id="17" idx="4"/>
          </p:cNvCxnSpPr>
          <p:nvPr/>
        </p:nvCxnSpPr>
        <p:spPr bwMode="auto">
          <a:xfrm rot="5400000" flipH="1" flipV="1">
            <a:off x="2336615" y="3996525"/>
            <a:ext cx="467687" cy="547752"/>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22" name="Straight Connector 21"/>
          <p:cNvCxnSpPr>
            <a:stCxn id="14" idx="4"/>
            <a:endCxn id="9" idx="0"/>
          </p:cNvCxnSpPr>
          <p:nvPr/>
        </p:nvCxnSpPr>
        <p:spPr bwMode="auto">
          <a:xfrm rot="5400000">
            <a:off x="1009510" y="4239649"/>
            <a:ext cx="482535" cy="2115"/>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23" name="Straight Connector 22"/>
          <p:cNvCxnSpPr>
            <a:stCxn id="15" idx="4"/>
            <a:endCxn id="10" idx="0"/>
          </p:cNvCxnSpPr>
          <p:nvPr/>
        </p:nvCxnSpPr>
        <p:spPr bwMode="auto">
          <a:xfrm rot="5400000">
            <a:off x="1555148" y="4254496"/>
            <a:ext cx="482535" cy="2115"/>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24" name="Straight Connector 23"/>
          <p:cNvCxnSpPr>
            <a:stCxn id="16" idx="4"/>
            <a:endCxn id="11" idx="0"/>
          </p:cNvCxnSpPr>
          <p:nvPr/>
        </p:nvCxnSpPr>
        <p:spPr bwMode="auto">
          <a:xfrm rot="5400000">
            <a:off x="2056373" y="4261920"/>
            <a:ext cx="482535" cy="2115"/>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25" name="Straight Connector 24"/>
          <p:cNvCxnSpPr>
            <a:stCxn id="17" idx="4"/>
            <a:endCxn id="12" idx="0"/>
          </p:cNvCxnSpPr>
          <p:nvPr/>
        </p:nvCxnSpPr>
        <p:spPr bwMode="auto">
          <a:xfrm rot="5400000">
            <a:off x="2602010" y="4276767"/>
            <a:ext cx="482535" cy="2115"/>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26" name="Straight Connector 25"/>
          <p:cNvCxnSpPr>
            <a:stCxn id="17" idx="4"/>
            <a:endCxn id="13" idx="0"/>
          </p:cNvCxnSpPr>
          <p:nvPr/>
        </p:nvCxnSpPr>
        <p:spPr bwMode="auto">
          <a:xfrm rot="16200000" flipH="1">
            <a:off x="2887517" y="3993375"/>
            <a:ext cx="482535" cy="568901"/>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27" name="Straight Connector 26"/>
          <p:cNvCxnSpPr>
            <a:stCxn id="16" idx="4"/>
            <a:endCxn id="12" idx="0"/>
          </p:cNvCxnSpPr>
          <p:nvPr/>
        </p:nvCxnSpPr>
        <p:spPr bwMode="auto">
          <a:xfrm rot="16200000" flipH="1">
            <a:off x="2321767" y="3998640"/>
            <a:ext cx="497382" cy="543522"/>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28" name="Straight Connector 27"/>
          <p:cNvCxnSpPr>
            <a:stCxn id="15" idx="4"/>
            <a:endCxn id="11" idx="0"/>
          </p:cNvCxnSpPr>
          <p:nvPr/>
        </p:nvCxnSpPr>
        <p:spPr bwMode="auto">
          <a:xfrm rot="16200000" flipH="1">
            <a:off x="1802049" y="4009711"/>
            <a:ext cx="489958" cy="499110"/>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29" name="Straight Connector 28"/>
          <p:cNvCxnSpPr>
            <a:stCxn id="14" idx="4"/>
            <a:endCxn id="10" idx="0"/>
          </p:cNvCxnSpPr>
          <p:nvPr/>
        </p:nvCxnSpPr>
        <p:spPr bwMode="auto">
          <a:xfrm rot="16200000" flipH="1">
            <a:off x="1274905" y="3976369"/>
            <a:ext cx="497382" cy="543522"/>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sp>
        <p:nvSpPr>
          <p:cNvPr id="30" name="Oval 29"/>
          <p:cNvSpPr/>
          <p:nvPr/>
        </p:nvSpPr>
        <p:spPr bwMode="auto">
          <a:xfrm>
            <a:off x="1667407" y="2848780"/>
            <a:ext cx="260130" cy="304368"/>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1" name="Oval 30"/>
          <p:cNvSpPr/>
          <p:nvPr/>
        </p:nvSpPr>
        <p:spPr bwMode="auto">
          <a:xfrm>
            <a:off x="2168633" y="2856204"/>
            <a:ext cx="260130" cy="304368"/>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32" name="Straight Connector 31"/>
          <p:cNvCxnSpPr>
            <a:stCxn id="15" idx="0"/>
            <a:endCxn id="30" idx="4"/>
          </p:cNvCxnSpPr>
          <p:nvPr/>
        </p:nvCxnSpPr>
        <p:spPr bwMode="auto">
          <a:xfrm rot="5400000" flipH="1" flipV="1">
            <a:off x="1519087" y="3431645"/>
            <a:ext cx="556771" cy="1322"/>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33" name="Straight Connector 32"/>
          <p:cNvCxnSpPr>
            <a:stCxn id="16" idx="0"/>
            <a:endCxn id="31" idx="4"/>
          </p:cNvCxnSpPr>
          <p:nvPr/>
        </p:nvCxnSpPr>
        <p:spPr bwMode="auto">
          <a:xfrm rot="5400000" flipH="1" flipV="1">
            <a:off x="2020312" y="3439069"/>
            <a:ext cx="556771" cy="1322"/>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34" name="Straight Connector 33"/>
          <p:cNvCxnSpPr>
            <a:stCxn id="14" idx="0"/>
            <a:endCxn id="30" idx="4"/>
          </p:cNvCxnSpPr>
          <p:nvPr/>
        </p:nvCxnSpPr>
        <p:spPr bwMode="auto">
          <a:xfrm rot="5400000" flipH="1" flipV="1">
            <a:off x="1253692" y="3151291"/>
            <a:ext cx="541923" cy="545637"/>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35" name="Straight Connector 34"/>
          <p:cNvCxnSpPr>
            <a:stCxn id="16" idx="0"/>
            <a:endCxn id="30" idx="4"/>
          </p:cNvCxnSpPr>
          <p:nvPr/>
        </p:nvCxnSpPr>
        <p:spPr bwMode="auto">
          <a:xfrm rot="16200000" flipV="1">
            <a:off x="1765988" y="3184633"/>
            <a:ext cx="564194" cy="501225"/>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36" name="Straight Connector 35"/>
          <p:cNvCxnSpPr>
            <a:stCxn id="17" idx="0"/>
            <a:endCxn id="30" idx="4"/>
          </p:cNvCxnSpPr>
          <p:nvPr/>
        </p:nvCxnSpPr>
        <p:spPr bwMode="auto">
          <a:xfrm rot="16200000" flipV="1">
            <a:off x="2031383" y="2919237"/>
            <a:ext cx="579041" cy="1046862"/>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37" name="Straight Connector 36"/>
          <p:cNvCxnSpPr>
            <a:stCxn id="14" idx="0"/>
            <a:endCxn id="31" idx="4"/>
          </p:cNvCxnSpPr>
          <p:nvPr/>
        </p:nvCxnSpPr>
        <p:spPr bwMode="auto">
          <a:xfrm rot="5400000" flipH="1" flipV="1">
            <a:off x="1508017" y="2904390"/>
            <a:ext cx="534500" cy="1046862"/>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38" name="Straight Connector 37"/>
          <p:cNvCxnSpPr>
            <a:stCxn id="15" idx="0"/>
            <a:endCxn id="31" idx="4"/>
          </p:cNvCxnSpPr>
          <p:nvPr/>
        </p:nvCxnSpPr>
        <p:spPr bwMode="auto">
          <a:xfrm rot="5400000" flipH="1" flipV="1">
            <a:off x="1773412" y="3184633"/>
            <a:ext cx="549347" cy="501225"/>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39" name="Straight Connector 38"/>
          <p:cNvCxnSpPr>
            <a:stCxn id="17" idx="0"/>
            <a:endCxn id="31" idx="4"/>
          </p:cNvCxnSpPr>
          <p:nvPr/>
        </p:nvCxnSpPr>
        <p:spPr bwMode="auto">
          <a:xfrm rot="16200000" flipV="1">
            <a:off x="2285707" y="3173562"/>
            <a:ext cx="571618" cy="545637"/>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40" name="Oval 39"/>
          <p:cNvSpPr/>
          <p:nvPr/>
        </p:nvSpPr>
        <p:spPr bwMode="auto">
          <a:xfrm>
            <a:off x="1121771" y="1943100"/>
            <a:ext cx="260130" cy="304368"/>
          </a:xfrm>
          <a:prstGeom prst="ellipse">
            <a:avLst/>
          </a:prstGeom>
          <a:solidFill>
            <a:srgbClr val="FFC000">
              <a:alpha val="30000"/>
            </a:srgbClr>
          </a:solidFill>
          <a:ln w="38100" cap="flat" cmpd="sng" algn="ctr">
            <a:solidFill>
              <a:schemeClr val="tx1">
                <a:alpha val="3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41" name="Oval 40"/>
          <p:cNvSpPr/>
          <p:nvPr/>
        </p:nvSpPr>
        <p:spPr bwMode="auto">
          <a:xfrm>
            <a:off x="1667407" y="1957947"/>
            <a:ext cx="260130" cy="304368"/>
          </a:xfrm>
          <a:prstGeom prst="ellipse">
            <a:avLst/>
          </a:prstGeom>
          <a:solidFill>
            <a:srgbClr val="FFC000">
              <a:alpha val="30000"/>
            </a:srgbClr>
          </a:solidFill>
          <a:ln w="38100" cap="flat" cmpd="sng" algn="ctr">
            <a:solidFill>
              <a:schemeClr val="tx1">
                <a:alpha val="3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42" name="Oval 41"/>
          <p:cNvSpPr/>
          <p:nvPr/>
        </p:nvSpPr>
        <p:spPr bwMode="auto">
          <a:xfrm>
            <a:off x="2168633" y="1965371"/>
            <a:ext cx="260130" cy="304368"/>
          </a:xfrm>
          <a:prstGeom prst="ellipse">
            <a:avLst/>
          </a:prstGeom>
          <a:solidFill>
            <a:srgbClr val="FFC000">
              <a:alpha val="30000"/>
            </a:srgbClr>
          </a:solidFill>
          <a:ln w="38100" cap="flat" cmpd="sng" algn="ctr">
            <a:solidFill>
              <a:schemeClr val="tx1">
                <a:alpha val="3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43" name="Oval 42"/>
          <p:cNvSpPr/>
          <p:nvPr/>
        </p:nvSpPr>
        <p:spPr bwMode="auto">
          <a:xfrm>
            <a:off x="2714270" y="1980218"/>
            <a:ext cx="260130" cy="304368"/>
          </a:xfrm>
          <a:prstGeom prst="ellipse">
            <a:avLst/>
          </a:prstGeom>
          <a:solidFill>
            <a:srgbClr val="FFC000">
              <a:alpha val="30000"/>
            </a:srgbClr>
          </a:solidFill>
          <a:ln w="38100" cap="flat" cmpd="sng" algn="ctr">
            <a:solidFill>
              <a:schemeClr val="tx1">
                <a:alpha val="3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44" name="Straight Connector 43"/>
          <p:cNvCxnSpPr>
            <a:stCxn id="30" idx="0"/>
            <a:endCxn id="41" idx="4"/>
          </p:cNvCxnSpPr>
          <p:nvPr/>
        </p:nvCxnSpPr>
        <p:spPr bwMode="auto">
          <a:xfrm rot="5400000" flipH="1" flipV="1">
            <a:off x="1504240" y="2555660"/>
            <a:ext cx="586465" cy="1322"/>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45" name="Straight Connector 44"/>
          <p:cNvCxnSpPr>
            <a:stCxn id="31" idx="0"/>
            <a:endCxn id="42" idx="4"/>
          </p:cNvCxnSpPr>
          <p:nvPr/>
        </p:nvCxnSpPr>
        <p:spPr bwMode="auto">
          <a:xfrm rot="5400000" flipH="1" flipV="1">
            <a:off x="2005464" y="2563083"/>
            <a:ext cx="586465" cy="1322"/>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46" name="Straight Connector 45"/>
          <p:cNvCxnSpPr>
            <a:stCxn id="30" idx="0"/>
            <a:endCxn id="40" idx="4"/>
          </p:cNvCxnSpPr>
          <p:nvPr/>
        </p:nvCxnSpPr>
        <p:spPr bwMode="auto">
          <a:xfrm rot="16200000" flipV="1">
            <a:off x="1223998" y="2275305"/>
            <a:ext cx="601312" cy="545637"/>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47" name="Straight Connector 46"/>
          <p:cNvCxnSpPr>
            <a:stCxn id="31" idx="0"/>
            <a:endCxn id="40" idx="4"/>
          </p:cNvCxnSpPr>
          <p:nvPr/>
        </p:nvCxnSpPr>
        <p:spPr bwMode="auto">
          <a:xfrm rot="16200000" flipV="1">
            <a:off x="1470899" y="2028404"/>
            <a:ext cx="608736" cy="1046862"/>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48" name="Straight Connector 47"/>
          <p:cNvCxnSpPr>
            <a:stCxn id="31" idx="0"/>
            <a:endCxn id="41" idx="4"/>
          </p:cNvCxnSpPr>
          <p:nvPr/>
        </p:nvCxnSpPr>
        <p:spPr bwMode="auto">
          <a:xfrm rot="16200000" flipV="1">
            <a:off x="1751141" y="2308647"/>
            <a:ext cx="593889" cy="501225"/>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49" name="Straight Connector 48"/>
          <p:cNvCxnSpPr>
            <a:stCxn id="30" idx="0"/>
            <a:endCxn id="42" idx="4"/>
          </p:cNvCxnSpPr>
          <p:nvPr/>
        </p:nvCxnSpPr>
        <p:spPr bwMode="auto">
          <a:xfrm rot="5400000" flipH="1" flipV="1">
            <a:off x="1758565" y="2308647"/>
            <a:ext cx="579041" cy="501225"/>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50" name="Straight Connector 49"/>
          <p:cNvCxnSpPr>
            <a:stCxn id="30" idx="0"/>
            <a:endCxn id="43" idx="4"/>
          </p:cNvCxnSpPr>
          <p:nvPr/>
        </p:nvCxnSpPr>
        <p:spPr bwMode="auto">
          <a:xfrm rot="5400000" flipH="1" flipV="1">
            <a:off x="2038806" y="2043252"/>
            <a:ext cx="564194" cy="1046862"/>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51" name="Straight Connector 50"/>
          <p:cNvCxnSpPr>
            <a:stCxn id="31" idx="0"/>
            <a:endCxn id="43" idx="4"/>
          </p:cNvCxnSpPr>
          <p:nvPr/>
        </p:nvCxnSpPr>
        <p:spPr bwMode="auto">
          <a:xfrm rot="5400000" flipH="1" flipV="1">
            <a:off x="2285707" y="2297576"/>
            <a:ext cx="571618" cy="545637"/>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sp>
        <p:nvSpPr>
          <p:cNvPr id="52" name="Rectangle 51"/>
          <p:cNvSpPr/>
          <p:nvPr/>
        </p:nvSpPr>
        <p:spPr bwMode="auto">
          <a:xfrm>
            <a:off x="411480" y="2720340"/>
            <a:ext cx="3268980" cy="1463040"/>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53" name="TextBox 52"/>
          <p:cNvSpPr txBox="1"/>
          <p:nvPr/>
        </p:nvSpPr>
        <p:spPr>
          <a:xfrm>
            <a:off x="266700" y="1314450"/>
            <a:ext cx="3124200" cy="461665"/>
          </a:xfrm>
          <a:prstGeom prst="rect">
            <a:avLst/>
          </a:prstGeom>
          <a:noFill/>
        </p:spPr>
        <p:txBody>
          <a:bodyPr wrap="square" rtlCol="0">
            <a:spAutoFit/>
          </a:bodyPr>
          <a:lstStyle/>
          <a:p>
            <a:r>
              <a:rPr lang="en-US" sz="2400" dirty="0" smtClean="0"/>
              <a:t>Label probabilities</a:t>
            </a:r>
            <a:endParaRPr lang="en-US" sz="2400" dirty="0"/>
          </a:p>
        </p:txBody>
      </p:sp>
      <p:sp>
        <p:nvSpPr>
          <p:cNvPr id="54" name="TextBox 53"/>
          <p:cNvSpPr txBox="1"/>
          <p:nvPr/>
        </p:nvSpPr>
        <p:spPr>
          <a:xfrm>
            <a:off x="171450" y="4953000"/>
            <a:ext cx="3124200" cy="461665"/>
          </a:xfrm>
          <a:prstGeom prst="rect">
            <a:avLst/>
          </a:prstGeom>
          <a:noFill/>
        </p:spPr>
        <p:txBody>
          <a:bodyPr wrap="square" rtlCol="0">
            <a:spAutoFit/>
          </a:bodyPr>
          <a:lstStyle/>
          <a:p>
            <a:r>
              <a:rPr lang="en-US" sz="2400" dirty="0" smtClean="0"/>
              <a:t>Training images</a:t>
            </a:r>
            <a:endParaRPr lang="en-US" sz="2400" dirty="0"/>
          </a:p>
        </p:txBody>
      </p:sp>
      <p:sp>
        <p:nvSpPr>
          <p:cNvPr id="55" name="Up Arrow 54"/>
          <p:cNvSpPr/>
          <p:nvPr/>
        </p:nvSpPr>
        <p:spPr bwMode="auto">
          <a:xfrm>
            <a:off x="3200400" y="1581150"/>
            <a:ext cx="304800" cy="1009650"/>
          </a:xfrm>
          <a:prstGeom prst="upArrow">
            <a:avLst/>
          </a:prstGeom>
          <a:solidFill>
            <a:srgbClr val="FF5757"/>
          </a:solid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How we train a deep neural network</a:t>
            </a:r>
            <a:endParaRPr lang="en-US" sz="4000" dirty="0"/>
          </a:p>
        </p:txBody>
      </p:sp>
      <p:sp>
        <p:nvSpPr>
          <p:cNvPr id="3" name="Content Placeholder 2"/>
          <p:cNvSpPr>
            <a:spLocks noGrp="1"/>
          </p:cNvSpPr>
          <p:nvPr>
            <p:ph idx="1"/>
          </p:nvPr>
        </p:nvSpPr>
        <p:spPr>
          <a:xfrm>
            <a:off x="3543300" y="1104900"/>
            <a:ext cx="5600700" cy="4648200"/>
          </a:xfrm>
        </p:spPr>
        <p:txBody>
          <a:bodyPr/>
          <a:lstStyle/>
          <a:p>
            <a:r>
              <a:rPr lang="en-US" dirty="0" smtClean="0"/>
              <a:t>For each iteration (mini-batch)</a:t>
            </a:r>
          </a:p>
          <a:p>
            <a:pPr lvl="1">
              <a:defRPr/>
            </a:pPr>
            <a:r>
              <a:rPr lang="en-US" dirty="0" smtClean="0"/>
              <a:t>load one batch of training data</a:t>
            </a:r>
          </a:p>
          <a:p>
            <a:pPr lvl="1">
              <a:defRPr/>
            </a:pPr>
            <a:r>
              <a:rPr lang="en-US" dirty="0" smtClean="0"/>
              <a:t>do a forward pass</a:t>
            </a:r>
          </a:p>
          <a:p>
            <a:pPr lvl="1">
              <a:defRPr/>
            </a:pPr>
            <a:r>
              <a:rPr lang="en-US" dirty="0" smtClean="0"/>
              <a:t>do a backward pass</a:t>
            </a:r>
          </a:p>
          <a:p>
            <a:endParaRPr lang="en-US" dirty="0" smtClean="0"/>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27</a:t>
            </a:fld>
            <a:endParaRPr lang="en-US" altLang="en-US" sz="1600" dirty="0"/>
          </a:p>
        </p:txBody>
      </p:sp>
      <p:sp>
        <p:nvSpPr>
          <p:cNvPr id="8" name="Oval 7"/>
          <p:cNvSpPr/>
          <p:nvPr/>
        </p:nvSpPr>
        <p:spPr bwMode="auto">
          <a:xfrm>
            <a:off x="548640" y="4481974"/>
            <a:ext cx="260130" cy="304368"/>
          </a:xfrm>
          <a:prstGeom prst="ellipse">
            <a:avLst/>
          </a:prstGeom>
          <a:solidFill>
            <a:srgbClr val="33CC33">
              <a:alpha val="30000"/>
            </a:srgbClr>
          </a:solidFill>
          <a:ln w="38100" cap="flat" cmpd="sng" algn="ctr">
            <a:solidFill>
              <a:schemeClr val="tx1">
                <a:alpha val="3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9" name="Oval 8"/>
          <p:cNvSpPr/>
          <p:nvPr/>
        </p:nvSpPr>
        <p:spPr bwMode="auto">
          <a:xfrm>
            <a:off x="1119656" y="4481974"/>
            <a:ext cx="260130" cy="304368"/>
          </a:xfrm>
          <a:prstGeom prst="ellipse">
            <a:avLst/>
          </a:prstGeom>
          <a:solidFill>
            <a:srgbClr val="33CC33">
              <a:alpha val="30000"/>
            </a:srgbClr>
          </a:solidFill>
          <a:ln w="38100" cap="flat" cmpd="sng" algn="ctr">
            <a:solidFill>
              <a:schemeClr val="tx1">
                <a:alpha val="3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0" name="Oval 9"/>
          <p:cNvSpPr/>
          <p:nvPr/>
        </p:nvSpPr>
        <p:spPr bwMode="auto">
          <a:xfrm>
            <a:off x="1665293" y="4496821"/>
            <a:ext cx="260130" cy="304368"/>
          </a:xfrm>
          <a:prstGeom prst="ellipse">
            <a:avLst/>
          </a:prstGeom>
          <a:solidFill>
            <a:srgbClr val="33CC33">
              <a:alpha val="30000"/>
            </a:srgbClr>
          </a:solidFill>
          <a:ln w="38100" cap="flat" cmpd="sng" algn="ctr">
            <a:solidFill>
              <a:schemeClr val="tx1">
                <a:alpha val="3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1" name="Oval 10"/>
          <p:cNvSpPr/>
          <p:nvPr/>
        </p:nvSpPr>
        <p:spPr bwMode="auto">
          <a:xfrm>
            <a:off x="2166517" y="4504245"/>
            <a:ext cx="260130" cy="304368"/>
          </a:xfrm>
          <a:prstGeom prst="ellipse">
            <a:avLst/>
          </a:prstGeom>
          <a:solidFill>
            <a:srgbClr val="33CC33">
              <a:alpha val="30000"/>
            </a:srgbClr>
          </a:solidFill>
          <a:ln w="38100" cap="flat" cmpd="sng" algn="ctr">
            <a:solidFill>
              <a:schemeClr val="tx1">
                <a:alpha val="3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2" name="Oval 11"/>
          <p:cNvSpPr/>
          <p:nvPr/>
        </p:nvSpPr>
        <p:spPr bwMode="auto">
          <a:xfrm>
            <a:off x="2712155" y="4519092"/>
            <a:ext cx="260130" cy="304368"/>
          </a:xfrm>
          <a:prstGeom prst="ellipse">
            <a:avLst/>
          </a:prstGeom>
          <a:solidFill>
            <a:srgbClr val="33CC33">
              <a:alpha val="30000"/>
            </a:srgbClr>
          </a:solidFill>
          <a:ln w="38100" cap="flat" cmpd="sng" algn="ctr">
            <a:solidFill>
              <a:schemeClr val="tx1">
                <a:alpha val="3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3" name="Oval 12"/>
          <p:cNvSpPr/>
          <p:nvPr/>
        </p:nvSpPr>
        <p:spPr bwMode="auto">
          <a:xfrm>
            <a:off x="3283170" y="4519092"/>
            <a:ext cx="260130" cy="304368"/>
          </a:xfrm>
          <a:prstGeom prst="ellipse">
            <a:avLst/>
          </a:prstGeom>
          <a:solidFill>
            <a:srgbClr val="33CC33">
              <a:alpha val="30000"/>
            </a:srgbClr>
          </a:solidFill>
          <a:ln w="38100" cap="flat" cmpd="sng" algn="ctr">
            <a:solidFill>
              <a:schemeClr val="tx1">
                <a:alpha val="3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4" name="Oval 13"/>
          <p:cNvSpPr/>
          <p:nvPr/>
        </p:nvSpPr>
        <p:spPr bwMode="auto">
          <a:xfrm>
            <a:off x="1121771" y="3695072"/>
            <a:ext cx="260130" cy="304368"/>
          </a:xfrm>
          <a:prstGeom prst="ellipse">
            <a:avLst/>
          </a:prstGeom>
          <a:solidFill>
            <a:srgbClr val="FFC000">
              <a:alpha val="30000"/>
            </a:srgbClr>
          </a:solidFill>
          <a:ln w="38100" cap="flat" cmpd="sng" algn="ctr">
            <a:solidFill>
              <a:schemeClr val="tx1">
                <a:alpha val="3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5" name="Oval 14"/>
          <p:cNvSpPr/>
          <p:nvPr/>
        </p:nvSpPr>
        <p:spPr bwMode="auto">
          <a:xfrm>
            <a:off x="1667407" y="3709919"/>
            <a:ext cx="260130" cy="304368"/>
          </a:xfrm>
          <a:prstGeom prst="ellipse">
            <a:avLst/>
          </a:prstGeom>
          <a:solidFill>
            <a:srgbClr val="FFC000">
              <a:alpha val="30000"/>
            </a:srgbClr>
          </a:solidFill>
          <a:ln w="38100" cap="flat" cmpd="sng" algn="ctr">
            <a:solidFill>
              <a:schemeClr val="tx1">
                <a:alpha val="3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6" name="Oval 15"/>
          <p:cNvSpPr/>
          <p:nvPr/>
        </p:nvSpPr>
        <p:spPr bwMode="auto">
          <a:xfrm>
            <a:off x="2168633" y="3717342"/>
            <a:ext cx="260130" cy="304368"/>
          </a:xfrm>
          <a:prstGeom prst="ellipse">
            <a:avLst/>
          </a:prstGeom>
          <a:solidFill>
            <a:srgbClr val="FFC000">
              <a:alpha val="30000"/>
            </a:srgbClr>
          </a:solidFill>
          <a:ln w="38100" cap="flat" cmpd="sng" algn="ctr">
            <a:solidFill>
              <a:schemeClr val="tx1">
                <a:alpha val="3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7" name="Oval 16"/>
          <p:cNvSpPr/>
          <p:nvPr/>
        </p:nvSpPr>
        <p:spPr bwMode="auto">
          <a:xfrm>
            <a:off x="2714270" y="3732190"/>
            <a:ext cx="260130" cy="304368"/>
          </a:xfrm>
          <a:prstGeom prst="ellipse">
            <a:avLst/>
          </a:prstGeom>
          <a:solidFill>
            <a:srgbClr val="FFC000">
              <a:alpha val="30000"/>
            </a:srgbClr>
          </a:solidFill>
          <a:ln w="38100" cap="flat" cmpd="sng" algn="ctr">
            <a:solidFill>
              <a:schemeClr val="tx1">
                <a:alpha val="3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18" name="Straight Connector 17"/>
          <p:cNvCxnSpPr>
            <a:stCxn id="8" idx="0"/>
            <a:endCxn id="14" idx="4"/>
          </p:cNvCxnSpPr>
          <p:nvPr/>
        </p:nvCxnSpPr>
        <p:spPr bwMode="auto">
          <a:xfrm rot="5400000" flipH="1" flipV="1">
            <a:off x="724003" y="3954141"/>
            <a:ext cx="482535" cy="573131"/>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19" name="Straight Connector 18"/>
          <p:cNvCxnSpPr>
            <a:stCxn id="9" idx="0"/>
            <a:endCxn id="15" idx="4"/>
          </p:cNvCxnSpPr>
          <p:nvPr/>
        </p:nvCxnSpPr>
        <p:spPr bwMode="auto">
          <a:xfrm rot="5400000" flipH="1" flipV="1">
            <a:off x="1289753" y="3974254"/>
            <a:ext cx="467687" cy="547752"/>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20" name="Straight Connector 19"/>
          <p:cNvCxnSpPr>
            <a:stCxn id="10" idx="0"/>
            <a:endCxn id="16" idx="4"/>
          </p:cNvCxnSpPr>
          <p:nvPr/>
        </p:nvCxnSpPr>
        <p:spPr bwMode="auto">
          <a:xfrm rot="5400000" flipH="1" flipV="1">
            <a:off x="1809472" y="4007595"/>
            <a:ext cx="475111" cy="503340"/>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21" name="Straight Connector 20"/>
          <p:cNvCxnSpPr>
            <a:stCxn id="11" idx="0"/>
            <a:endCxn id="17" idx="4"/>
          </p:cNvCxnSpPr>
          <p:nvPr/>
        </p:nvCxnSpPr>
        <p:spPr bwMode="auto">
          <a:xfrm rot="5400000" flipH="1" flipV="1">
            <a:off x="2336615" y="3996525"/>
            <a:ext cx="467687" cy="547752"/>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22" name="Straight Connector 21"/>
          <p:cNvCxnSpPr>
            <a:stCxn id="14" idx="4"/>
            <a:endCxn id="9" idx="0"/>
          </p:cNvCxnSpPr>
          <p:nvPr/>
        </p:nvCxnSpPr>
        <p:spPr bwMode="auto">
          <a:xfrm rot="5400000">
            <a:off x="1009510" y="4239649"/>
            <a:ext cx="482535" cy="2115"/>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23" name="Straight Connector 22"/>
          <p:cNvCxnSpPr>
            <a:stCxn id="15" idx="4"/>
            <a:endCxn id="10" idx="0"/>
          </p:cNvCxnSpPr>
          <p:nvPr/>
        </p:nvCxnSpPr>
        <p:spPr bwMode="auto">
          <a:xfrm rot="5400000">
            <a:off x="1555148" y="4254496"/>
            <a:ext cx="482535" cy="2115"/>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24" name="Straight Connector 23"/>
          <p:cNvCxnSpPr>
            <a:stCxn id="16" idx="4"/>
            <a:endCxn id="11" idx="0"/>
          </p:cNvCxnSpPr>
          <p:nvPr/>
        </p:nvCxnSpPr>
        <p:spPr bwMode="auto">
          <a:xfrm rot="5400000">
            <a:off x="2056373" y="4261920"/>
            <a:ext cx="482535" cy="2115"/>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25" name="Straight Connector 24"/>
          <p:cNvCxnSpPr>
            <a:stCxn id="17" idx="4"/>
            <a:endCxn id="12" idx="0"/>
          </p:cNvCxnSpPr>
          <p:nvPr/>
        </p:nvCxnSpPr>
        <p:spPr bwMode="auto">
          <a:xfrm rot="5400000">
            <a:off x="2602010" y="4276767"/>
            <a:ext cx="482535" cy="2115"/>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26" name="Straight Connector 25"/>
          <p:cNvCxnSpPr>
            <a:stCxn id="17" idx="4"/>
            <a:endCxn id="13" idx="0"/>
          </p:cNvCxnSpPr>
          <p:nvPr/>
        </p:nvCxnSpPr>
        <p:spPr bwMode="auto">
          <a:xfrm rot="16200000" flipH="1">
            <a:off x="2887517" y="3993375"/>
            <a:ext cx="482535" cy="568901"/>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27" name="Straight Connector 26"/>
          <p:cNvCxnSpPr>
            <a:stCxn id="16" idx="4"/>
            <a:endCxn id="12" idx="0"/>
          </p:cNvCxnSpPr>
          <p:nvPr/>
        </p:nvCxnSpPr>
        <p:spPr bwMode="auto">
          <a:xfrm rot="16200000" flipH="1">
            <a:off x="2321767" y="3998640"/>
            <a:ext cx="497382" cy="543522"/>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28" name="Straight Connector 27"/>
          <p:cNvCxnSpPr>
            <a:stCxn id="15" idx="4"/>
            <a:endCxn id="11" idx="0"/>
          </p:cNvCxnSpPr>
          <p:nvPr/>
        </p:nvCxnSpPr>
        <p:spPr bwMode="auto">
          <a:xfrm rot="16200000" flipH="1">
            <a:off x="1802049" y="4009711"/>
            <a:ext cx="489958" cy="499110"/>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29" name="Straight Connector 28"/>
          <p:cNvCxnSpPr>
            <a:stCxn id="14" idx="4"/>
            <a:endCxn id="10" idx="0"/>
          </p:cNvCxnSpPr>
          <p:nvPr/>
        </p:nvCxnSpPr>
        <p:spPr bwMode="auto">
          <a:xfrm rot="16200000" flipH="1">
            <a:off x="1274905" y="3976369"/>
            <a:ext cx="497382" cy="543522"/>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sp>
        <p:nvSpPr>
          <p:cNvPr id="30" name="Oval 29"/>
          <p:cNvSpPr/>
          <p:nvPr/>
        </p:nvSpPr>
        <p:spPr bwMode="auto">
          <a:xfrm>
            <a:off x="1667407" y="2848780"/>
            <a:ext cx="260130" cy="304368"/>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1" name="Oval 30"/>
          <p:cNvSpPr/>
          <p:nvPr/>
        </p:nvSpPr>
        <p:spPr bwMode="auto">
          <a:xfrm>
            <a:off x="2168633" y="2856204"/>
            <a:ext cx="260130" cy="304368"/>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32" name="Straight Connector 31"/>
          <p:cNvCxnSpPr>
            <a:stCxn id="15" idx="0"/>
            <a:endCxn id="30" idx="4"/>
          </p:cNvCxnSpPr>
          <p:nvPr/>
        </p:nvCxnSpPr>
        <p:spPr bwMode="auto">
          <a:xfrm rot="5400000" flipH="1" flipV="1">
            <a:off x="1519087" y="3431645"/>
            <a:ext cx="556771" cy="1322"/>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33" name="Straight Connector 32"/>
          <p:cNvCxnSpPr>
            <a:stCxn id="16" idx="0"/>
            <a:endCxn id="31" idx="4"/>
          </p:cNvCxnSpPr>
          <p:nvPr/>
        </p:nvCxnSpPr>
        <p:spPr bwMode="auto">
          <a:xfrm rot="5400000" flipH="1" flipV="1">
            <a:off x="2020312" y="3439069"/>
            <a:ext cx="556771" cy="1322"/>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34" name="Straight Connector 33"/>
          <p:cNvCxnSpPr>
            <a:stCxn id="14" idx="0"/>
            <a:endCxn id="30" idx="4"/>
          </p:cNvCxnSpPr>
          <p:nvPr/>
        </p:nvCxnSpPr>
        <p:spPr bwMode="auto">
          <a:xfrm rot="5400000" flipH="1" flipV="1">
            <a:off x="1253692" y="3151291"/>
            <a:ext cx="541923" cy="545637"/>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35" name="Straight Connector 34"/>
          <p:cNvCxnSpPr>
            <a:stCxn id="16" idx="0"/>
            <a:endCxn id="30" idx="4"/>
          </p:cNvCxnSpPr>
          <p:nvPr/>
        </p:nvCxnSpPr>
        <p:spPr bwMode="auto">
          <a:xfrm rot="16200000" flipV="1">
            <a:off x="1765988" y="3184633"/>
            <a:ext cx="564194" cy="501225"/>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36" name="Straight Connector 35"/>
          <p:cNvCxnSpPr>
            <a:stCxn id="17" idx="0"/>
            <a:endCxn id="30" idx="4"/>
          </p:cNvCxnSpPr>
          <p:nvPr/>
        </p:nvCxnSpPr>
        <p:spPr bwMode="auto">
          <a:xfrm rot="16200000" flipV="1">
            <a:off x="2031383" y="2919237"/>
            <a:ext cx="579041" cy="1046862"/>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37" name="Straight Connector 36"/>
          <p:cNvCxnSpPr>
            <a:stCxn id="14" idx="0"/>
            <a:endCxn id="31" idx="4"/>
          </p:cNvCxnSpPr>
          <p:nvPr/>
        </p:nvCxnSpPr>
        <p:spPr bwMode="auto">
          <a:xfrm rot="5400000" flipH="1" flipV="1">
            <a:off x="1508017" y="2904390"/>
            <a:ext cx="534500" cy="1046862"/>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38" name="Straight Connector 37"/>
          <p:cNvCxnSpPr>
            <a:stCxn id="15" idx="0"/>
            <a:endCxn id="31" idx="4"/>
          </p:cNvCxnSpPr>
          <p:nvPr/>
        </p:nvCxnSpPr>
        <p:spPr bwMode="auto">
          <a:xfrm rot="5400000" flipH="1" flipV="1">
            <a:off x="1773412" y="3184633"/>
            <a:ext cx="549347" cy="501225"/>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39" name="Straight Connector 38"/>
          <p:cNvCxnSpPr>
            <a:stCxn id="17" idx="0"/>
            <a:endCxn id="31" idx="4"/>
          </p:cNvCxnSpPr>
          <p:nvPr/>
        </p:nvCxnSpPr>
        <p:spPr bwMode="auto">
          <a:xfrm rot="16200000" flipV="1">
            <a:off x="2285707" y="3173562"/>
            <a:ext cx="571618" cy="545637"/>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sp>
        <p:nvSpPr>
          <p:cNvPr id="40" name="Oval 39"/>
          <p:cNvSpPr/>
          <p:nvPr/>
        </p:nvSpPr>
        <p:spPr bwMode="auto">
          <a:xfrm>
            <a:off x="1121771" y="1943100"/>
            <a:ext cx="260130" cy="304368"/>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41" name="Oval 40"/>
          <p:cNvSpPr/>
          <p:nvPr/>
        </p:nvSpPr>
        <p:spPr bwMode="auto">
          <a:xfrm>
            <a:off x="1667407" y="1957947"/>
            <a:ext cx="260130" cy="304368"/>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42" name="Oval 41"/>
          <p:cNvSpPr/>
          <p:nvPr/>
        </p:nvSpPr>
        <p:spPr bwMode="auto">
          <a:xfrm>
            <a:off x="2168633" y="1965371"/>
            <a:ext cx="260130" cy="304368"/>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43" name="Oval 42"/>
          <p:cNvSpPr/>
          <p:nvPr/>
        </p:nvSpPr>
        <p:spPr bwMode="auto">
          <a:xfrm>
            <a:off x="2714270" y="1980218"/>
            <a:ext cx="260130" cy="304368"/>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44" name="Straight Connector 43"/>
          <p:cNvCxnSpPr>
            <a:stCxn id="30" idx="0"/>
            <a:endCxn id="41" idx="4"/>
          </p:cNvCxnSpPr>
          <p:nvPr/>
        </p:nvCxnSpPr>
        <p:spPr bwMode="auto">
          <a:xfrm rot="5400000" flipH="1" flipV="1">
            <a:off x="1504240" y="2555660"/>
            <a:ext cx="586465" cy="1322"/>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45" name="Straight Connector 44"/>
          <p:cNvCxnSpPr>
            <a:stCxn id="31" idx="0"/>
            <a:endCxn id="42" idx="4"/>
          </p:cNvCxnSpPr>
          <p:nvPr/>
        </p:nvCxnSpPr>
        <p:spPr bwMode="auto">
          <a:xfrm rot="5400000" flipH="1" flipV="1">
            <a:off x="2005464" y="2563083"/>
            <a:ext cx="586465" cy="1322"/>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46" name="Straight Connector 45"/>
          <p:cNvCxnSpPr>
            <a:stCxn id="30" idx="0"/>
            <a:endCxn id="40" idx="4"/>
          </p:cNvCxnSpPr>
          <p:nvPr/>
        </p:nvCxnSpPr>
        <p:spPr bwMode="auto">
          <a:xfrm rot="16200000" flipV="1">
            <a:off x="1223998" y="2275305"/>
            <a:ext cx="601312" cy="545637"/>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47" name="Straight Connector 46"/>
          <p:cNvCxnSpPr>
            <a:stCxn id="31" idx="0"/>
            <a:endCxn id="40" idx="4"/>
          </p:cNvCxnSpPr>
          <p:nvPr/>
        </p:nvCxnSpPr>
        <p:spPr bwMode="auto">
          <a:xfrm rot="16200000" flipV="1">
            <a:off x="1470899" y="2028404"/>
            <a:ext cx="608736" cy="1046862"/>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48" name="Straight Connector 47"/>
          <p:cNvCxnSpPr>
            <a:stCxn id="31" idx="0"/>
            <a:endCxn id="41" idx="4"/>
          </p:cNvCxnSpPr>
          <p:nvPr/>
        </p:nvCxnSpPr>
        <p:spPr bwMode="auto">
          <a:xfrm rot="16200000" flipV="1">
            <a:off x="1751141" y="2308647"/>
            <a:ext cx="593889" cy="501225"/>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49" name="Straight Connector 48"/>
          <p:cNvCxnSpPr>
            <a:stCxn id="30" idx="0"/>
            <a:endCxn id="42" idx="4"/>
          </p:cNvCxnSpPr>
          <p:nvPr/>
        </p:nvCxnSpPr>
        <p:spPr bwMode="auto">
          <a:xfrm rot="5400000" flipH="1" flipV="1">
            <a:off x="1758565" y="2308647"/>
            <a:ext cx="579041" cy="501225"/>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50" name="Straight Connector 49"/>
          <p:cNvCxnSpPr>
            <a:stCxn id="30" idx="0"/>
            <a:endCxn id="43" idx="4"/>
          </p:cNvCxnSpPr>
          <p:nvPr/>
        </p:nvCxnSpPr>
        <p:spPr bwMode="auto">
          <a:xfrm rot="5400000" flipH="1" flipV="1">
            <a:off x="2038806" y="2043252"/>
            <a:ext cx="564194" cy="1046862"/>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51" name="Straight Connector 50"/>
          <p:cNvCxnSpPr>
            <a:stCxn id="31" idx="0"/>
            <a:endCxn id="43" idx="4"/>
          </p:cNvCxnSpPr>
          <p:nvPr/>
        </p:nvCxnSpPr>
        <p:spPr bwMode="auto">
          <a:xfrm rot="5400000" flipH="1" flipV="1">
            <a:off x="2285707" y="2297576"/>
            <a:ext cx="571618" cy="545637"/>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52" name="Rectangle 51"/>
          <p:cNvSpPr/>
          <p:nvPr/>
        </p:nvSpPr>
        <p:spPr bwMode="auto">
          <a:xfrm>
            <a:off x="411480" y="1851660"/>
            <a:ext cx="3268980" cy="1463040"/>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53" name="TextBox 52"/>
          <p:cNvSpPr txBox="1"/>
          <p:nvPr/>
        </p:nvSpPr>
        <p:spPr>
          <a:xfrm>
            <a:off x="266700" y="1314450"/>
            <a:ext cx="3124200" cy="461665"/>
          </a:xfrm>
          <a:prstGeom prst="rect">
            <a:avLst/>
          </a:prstGeom>
          <a:noFill/>
        </p:spPr>
        <p:txBody>
          <a:bodyPr wrap="square" rtlCol="0">
            <a:spAutoFit/>
          </a:bodyPr>
          <a:lstStyle/>
          <a:p>
            <a:r>
              <a:rPr lang="en-US" sz="2400" dirty="0" smtClean="0"/>
              <a:t>Label probabilities</a:t>
            </a:r>
            <a:endParaRPr lang="en-US" sz="2400" dirty="0"/>
          </a:p>
        </p:txBody>
      </p:sp>
      <p:sp>
        <p:nvSpPr>
          <p:cNvPr id="55" name="TextBox 54"/>
          <p:cNvSpPr txBox="1"/>
          <p:nvPr/>
        </p:nvSpPr>
        <p:spPr>
          <a:xfrm>
            <a:off x="171450" y="4953000"/>
            <a:ext cx="3124200" cy="461665"/>
          </a:xfrm>
          <a:prstGeom prst="rect">
            <a:avLst/>
          </a:prstGeom>
          <a:noFill/>
        </p:spPr>
        <p:txBody>
          <a:bodyPr wrap="square" rtlCol="0">
            <a:spAutoFit/>
          </a:bodyPr>
          <a:lstStyle/>
          <a:p>
            <a:r>
              <a:rPr lang="en-US" sz="2400" dirty="0" smtClean="0"/>
              <a:t>Training images</a:t>
            </a:r>
            <a:endParaRPr lang="en-US" sz="2400" dirty="0"/>
          </a:p>
        </p:txBody>
      </p:sp>
      <p:sp>
        <p:nvSpPr>
          <p:cNvPr id="56" name="Up Arrow 55"/>
          <p:cNvSpPr/>
          <p:nvPr/>
        </p:nvSpPr>
        <p:spPr bwMode="auto">
          <a:xfrm flipV="1">
            <a:off x="3276600" y="3448050"/>
            <a:ext cx="304800" cy="914400"/>
          </a:xfrm>
          <a:prstGeom prst="upArrow">
            <a:avLst/>
          </a:prstGeom>
          <a:solidFill>
            <a:srgbClr val="FF5757"/>
          </a:solid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How we train a deep neural network</a:t>
            </a:r>
            <a:endParaRPr lang="en-US" sz="4000" dirty="0"/>
          </a:p>
        </p:txBody>
      </p:sp>
      <p:sp>
        <p:nvSpPr>
          <p:cNvPr id="3" name="Content Placeholder 2"/>
          <p:cNvSpPr>
            <a:spLocks noGrp="1"/>
          </p:cNvSpPr>
          <p:nvPr>
            <p:ph idx="1"/>
          </p:nvPr>
        </p:nvSpPr>
        <p:spPr>
          <a:xfrm>
            <a:off x="3543300" y="1104900"/>
            <a:ext cx="5600700" cy="4648200"/>
          </a:xfrm>
        </p:spPr>
        <p:txBody>
          <a:bodyPr/>
          <a:lstStyle/>
          <a:p>
            <a:r>
              <a:rPr lang="en-US" dirty="0" smtClean="0"/>
              <a:t>For each iteration (mini-batch)</a:t>
            </a:r>
          </a:p>
          <a:p>
            <a:pPr lvl="1">
              <a:defRPr/>
            </a:pPr>
            <a:r>
              <a:rPr lang="en-US" dirty="0" smtClean="0"/>
              <a:t>load one batch of training data</a:t>
            </a:r>
          </a:p>
          <a:p>
            <a:pPr lvl="1">
              <a:defRPr/>
            </a:pPr>
            <a:r>
              <a:rPr lang="en-US" dirty="0" smtClean="0"/>
              <a:t>do a forward pass</a:t>
            </a:r>
          </a:p>
          <a:p>
            <a:pPr lvl="1">
              <a:defRPr/>
            </a:pPr>
            <a:r>
              <a:rPr lang="en-US" dirty="0" smtClean="0"/>
              <a:t>do a backward pass</a:t>
            </a:r>
          </a:p>
          <a:p>
            <a:endParaRPr lang="en-US" dirty="0" smtClean="0"/>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28</a:t>
            </a:fld>
            <a:endParaRPr lang="en-US" altLang="en-US" sz="1600" dirty="0"/>
          </a:p>
        </p:txBody>
      </p:sp>
      <p:sp>
        <p:nvSpPr>
          <p:cNvPr id="8" name="Oval 7"/>
          <p:cNvSpPr/>
          <p:nvPr/>
        </p:nvSpPr>
        <p:spPr bwMode="auto">
          <a:xfrm>
            <a:off x="548640" y="4481974"/>
            <a:ext cx="260130" cy="304368"/>
          </a:xfrm>
          <a:prstGeom prst="ellipse">
            <a:avLst/>
          </a:prstGeom>
          <a:solidFill>
            <a:srgbClr val="33CC33">
              <a:alpha val="30000"/>
            </a:srgbClr>
          </a:solidFill>
          <a:ln w="38100" cap="flat" cmpd="sng" algn="ctr">
            <a:solidFill>
              <a:schemeClr val="tx1">
                <a:alpha val="3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9" name="Oval 8"/>
          <p:cNvSpPr/>
          <p:nvPr/>
        </p:nvSpPr>
        <p:spPr bwMode="auto">
          <a:xfrm>
            <a:off x="1119656" y="4481974"/>
            <a:ext cx="260130" cy="304368"/>
          </a:xfrm>
          <a:prstGeom prst="ellipse">
            <a:avLst/>
          </a:prstGeom>
          <a:solidFill>
            <a:srgbClr val="33CC33">
              <a:alpha val="30000"/>
            </a:srgbClr>
          </a:solidFill>
          <a:ln w="38100" cap="flat" cmpd="sng" algn="ctr">
            <a:solidFill>
              <a:schemeClr val="tx1">
                <a:alpha val="3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0" name="Oval 9"/>
          <p:cNvSpPr/>
          <p:nvPr/>
        </p:nvSpPr>
        <p:spPr bwMode="auto">
          <a:xfrm>
            <a:off x="1665293" y="4496821"/>
            <a:ext cx="260130" cy="304368"/>
          </a:xfrm>
          <a:prstGeom prst="ellipse">
            <a:avLst/>
          </a:prstGeom>
          <a:solidFill>
            <a:srgbClr val="33CC33">
              <a:alpha val="30000"/>
            </a:srgbClr>
          </a:solidFill>
          <a:ln w="38100" cap="flat" cmpd="sng" algn="ctr">
            <a:solidFill>
              <a:schemeClr val="tx1">
                <a:alpha val="3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1" name="Oval 10"/>
          <p:cNvSpPr/>
          <p:nvPr/>
        </p:nvSpPr>
        <p:spPr bwMode="auto">
          <a:xfrm>
            <a:off x="2166517" y="4504245"/>
            <a:ext cx="260130" cy="304368"/>
          </a:xfrm>
          <a:prstGeom prst="ellipse">
            <a:avLst/>
          </a:prstGeom>
          <a:solidFill>
            <a:srgbClr val="33CC33">
              <a:alpha val="30000"/>
            </a:srgbClr>
          </a:solidFill>
          <a:ln w="38100" cap="flat" cmpd="sng" algn="ctr">
            <a:solidFill>
              <a:schemeClr val="tx1">
                <a:alpha val="3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2" name="Oval 11"/>
          <p:cNvSpPr/>
          <p:nvPr/>
        </p:nvSpPr>
        <p:spPr bwMode="auto">
          <a:xfrm>
            <a:off x="2712155" y="4519092"/>
            <a:ext cx="260130" cy="304368"/>
          </a:xfrm>
          <a:prstGeom prst="ellipse">
            <a:avLst/>
          </a:prstGeom>
          <a:solidFill>
            <a:srgbClr val="33CC33">
              <a:alpha val="30000"/>
            </a:srgbClr>
          </a:solidFill>
          <a:ln w="38100" cap="flat" cmpd="sng" algn="ctr">
            <a:solidFill>
              <a:schemeClr val="tx1">
                <a:alpha val="3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3" name="Oval 12"/>
          <p:cNvSpPr/>
          <p:nvPr/>
        </p:nvSpPr>
        <p:spPr bwMode="auto">
          <a:xfrm>
            <a:off x="3283170" y="4519092"/>
            <a:ext cx="260130" cy="304368"/>
          </a:xfrm>
          <a:prstGeom prst="ellipse">
            <a:avLst/>
          </a:prstGeom>
          <a:solidFill>
            <a:srgbClr val="33CC33">
              <a:alpha val="30000"/>
            </a:srgbClr>
          </a:solidFill>
          <a:ln w="38100" cap="flat" cmpd="sng" algn="ctr">
            <a:solidFill>
              <a:schemeClr val="tx1">
                <a:alpha val="3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4" name="Oval 13"/>
          <p:cNvSpPr/>
          <p:nvPr/>
        </p:nvSpPr>
        <p:spPr bwMode="auto">
          <a:xfrm>
            <a:off x="1121771" y="3695072"/>
            <a:ext cx="260130" cy="304368"/>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5" name="Oval 14"/>
          <p:cNvSpPr/>
          <p:nvPr/>
        </p:nvSpPr>
        <p:spPr bwMode="auto">
          <a:xfrm>
            <a:off x="1667407" y="3709919"/>
            <a:ext cx="260130" cy="304368"/>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6" name="Oval 15"/>
          <p:cNvSpPr/>
          <p:nvPr/>
        </p:nvSpPr>
        <p:spPr bwMode="auto">
          <a:xfrm>
            <a:off x="2168633" y="3717342"/>
            <a:ext cx="260130" cy="304368"/>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7" name="Oval 16"/>
          <p:cNvSpPr/>
          <p:nvPr/>
        </p:nvSpPr>
        <p:spPr bwMode="auto">
          <a:xfrm>
            <a:off x="2714270" y="3732190"/>
            <a:ext cx="260130" cy="304368"/>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18" name="Straight Connector 17"/>
          <p:cNvCxnSpPr>
            <a:stCxn id="8" idx="0"/>
            <a:endCxn id="14" idx="4"/>
          </p:cNvCxnSpPr>
          <p:nvPr/>
        </p:nvCxnSpPr>
        <p:spPr bwMode="auto">
          <a:xfrm rot="5400000" flipH="1" flipV="1">
            <a:off x="724003" y="3954141"/>
            <a:ext cx="482535" cy="573131"/>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19" name="Straight Connector 18"/>
          <p:cNvCxnSpPr>
            <a:stCxn id="9" idx="0"/>
            <a:endCxn id="15" idx="4"/>
          </p:cNvCxnSpPr>
          <p:nvPr/>
        </p:nvCxnSpPr>
        <p:spPr bwMode="auto">
          <a:xfrm rot="5400000" flipH="1" flipV="1">
            <a:off x="1289753" y="3974254"/>
            <a:ext cx="467687" cy="547752"/>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20" name="Straight Connector 19"/>
          <p:cNvCxnSpPr>
            <a:stCxn id="10" idx="0"/>
            <a:endCxn id="16" idx="4"/>
          </p:cNvCxnSpPr>
          <p:nvPr/>
        </p:nvCxnSpPr>
        <p:spPr bwMode="auto">
          <a:xfrm rot="5400000" flipH="1" flipV="1">
            <a:off x="1809472" y="4007595"/>
            <a:ext cx="475111" cy="503340"/>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21" name="Straight Connector 20"/>
          <p:cNvCxnSpPr>
            <a:stCxn id="11" idx="0"/>
            <a:endCxn id="17" idx="4"/>
          </p:cNvCxnSpPr>
          <p:nvPr/>
        </p:nvCxnSpPr>
        <p:spPr bwMode="auto">
          <a:xfrm rot="5400000" flipH="1" flipV="1">
            <a:off x="2336615" y="3996525"/>
            <a:ext cx="467687" cy="547752"/>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22" name="Straight Connector 21"/>
          <p:cNvCxnSpPr>
            <a:stCxn id="14" idx="4"/>
            <a:endCxn id="9" idx="0"/>
          </p:cNvCxnSpPr>
          <p:nvPr/>
        </p:nvCxnSpPr>
        <p:spPr bwMode="auto">
          <a:xfrm rot="5400000">
            <a:off x="1009510" y="4239649"/>
            <a:ext cx="482535" cy="2115"/>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23" name="Straight Connector 22"/>
          <p:cNvCxnSpPr>
            <a:stCxn id="15" idx="4"/>
            <a:endCxn id="10" idx="0"/>
          </p:cNvCxnSpPr>
          <p:nvPr/>
        </p:nvCxnSpPr>
        <p:spPr bwMode="auto">
          <a:xfrm rot="5400000">
            <a:off x="1555148" y="4254496"/>
            <a:ext cx="482535" cy="2115"/>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24" name="Straight Connector 23"/>
          <p:cNvCxnSpPr>
            <a:stCxn id="16" idx="4"/>
            <a:endCxn id="11" idx="0"/>
          </p:cNvCxnSpPr>
          <p:nvPr/>
        </p:nvCxnSpPr>
        <p:spPr bwMode="auto">
          <a:xfrm rot="5400000">
            <a:off x="2056373" y="4261920"/>
            <a:ext cx="482535" cy="2115"/>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25" name="Straight Connector 24"/>
          <p:cNvCxnSpPr>
            <a:stCxn id="17" idx="4"/>
            <a:endCxn id="12" idx="0"/>
          </p:cNvCxnSpPr>
          <p:nvPr/>
        </p:nvCxnSpPr>
        <p:spPr bwMode="auto">
          <a:xfrm rot="5400000">
            <a:off x="2602010" y="4276767"/>
            <a:ext cx="482535" cy="2115"/>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26" name="Straight Connector 25"/>
          <p:cNvCxnSpPr>
            <a:stCxn id="17" idx="4"/>
            <a:endCxn id="13" idx="0"/>
          </p:cNvCxnSpPr>
          <p:nvPr/>
        </p:nvCxnSpPr>
        <p:spPr bwMode="auto">
          <a:xfrm rot="16200000" flipH="1">
            <a:off x="2887517" y="3993375"/>
            <a:ext cx="482535" cy="568901"/>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27" name="Straight Connector 26"/>
          <p:cNvCxnSpPr>
            <a:stCxn id="16" idx="4"/>
            <a:endCxn id="12" idx="0"/>
          </p:cNvCxnSpPr>
          <p:nvPr/>
        </p:nvCxnSpPr>
        <p:spPr bwMode="auto">
          <a:xfrm rot="16200000" flipH="1">
            <a:off x="2321767" y="3998640"/>
            <a:ext cx="497382" cy="543522"/>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28" name="Straight Connector 27"/>
          <p:cNvCxnSpPr>
            <a:stCxn id="15" idx="4"/>
            <a:endCxn id="11" idx="0"/>
          </p:cNvCxnSpPr>
          <p:nvPr/>
        </p:nvCxnSpPr>
        <p:spPr bwMode="auto">
          <a:xfrm rot="16200000" flipH="1">
            <a:off x="1802049" y="4009711"/>
            <a:ext cx="489958" cy="499110"/>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29" name="Straight Connector 28"/>
          <p:cNvCxnSpPr>
            <a:stCxn id="14" idx="4"/>
            <a:endCxn id="10" idx="0"/>
          </p:cNvCxnSpPr>
          <p:nvPr/>
        </p:nvCxnSpPr>
        <p:spPr bwMode="auto">
          <a:xfrm rot="16200000" flipH="1">
            <a:off x="1274905" y="3976369"/>
            <a:ext cx="497382" cy="543522"/>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sp>
        <p:nvSpPr>
          <p:cNvPr id="30" name="Oval 29"/>
          <p:cNvSpPr/>
          <p:nvPr/>
        </p:nvSpPr>
        <p:spPr bwMode="auto">
          <a:xfrm>
            <a:off x="1667407" y="2848780"/>
            <a:ext cx="260130" cy="304368"/>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1" name="Oval 30"/>
          <p:cNvSpPr/>
          <p:nvPr/>
        </p:nvSpPr>
        <p:spPr bwMode="auto">
          <a:xfrm>
            <a:off x="2168633" y="2856204"/>
            <a:ext cx="260130" cy="304368"/>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32" name="Straight Connector 31"/>
          <p:cNvCxnSpPr>
            <a:stCxn id="15" idx="0"/>
            <a:endCxn id="30" idx="4"/>
          </p:cNvCxnSpPr>
          <p:nvPr/>
        </p:nvCxnSpPr>
        <p:spPr bwMode="auto">
          <a:xfrm rot="5400000" flipH="1" flipV="1">
            <a:off x="1519087" y="3431645"/>
            <a:ext cx="556771" cy="1322"/>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33" name="Straight Connector 32"/>
          <p:cNvCxnSpPr>
            <a:stCxn id="16" idx="0"/>
            <a:endCxn id="31" idx="4"/>
          </p:cNvCxnSpPr>
          <p:nvPr/>
        </p:nvCxnSpPr>
        <p:spPr bwMode="auto">
          <a:xfrm rot="5400000" flipH="1" flipV="1">
            <a:off x="2020312" y="3439069"/>
            <a:ext cx="556771" cy="1322"/>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34" name="Straight Connector 33"/>
          <p:cNvCxnSpPr>
            <a:stCxn id="14" idx="0"/>
            <a:endCxn id="30" idx="4"/>
          </p:cNvCxnSpPr>
          <p:nvPr/>
        </p:nvCxnSpPr>
        <p:spPr bwMode="auto">
          <a:xfrm rot="5400000" flipH="1" flipV="1">
            <a:off x="1253692" y="3151291"/>
            <a:ext cx="541923" cy="545637"/>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35" name="Straight Connector 34"/>
          <p:cNvCxnSpPr>
            <a:stCxn id="16" idx="0"/>
            <a:endCxn id="30" idx="4"/>
          </p:cNvCxnSpPr>
          <p:nvPr/>
        </p:nvCxnSpPr>
        <p:spPr bwMode="auto">
          <a:xfrm rot="16200000" flipV="1">
            <a:off x="1765988" y="3184633"/>
            <a:ext cx="564194" cy="501225"/>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36" name="Straight Connector 35"/>
          <p:cNvCxnSpPr>
            <a:stCxn id="17" idx="0"/>
            <a:endCxn id="30" idx="4"/>
          </p:cNvCxnSpPr>
          <p:nvPr/>
        </p:nvCxnSpPr>
        <p:spPr bwMode="auto">
          <a:xfrm rot="16200000" flipV="1">
            <a:off x="2031383" y="2919237"/>
            <a:ext cx="579041" cy="1046862"/>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37" name="Straight Connector 36"/>
          <p:cNvCxnSpPr>
            <a:stCxn id="14" idx="0"/>
            <a:endCxn id="31" idx="4"/>
          </p:cNvCxnSpPr>
          <p:nvPr/>
        </p:nvCxnSpPr>
        <p:spPr bwMode="auto">
          <a:xfrm rot="5400000" flipH="1" flipV="1">
            <a:off x="1508017" y="2904390"/>
            <a:ext cx="534500" cy="1046862"/>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38" name="Straight Connector 37"/>
          <p:cNvCxnSpPr>
            <a:stCxn id="15" idx="0"/>
            <a:endCxn id="31" idx="4"/>
          </p:cNvCxnSpPr>
          <p:nvPr/>
        </p:nvCxnSpPr>
        <p:spPr bwMode="auto">
          <a:xfrm rot="5400000" flipH="1" flipV="1">
            <a:off x="1773412" y="3184633"/>
            <a:ext cx="549347" cy="501225"/>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39" name="Straight Connector 38"/>
          <p:cNvCxnSpPr>
            <a:stCxn id="17" idx="0"/>
            <a:endCxn id="31" idx="4"/>
          </p:cNvCxnSpPr>
          <p:nvPr/>
        </p:nvCxnSpPr>
        <p:spPr bwMode="auto">
          <a:xfrm rot="16200000" flipV="1">
            <a:off x="2285707" y="3173562"/>
            <a:ext cx="571618" cy="545637"/>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40" name="Oval 39"/>
          <p:cNvSpPr/>
          <p:nvPr/>
        </p:nvSpPr>
        <p:spPr bwMode="auto">
          <a:xfrm>
            <a:off x="1121771" y="1943100"/>
            <a:ext cx="260130" cy="304368"/>
          </a:xfrm>
          <a:prstGeom prst="ellipse">
            <a:avLst/>
          </a:prstGeom>
          <a:solidFill>
            <a:srgbClr val="FFC000">
              <a:alpha val="30000"/>
            </a:srgbClr>
          </a:solidFill>
          <a:ln w="38100" cap="flat" cmpd="sng" algn="ctr">
            <a:solidFill>
              <a:schemeClr val="tx1">
                <a:alpha val="3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41" name="Oval 40"/>
          <p:cNvSpPr/>
          <p:nvPr/>
        </p:nvSpPr>
        <p:spPr bwMode="auto">
          <a:xfrm>
            <a:off x="1667407" y="1957947"/>
            <a:ext cx="260130" cy="304368"/>
          </a:xfrm>
          <a:prstGeom prst="ellipse">
            <a:avLst/>
          </a:prstGeom>
          <a:solidFill>
            <a:srgbClr val="FFC000">
              <a:alpha val="30000"/>
            </a:srgbClr>
          </a:solidFill>
          <a:ln w="38100" cap="flat" cmpd="sng" algn="ctr">
            <a:solidFill>
              <a:schemeClr val="tx1">
                <a:alpha val="3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42" name="Oval 41"/>
          <p:cNvSpPr/>
          <p:nvPr/>
        </p:nvSpPr>
        <p:spPr bwMode="auto">
          <a:xfrm>
            <a:off x="2168633" y="1965371"/>
            <a:ext cx="260130" cy="304368"/>
          </a:xfrm>
          <a:prstGeom prst="ellipse">
            <a:avLst/>
          </a:prstGeom>
          <a:solidFill>
            <a:srgbClr val="FFC000">
              <a:alpha val="30000"/>
            </a:srgbClr>
          </a:solidFill>
          <a:ln w="38100" cap="flat" cmpd="sng" algn="ctr">
            <a:solidFill>
              <a:schemeClr val="tx1">
                <a:alpha val="3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43" name="Oval 42"/>
          <p:cNvSpPr/>
          <p:nvPr/>
        </p:nvSpPr>
        <p:spPr bwMode="auto">
          <a:xfrm>
            <a:off x="2714270" y="1980218"/>
            <a:ext cx="260130" cy="304368"/>
          </a:xfrm>
          <a:prstGeom prst="ellipse">
            <a:avLst/>
          </a:prstGeom>
          <a:solidFill>
            <a:srgbClr val="FFC000">
              <a:alpha val="30000"/>
            </a:srgbClr>
          </a:solidFill>
          <a:ln w="38100" cap="flat" cmpd="sng" algn="ctr">
            <a:solidFill>
              <a:schemeClr val="tx1">
                <a:alpha val="3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44" name="Straight Connector 43"/>
          <p:cNvCxnSpPr>
            <a:stCxn id="30" idx="0"/>
            <a:endCxn id="41" idx="4"/>
          </p:cNvCxnSpPr>
          <p:nvPr/>
        </p:nvCxnSpPr>
        <p:spPr bwMode="auto">
          <a:xfrm rot="5400000" flipH="1" flipV="1">
            <a:off x="1504240" y="2555660"/>
            <a:ext cx="586465" cy="1322"/>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45" name="Straight Connector 44"/>
          <p:cNvCxnSpPr>
            <a:stCxn id="31" idx="0"/>
            <a:endCxn id="42" idx="4"/>
          </p:cNvCxnSpPr>
          <p:nvPr/>
        </p:nvCxnSpPr>
        <p:spPr bwMode="auto">
          <a:xfrm rot="5400000" flipH="1" flipV="1">
            <a:off x="2005464" y="2563083"/>
            <a:ext cx="586465" cy="1322"/>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46" name="Straight Connector 45"/>
          <p:cNvCxnSpPr>
            <a:stCxn id="30" idx="0"/>
            <a:endCxn id="40" idx="4"/>
          </p:cNvCxnSpPr>
          <p:nvPr/>
        </p:nvCxnSpPr>
        <p:spPr bwMode="auto">
          <a:xfrm rot="16200000" flipV="1">
            <a:off x="1223998" y="2275305"/>
            <a:ext cx="601312" cy="545637"/>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47" name="Straight Connector 46"/>
          <p:cNvCxnSpPr>
            <a:stCxn id="31" idx="0"/>
            <a:endCxn id="40" idx="4"/>
          </p:cNvCxnSpPr>
          <p:nvPr/>
        </p:nvCxnSpPr>
        <p:spPr bwMode="auto">
          <a:xfrm rot="16200000" flipV="1">
            <a:off x="1470899" y="2028404"/>
            <a:ext cx="608736" cy="1046862"/>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48" name="Straight Connector 47"/>
          <p:cNvCxnSpPr>
            <a:stCxn id="31" idx="0"/>
            <a:endCxn id="41" idx="4"/>
          </p:cNvCxnSpPr>
          <p:nvPr/>
        </p:nvCxnSpPr>
        <p:spPr bwMode="auto">
          <a:xfrm rot="16200000" flipV="1">
            <a:off x="1751141" y="2308647"/>
            <a:ext cx="593889" cy="501225"/>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49" name="Straight Connector 48"/>
          <p:cNvCxnSpPr>
            <a:stCxn id="30" idx="0"/>
            <a:endCxn id="42" idx="4"/>
          </p:cNvCxnSpPr>
          <p:nvPr/>
        </p:nvCxnSpPr>
        <p:spPr bwMode="auto">
          <a:xfrm rot="5400000" flipH="1" flipV="1">
            <a:off x="1758565" y="2308647"/>
            <a:ext cx="579041" cy="501225"/>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50" name="Straight Connector 49"/>
          <p:cNvCxnSpPr>
            <a:stCxn id="30" idx="0"/>
            <a:endCxn id="43" idx="4"/>
          </p:cNvCxnSpPr>
          <p:nvPr/>
        </p:nvCxnSpPr>
        <p:spPr bwMode="auto">
          <a:xfrm rot="5400000" flipH="1" flipV="1">
            <a:off x="2038806" y="2043252"/>
            <a:ext cx="564194" cy="1046862"/>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51" name="Straight Connector 50"/>
          <p:cNvCxnSpPr>
            <a:stCxn id="31" idx="0"/>
            <a:endCxn id="43" idx="4"/>
          </p:cNvCxnSpPr>
          <p:nvPr/>
        </p:nvCxnSpPr>
        <p:spPr bwMode="auto">
          <a:xfrm rot="5400000" flipH="1" flipV="1">
            <a:off x="2285707" y="2297576"/>
            <a:ext cx="571618" cy="545637"/>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sp>
        <p:nvSpPr>
          <p:cNvPr id="52" name="Rectangle 51"/>
          <p:cNvSpPr/>
          <p:nvPr/>
        </p:nvSpPr>
        <p:spPr bwMode="auto">
          <a:xfrm>
            <a:off x="411480" y="2720340"/>
            <a:ext cx="3268980" cy="1463040"/>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53" name="TextBox 52"/>
          <p:cNvSpPr txBox="1"/>
          <p:nvPr/>
        </p:nvSpPr>
        <p:spPr>
          <a:xfrm>
            <a:off x="266700" y="1314450"/>
            <a:ext cx="3124200" cy="461665"/>
          </a:xfrm>
          <a:prstGeom prst="rect">
            <a:avLst/>
          </a:prstGeom>
          <a:noFill/>
        </p:spPr>
        <p:txBody>
          <a:bodyPr wrap="square" rtlCol="0">
            <a:spAutoFit/>
          </a:bodyPr>
          <a:lstStyle/>
          <a:p>
            <a:r>
              <a:rPr lang="en-US" sz="2400" dirty="0" smtClean="0"/>
              <a:t>Label probabilities</a:t>
            </a:r>
            <a:endParaRPr lang="en-US" sz="2400" dirty="0"/>
          </a:p>
        </p:txBody>
      </p:sp>
      <p:sp>
        <p:nvSpPr>
          <p:cNvPr id="55" name="TextBox 54"/>
          <p:cNvSpPr txBox="1"/>
          <p:nvPr/>
        </p:nvSpPr>
        <p:spPr>
          <a:xfrm>
            <a:off x="171450" y="4953000"/>
            <a:ext cx="3124200" cy="461665"/>
          </a:xfrm>
          <a:prstGeom prst="rect">
            <a:avLst/>
          </a:prstGeom>
          <a:noFill/>
        </p:spPr>
        <p:txBody>
          <a:bodyPr wrap="square" rtlCol="0">
            <a:spAutoFit/>
          </a:bodyPr>
          <a:lstStyle/>
          <a:p>
            <a:r>
              <a:rPr lang="en-US" sz="2400" dirty="0" smtClean="0"/>
              <a:t>Training images</a:t>
            </a:r>
            <a:endParaRPr lang="en-US" sz="2400" dirty="0"/>
          </a:p>
        </p:txBody>
      </p:sp>
      <p:sp>
        <p:nvSpPr>
          <p:cNvPr id="56" name="Up Arrow 55"/>
          <p:cNvSpPr/>
          <p:nvPr/>
        </p:nvSpPr>
        <p:spPr bwMode="auto">
          <a:xfrm flipV="1">
            <a:off x="3276600" y="4400550"/>
            <a:ext cx="304800" cy="914400"/>
          </a:xfrm>
          <a:prstGeom prst="upArrow">
            <a:avLst/>
          </a:prstGeom>
          <a:solidFill>
            <a:srgbClr val="FF5757"/>
          </a:solid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How we train a deep neural network</a:t>
            </a:r>
            <a:endParaRPr lang="en-US" sz="4000" dirty="0"/>
          </a:p>
        </p:txBody>
      </p:sp>
      <p:sp>
        <p:nvSpPr>
          <p:cNvPr id="3" name="Content Placeholder 2"/>
          <p:cNvSpPr>
            <a:spLocks noGrp="1"/>
          </p:cNvSpPr>
          <p:nvPr>
            <p:ph idx="1"/>
          </p:nvPr>
        </p:nvSpPr>
        <p:spPr>
          <a:xfrm>
            <a:off x="3543300" y="1104900"/>
            <a:ext cx="5600700" cy="4648200"/>
          </a:xfrm>
        </p:spPr>
        <p:txBody>
          <a:bodyPr/>
          <a:lstStyle/>
          <a:p>
            <a:r>
              <a:rPr lang="en-US" dirty="0" smtClean="0"/>
              <a:t>For each iteration (mini-batch)</a:t>
            </a:r>
          </a:p>
          <a:p>
            <a:pPr lvl="1">
              <a:defRPr/>
            </a:pPr>
            <a:r>
              <a:rPr lang="en-US" dirty="0" smtClean="0"/>
              <a:t>load one batch of training data</a:t>
            </a:r>
          </a:p>
          <a:p>
            <a:pPr lvl="1">
              <a:defRPr/>
            </a:pPr>
            <a:r>
              <a:rPr lang="en-US" dirty="0" smtClean="0"/>
              <a:t>do a forward pass</a:t>
            </a:r>
          </a:p>
          <a:p>
            <a:pPr lvl="1">
              <a:defRPr/>
            </a:pPr>
            <a:r>
              <a:rPr lang="en-US" dirty="0" smtClean="0"/>
              <a:t>do a backward pass</a:t>
            </a:r>
          </a:p>
          <a:p>
            <a:pPr lvl="1">
              <a:defRPr/>
            </a:pPr>
            <a:endParaRPr lang="en-US" dirty="0" smtClean="0"/>
          </a:p>
          <a:p>
            <a:r>
              <a:rPr lang="en-US" dirty="0" smtClean="0"/>
              <a:t>Important characteristics</a:t>
            </a:r>
          </a:p>
          <a:p>
            <a:pPr lvl="1">
              <a:defRPr/>
            </a:pPr>
            <a:r>
              <a:rPr lang="en-US" dirty="0" smtClean="0"/>
              <a:t>repeating access ever iteration</a:t>
            </a:r>
          </a:p>
          <a:p>
            <a:pPr lvl="1">
              <a:defRPr/>
            </a:pPr>
            <a:r>
              <a:rPr lang="en-US" dirty="0" smtClean="0"/>
              <a:t>only small fraction of data used</a:t>
            </a:r>
            <a:br>
              <a:rPr lang="en-US" dirty="0" smtClean="0"/>
            </a:br>
            <a:r>
              <a:rPr lang="en-US" dirty="0" smtClean="0"/>
              <a:t>at each step</a:t>
            </a:r>
          </a:p>
          <a:p>
            <a:endParaRPr lang="en-US" dirty="0"/>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29</a:t>
            </a:fld>
            <a:endParaRPr lang="en-US" altLang="en-US" sz="1600" dirty="0"/>
          </a:p>
        </p:txBody>
      </p:sp>
      <p:sp>
        <p:nvSpPr>
          <p:cNvPr id="8" name="Oval 7"/>
          <p:cNvSpPr/>
          <p:nvPr/>
        </p:nvSpPr>
        <p:spPr bwMode="auto">
          <a:xfrm>
            <a:off x="548640" y="4481974"/>
            <a:ext cx="260130" cy="304368"/>
          </a:xfrm>
          <a:prstGeom prst="ellipse">
            <a:avLst/>
          </a:prstGeom>
          <a:solidFill>
            <a:srgbClr val="33CC33"/>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9" name="Oval 8"/>
          <p:cNvSpPr/>
          <p:nvPr/>
        </p:nvSpPr>
        <p:spPr bwMode="auto">
          <a:xfrm>
            <a:off x="1119656" y="4481974"/>
            <a:ext cx="260130" cy="304368"/>
          </a:xfrm>
          <a:prstGeom prst="ellipse">
            <a:avLst/>
          </a:prstGeom>
          <a:solidFill>
            <a:srgbClr val="33CC33"/>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0" name="Oval 9"/>
          <p:cNvSpPr/>
          <p:nvPr/>
        </p:nvSpPr>
        <p:spPr bwMode="auto">
          <a:xfrm>
            <a:off x="1665293" y="4496821"/>
            <a:ext cx="260130" cy="304368"/>
          </a:xfrm>
          <a:prstGeom prst="ellipse">
            <a:avLst/>
          </a:prstGeom>
          <a:solidFill>
            <a:srgbClr val="33CC33"/>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1" name="Oval 10"/>
          <p:cNvSpPr/>
          <p:nvPr/>
        </p:nvSpPr>
        <p:spPr bwMode="auto">
          <a:xfrm>
            <a:off x="2166517" y="4504245"/>
            <a:ext cx="260130" cy="304368"/>
          </a:xfrm>
          <a:prstGeom prst="ellipse">
            <a:avLst/>
          </a:prstGeom>
          <a:solidFill>
            <a:srgbClr val="33CC33"/>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2" name="Oval 11"/>
          <p:cNvSpPr/>
          <p:nvPr/>
        </p:nvSpPr>
        <p:spPr bwMode="auto">
          <a:xfrm>
            <a:off x="2712155" y="4519092"/>
            <a:ext cx="260130" cy="304368"/>
          </a:xfrm>
          <a:prstGeom prst="ellipse">
            <a:avLst/>
          </a:prstGeom>
          <a:solidFill>
            <a:srgbClr val="33CC33"/>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3" name="Oval 12"/>
          <p:cNvSpPr/>
          <p:nvPr/>
        </p:nvSpPr>
        <p:spPr bwMode="auto">
          <a:xfrm>
            <a:off x="3283170" y="4519092"/>
            <a:ext cx="260130" cy="304368"/>
          </a:xfrm>
          <a:prstGeom prst="ellipse">
            <a:avLst/>
          </a:prstGeom>
          <a:solidFill>
            <a:srgbClr val="33CC33"/>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4" name="Oval 13"/>
          <p:cNvSpPr/>
          <p:nvPr/>
        </p:nvSpPr>
        <p:spPr bwMode="auto">
          <a:xfrm>
            <a:off x="1121771" y="3695072"/>
            <a:ext cx="260130" cy="304368"/>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5" name="Oval 14"/>
          <p:cNvSpPr/>
          <p:nvPr/>
        </p:nvSpPr>
        <p:spPr bwMode="auto">
          <a:xfrm>
            <a:off x="1667407" y="3709919"/>
            <a:ext cx="260130" cy="304368"/>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6" name="Oval 15"/>
          <p:cNvSpPr/>
          <p:nvPr/>
        </p:nvSpPr>
        <p:spPr bwMode="auto">
          <a:xfrm>
            <a:off x="2168633" y="3717342"/>
            <a:ext cx="260130" cy="304368"/>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7" name="Oval 16"/>
          <p:cNvSpPr/>
          <p:nvPr/>
        </p:nvSpPr>
        <p:spPr bwMode="auto">
          <a:xfrm>
            <a:off x="2714270" y="3732190"/>
            <a:ext cx="260130" cy="304368"/>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18" name="Straight Connector 17"/>
          <p:cNvCxnSpPr>
            <a:stCxn id="8" idx="0"/>
            <a:endCxn id="14" idx="4"/>
          </p:cNvCxnSpPr>
          <p:nvPr/>
        </p:nvCxnSpPr>
        <p:spPr bwMode="auto">
          <a:xfrm rot="5400000" flipH="1" flipV="1">
            <a:off x="724003" y="3954141"/>
            <a:ext cx="482535" cy="573131"/>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9" name="Straight Connector 18"/>
          <p:cNvCxnSpPr>
            <a:stCxn id="9" idx="0"/>
            <a:endCxn id="15" idx="4"/>
          </p:cNvCxnSpPr>
          <p:nvPr/>
        </p:nvCxnSpPr>
        <p:spPr bwMode="auto">
          <a:xfrm rot="5400000" flipH="1" flipV="1">
            <a:off x="1289753" y="3974254"/>
            <a:ext cx="467687" cy="547752"/>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0" name="Straight Connector 19"/>
          <p:cNvCxnSpPr>
            <a:stCxn id="10" idx="0"/>
            <a:endCxn id="16" idx="4"/>
          </p:cNvCxnSpPr>
          <p:nvPr/>
        </p:nvCxnSpPr>
        <p:spPr bwMode="auto">
          <a:xfrm rot="5400000" flipH="1" flipV="1">
            <a:off x="1809472" y="4007595"/>
            <a:ext cx="475111" cy="50334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1" name="Straight Connector 20"/>
          <p:cNvCxnSpPr>
            <a:stCxn id="11" idx="0"/>
            <a:endCxn id="17" idx="4"/>
          </p:cNvCxnSpPr>
          <p:nvPr/>
        </p:nvCxnSpPr>
        <p:spPr bwMode="auto">
          <a:xfrm rot="5400000" flipH="1" flipV="1">
            <a:off x="2336615" y="3996525"/>
            <a:ext cx="467687" cy="547752"/>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2" name="Straight Connector 21"/>
          <p:cNvCxnSpPr>
            <a:stCxn id="14" idx="4"/>
            <a:endCxn id="9" idx="0"/>
          </p:cNvCxnSpPr>
          <p:nvPr/>
        </p:nvCxnSpPr>
        <p:spPr bwMode="auto">
          <a:xfrm rot="5400000">
            <a:off x="1009510" y="4239649"/>
            <a:ext cx="482535" cy="2115"/>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3" name="Straight Connector 22"/>
          <p:cNvCxnSpPr>
            <a:stCxn id="15" idx="4"/>
            <a:endCxn id="10" idx="0"/>
          </p:cNvCxnSpPr>
          <p:nvPr/>
        </p:nvCxnSpPr>
        <p:spPr bwMode="auto">
          <a:xfrm rot="5400000">
            <a:off x="1555148" y="4254496"/>
            <a:ext cx="482535" cy="2115"/>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4" name="Straight Connector 23"/>
          <p:cNvCxnSpPr>
            <a:stCxn id="16" idx="4"/>
            <a:endCxn id="11" idx="0"/>
          </p:cNvCxnSpPr>
          <p:nvPr/>
        </p:nvCxnSpPr>
        <p:spPr bwMode="auto">
          <a:xfrm rot="5400000">
            <a:off x="2056373" y="4261920"/>
            <a:ext cx="482535" cy="2115"/>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5" name="Straight Connector 24"/>
          <p:cNvCxnSpPr>
            <a:stCxn id="17" idx="4"/>
            <a:endCxn id="12" idx="0"/>
          </p:cNvCxnSpPr>
          <p:nvPr/>
        </p:nvCxnSpPr>
        <p:spPr bwMode="auto">
          <a:xfrm rot="5400000">
            <a:off x="2602010" y="4276767"/>
            <a:ext cx="482535" cy="2115"/>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6" name="Straight Connector 25"/>
          <p:cNvCxnSpPr>
            <a:stCxn id="17" idx="4"/>
            <a:endCxn id="13" idx="0"/>
          </p:cNvCxnSpPr>
          <p:nvPr/>
        </p:nvCxnSpPr>
        <p:spPr bwMode="auto">
          <a:xfrm rot="16200000" flipH="1">
            <a:off x="2887517" y="3993375"/>
            <a:ext cx="482535" cy="568901"/>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7" name="Straight Connector 26"/>
          <p:cNvCxnSpPr>
            <a:stCxn id="16" idx="4"/>
            <a:endCxn id="12" idx="0"/>
          </p:cNvCxnSpPr>
          <p:nvPr/>
        </p:nvCxnSpPr>
        <p:spPr bwMode="auto">
          <a:xfrm rot="16200000" flipH="1">
            <a:off x="2321767" y="3998640"/>
            <a:ext cx="497382" cy="543522"/>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8" name="Straight Connector 27"/>
          <p:cNvCxnSpPr>
            <a:stCxn id="15" idx="4"/>
            <a:endCxn id="11" idx="0"/>
          </p:cNvCxnSpPr>
          <p:nvPr/>
        </p:nvCxnSpPr>
        <p:spPr bwMode="auto">
          <a:xfrm rot="16200000" flipH="1">
            <a:off x="1802049" y="4009711"/>
            <a:ext cx="489958" cy="49911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9" name="Straight Connector 28"/>
          <p:cNvCxnSpPr>
            <a:stCxn id="14" idx="4"/>
            <a:endCxn id="10" idx="0"/>
          </p:cNvCxnSpPr>
          <p:nvPr/>
        </p:nvCxnSpPr>
        <p:spPr bwMode="auto">
          <a:xfrm rot="16200000" flipH="1">
            <a:off x="1274905" y="3976369"/>
            <a:ext cx="497382" cy="543522"/>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30" name="Oval 29"/>
          <p:cNvSpPr/>
          <p:nvPr/>
        </p:nvSpPr>
        <p:spPr bwMode="auto">
          <a:xfrm>
            <a:off x="1667407" y="2848780"/>
            <a:ext cx="260130" cy="304368"/>
          </a:xfrm>
          <a:prstGeom prst="ellipse">
            <a:avLst/>
          </a:prstGeom>
          <a:solidFill>
            <a:srgbClr val="FFC000">
              <a:alpha val="30000"/>
            </a:srgbClr>
          </a:solidFill>
          <a:ln w="38100" cap="flat" cmpd="sng" algn="ctr">
            <a:solidFill>
              <a:schemeClr val="tx1">
                <a:alpha val="3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1" name="Oval 30"/>
          <p:cNvSpPr/>
          <p:nvPr/>
        </p:nvSpPr>
        <p:spPr bwMode="auto">
          <a:xfrm>
            <a:off x="2168633" y="2856204"/>
            <a:ext cx="260130" cy="304368"/>
          </a:xfrm>
          <a:prstGeom prst="ellipse">
            <a:avLst/>
          </a:prstGeom>
          <a:solidFill>
            <a:srgbClr val="FFC000">
              <a:alpha val="30000"/>
            </a:srgbClr>
          </a:solidFill>
          <a:ln w="38100" cap="flat" cmpd="sng" algn="ctr">
            <a:solidFill>
              <a:schemeClr val="tx1">
                <a:alpha val="3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32" name="Straight Connector 31"/>
          <p:cNvCxnSpPr>
            <a:stCxn id="15" idx="0"/>
            <a:endCxn id="30" idx="4"/>
          </p:cNvCxnSpPr>
          <p:nvPr/>
        </p:nvCxnSpPr>
        <p:spPr bwMode="auto">
          <a:xfrm rot="5400000" flipH="1" flipV="1">
            <a:off x="1519087" y="3431645"/>
            <a:ext cx="556771" cy="1322"/>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33" name="Straight Connector 32"/>
          <p:cNvCxnSpPr>
            <a:stCxn id="16" idx="0"/>
            <a:endCxn id="31" idx="4"/>
          </p:cNvCxnSpPr>
          <p:nvPr/>
        </p:nvCxnSpPr>
        <p:spPr bwMode="auto">
          <a:xfrm rot="5400000" flipH="1" flipV="1">
            <a:off x="2020312" y="3439069"/>
            <a:ext cx="556771" cy="1322"/>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34" name="Straight Connector 33"/>
          <p:cNvCxnSpPr>
            <a:stCxn id="14" idx="0"/>
            <a:endCxn id="30" idx="4"/>
          </p:cNvCxnSpPr>
          <p:nvPr/>
        </p:nvCxnSpPr>
        <p:spPr bwMode="auto">
          <a:xfrm rot="5400000" flipH="1" flipV="1">
            <a:off x="1253692" y="3151291"/>
            <a:ext cx="541923" cy="545637"/>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35" name="Straight Connector 34"/>
          <p:cNvCxnSpPr>
            <a:stCxn id="16" idx="0"/>
            <a:endCxn id="30" idx="4"/>
          </p:cNvCxnSpPr>
          <p:nvPr/>
        </p:nvCxnSpPr>
        <p:spPr bwMode="auto">
          <a:xfrm rot="16200000" flipV="1">
            <a:off x="1765988" y="3184633"/>
            <a:ext cx="564194" cy="501225"/>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36" name="Straight Connector 35"/>
          <p:cNvCxnSpPr>
            <a:stCxn id="17" idx="0"/>
            <a:endCxn id="30" idx="4"/>
          </p:cNvCxnSpPr>
          <p:nvPr/>
        </p:nvCxnSpPr>
        <p:spPr bwMode="auto">
          <a:xfrm rot="16200000" flipV="1">
            <a:off x="2031383" y="2919237"/>
            <a:ext cx="579041" cy="1046862"/>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37" name="Straight Connector 36"/>
          <p:cNvCxnSpPr>
            <a:stCxn id="14" idx="0"/>
            <a:endCxn id="31" idx="4"/>
          </p:cNvCxnSpPr>
          <p:nvPr/>
        </p:nvCxnSpPr>
        <p:spPr bwMode="auto">
          <a:xfrm rot="5400000" flipH="1" flipV="1">
            <a:off x="1508017" y="2904390"/>
            <a:ext cx="534500" cy="1046862"/>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38" name="Straight Connector 37"/>
          <p:cNvCxnSpPr>
            <a:stCxn id="15" idx="0"/>
            <a:endCxn id="31" idx="4"/>
          </p:cNvCxnSpPr>
          <p:nvPr/>
        </p:nvCxnSpPr>
        <p:spPr bwMode="auto">
          <a:xfrm rot="5400000" flipH="1" flipV="1">
            <a:off x="1773412" y="3184633"/>
            <a:ext cx="549347" cy="501225"/>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39" name="Straight Connector 38"/>
          <p:cNvCxnSpPr>
            <a:stCxn id="17" idx="0"/>
            <a:endCxn id="31" idx="4"/>
          </p:cNvCxnSpPr>
          <p:nvPr/>
        </p:nvCxnSpPr>
        <p:spPr bwMode="auto">
          <a:xfrm rot="16200000" flipV="1">
            <a:off x="2285707" y="3173562"/>
            <a:ext cx="571618" cy="545637"/>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sp>
        <p:nvSpPr>
          <p:cNvPr id="40" name="Oval 39"/>
          <p:cNvSpPr/>
          <p:nvPr/>
        </p:nvSpPr>
        <p:spPr bwMode="auto">
          <a:xfrm>
            <a:off x="1121771" y="1943100"/>
            <a:ext cx="260130" cy="304368"/>
          </a:xfrm>
          <a:prstGeom prst="ellipse">
            <a:avLst/>
          </a:prstGeom>
          <a:solidFill>
            <a:srgbClr val="FFC000">
              <a:alpha val="30000"/>
            </a:srgbClr>
          </a:solidFill>
          <a:ln w="38100" cap="flat" cmpd="sng" algn="ctr">
            <a:solidFill>
              <a:schemeClr val="tx1">
                <a:alpha val="3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41" name="Oval 40"/>
          <p:cNvSpPr/>
          <p:nvPr/>
        </p:nvSpPr>
        <p:spPr bwMode="auto">
          <a:xfrm>
            <a:off x="1667407" y="1957947"/>
            <a:ext cx="260130" cy="304368"/>
          </a:xfrm>
          <a:prstGeom prst="ellipse">
            <a:avLst/>
          </a:prstGeom>
          <a:solidFill>
            <a:srgbClr val="FFC000">
              <a:alpha val="30000"/>
            </a:srgbClr>
          </a:solidFill>
          <a:ln w="38100" cap="flat" cmpd="sng" algn="ctr">
            <a:solidFill>
              <a:schemeClr val="tx1">
                <a:alpha val="3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42" name="Oval 41"/>
          <p:cNvSpPr/>
          <p:nvPr/>
        </p:nvSpPr>
        <p:spPr bwMode="auto">
          <a:xfrm>
            <a:off x="2168633" y="1965371"/>
            <a:ext cx="260130" cy="304368"/>
          </a:xfrm>
          <a:prstGeom prst="ellipse">
            <a:avLst/>
          </a:prstGeom>
          <a:solidFill>
            <a:srgbClr val="FFC000">
              <a:alpha val="30000"/>
            </a:srgbClr>
          </a:solidFill>
          <a:ln w="38100" cap="flat" cmpd="sng" algn="ctr">
            <a:solidFill>
              <a:schemeClr val="tx1">
                <a:alpha val="3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43" name="Oval 42"/>
          <p:cNvSpPr/>
          <p:nvPr/>
        </p:nvSpPr>
        <p:spPr bwMode="auto">
          <a:xfrm>
            <a:off x="2714270" y="1980218"/>
            <a:ext cx="260130" cy="304368"/>
          </a:xfrm>
          <a:prstGeom prst="ellipse">
            <a:avLst/>
          </a:prstGeom>
          <a:solidFill>
            <a:srgbClr val="FFC000">
              <a:alpha val="30000"/>
            </a:srgbClr>
          </a:solidFill>
          <a:ln w="38100" cap="flat" cmpd="sng" algn="ctr">
            <a:solidFill>
              <a:schemeClr val="tx1">
                <a:alpha val="3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44" name="Straight Connector 43"/>
          <p:cNvCxnSpPr>
            <a:stCxn id="30" idx="0"/>
            <a:endCxn id="41" idx="4"/>
          </p:cNvCxnSpPr>
          <p:nvPr/>
        </p:nvCxnSpPr>
        <p:spPr bwMode="auto">
          <a:xfrm rot="5400000" flipH="1" flipV="1">
            <a:off x="1504240" y="2555660"/>
            <a:ext cx="586465" cy="1322"/>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45" name="Straight Connector 44"/>
          <p:cNvCxnSpPr>
            <a:stCxn id="31" idx="0"/>
            <a:endCxn id="42" idx="4"/>
          </p:cNvCxnSpPr>
          <p:nvPr/>
        </p:nvCxnSpPr>
        <p:spPr bwMode="auto">
          <a:xfrm rot="5400000" flipH="1" flipV="1">
            <a:off x="2005464" y="2563083"/>
            <a:ext cx="586465" cy="1322"/>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46" name="Straight Connector 45"/>
          <p:cNvCxnSpPr>
            <a:stCxn id="30" idx="0"/>
            <a:endCxn id="40" idx="4"/>
          </p:cNvCxnSpPr>
          <p:nvPr/>
        </p:nvCxnSpPr>
        <p:spPr bwMode="auto">
          <a:xfrm rot="16200000" flipV="1">
            <a:off x="1223998" y="2275305"/>
            <a:ext cx="601312" cy="545637"/>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47" name="Straight Connector 46"/>
          <p:cNvCxnSpPr>
            <a:stCxn id="31" idx="0"/>
            <a:endCxn id="40" idx="4"/>
          </p:cNvCxnSpPr>
          <p:nvPr/>
        </p:nvCxnSpPr>
        <p:spPr bwMode="auto">
          <a:xfrm rot="16200000" flipV="1">
            <a:off x="1470899" y="2028404"/>
            <a:ext cx="608736" cy="1046862"/>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48" name="Straight Connector 47"/>
          <p:cNvCxnSpPr>
            <a:stCxn id="31" idx="0"/>
            <a:endCxn id="41" idx="4"/>
          </p:cNvCxnSpPr>
          <p:nvPr/>
        </p:nvCxnSpPr>
        <p:spPr bwMode="auto">
          <a:xfrm rot="16200000" flipV="1">
            <a:off x="1751141" y="2308647"/>
            <a:ext cx="593889" cy="501225"/>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49" name="Straight Connector 48"/>
          <p:cNvCxnSpPr>
            <a:stCxn id="30" idx="0"/>
            <a:endCxn id="42" idx="4"/>
          </p:cNvCxnSpPr>
          <p:nvPr/>
        </p:nvCxnSpPr>
        <p:spPr bwMode="auto">
          <a:xfrm rot="5400000" flipH="1" flipV="1">
            <a:off x="1758565" y="2308647"/>
            <a:ext cx="579041" cy="501225"/>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50" name="Straight Connector 49"/>
          <p:cNvCxnSpPr>
            <a:stCxn id="30" idx="0"/>
            <a:endCxn id="43" idx="4"/>
          </p:cNvCxnSpPr>
          <p:nvPr/>
        </p:nvCxnSpPr>
        <p:spPr bwMode="auto">
          <a:xfrm rot="5400000" flipH="1" flipV="1">
            <a:off x="2038806" y="2043252"/>
            <a:ext cx="564194" cy="1046862"/>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51" name="Straight Connector 50"/>
          <p:cNvCxnSpPr>
            <a:stCxn id="31" idx="0"/>
            <a:endCxn id="43" idx="4"/>
          </p:cNvCxnSpPr>
          <p:nvPr/>
        </p:nvCxnSpPr>
        <p:spPr bwMode="auto">
          <a:xfrm rot="5400000" flipH="1" flipV="1">
            <a:off x="2285707" y="2297576"/>
            <a:ext cx="571618" cy="545637"/>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sp>
        <p:nvSpPr>
          <p:cNvPr id="52" name="Rectangle 51"/>
          <p:cNvSpPr/>
          <p:nvPr/>
        </p:nvSpPr>
        <p:spPr bwMode="auto">
          <a:xfrm>
            <a:off x="411480" y="3566160"/>
            <a:ext cx="3268980" cy="1463040"/>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54" name="TextBox 53"/>
          <p:cNvSpPr txBox="1"/>
          <p:nvPr/>
        </p:nvSpPr>
        <p:spPr>
          <a:xfrm>
            <a:off x="266700" y="1314450"/>
            <a:ext cx="3124200" cy="461665"/>
          </a:xfrm>
          <a:prstGeom prst="rect">
            <a:avLst/>
          </a:prstGeom>
          <a:noFill/>
        </p:spPr>
        <p:txBody>
          <a:bodyPr wrap="square" rtlCol="0">
            <a:spAutoFit/>
          </a:bodyPr>
          <a:lstStyle/>
          <a:p>
            <a:r>
              <a:rPr lang="en-US" sz="2400" dirty="0" smtClean="0"/>
              <a:t>Label probabilities</a:t>
            </a:r>
            <a:endParaRPr lang="en-US" sz="2400" dirty="0"/>
          </a:p>
        </p:txBody>
      </p:sp>
      <p:sp>
        <p:nvSpPr>
          <p:cNvPr id="56" name="TextBox 55"/>
          <p:cNvSpPr txBox="1"/>
          <p:nvPr/>
        </p:nvSpPr>
        <p:spPr>
          <a:xfrm>
            <a:off x="171450" y="4953000"/>
            <a:ext cx="3124200" cy="461665"/>
          </a:xfrm>
          <a:prstGeom prst="rect">
            <a:avLst/>
          </a:prstGeom>
          <a:noFill/>
        </p:spPr>
        <p:txBody>
          <a:bodyPr wrap="square" rtlCol="0">
            <a:spAutoFit/>
          </a:bodyPr>
          <a:lstStyle/>
          <a:p>
            <a:r>
              <a:rPr lang="en-US" sz="2400" dirty="0" smtClean="0"/>
              <a:t>Training images</a:t>
            </a:r>
            <a:endParaRPr lang="en-US" sz="2400" dirty="0"/>
          </a:p>
        </p:txBody>
      </p:sp>
      <p:sp>
        <p:nvSpPr>
          <p:cNvPr id="55" name="Up Arrow 54"/>
          <p:cNvSpPr/>
          <p:nvPr/>
        </p:nvSpPr>
        <p:spPr bwMode="auto">
          <a:xfrm>
            <a:off x="3105150" y="2400300"/>
            <a:ext cx="304800" cy="1009650"/>
          </a:xfrm>
          <a:prstGeom prst="upArrow">
            <a:avLst/>
          </a:prstGeom>
          <a:solidFill>
            <a:srgbClr val="FF5757"/>
          </a:solid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57" name="TextBox 56"/>
          <p:cNvSpPr txBox="1"/>
          <p:nvPr/>
        </p:nvSpPr>
        <p:spPr>
          <a:xfrm>
            <a:off x="744278" y="5528929"/>
            <a:ext cx="7974420" cy="584775"/>
          </a:xfrm>
          <a:prstGeom prst="rect">
            <a:avLst/>
          </a:prstGeom>
          <a:noFill/>
        </p:spPr>
        <p:txBody>
          <a:bodyPr wrap="square" rtlCol="0">
            <a:spAutoFit/>
          </a:bodyPr>
          <a:lstStyle/>
          <a:p>
            <a:r>
              <a:rPr lang="en-US" dirty="0" err="1" smtClean="0">
                <a:solidFill>
                  <a:srgbClr val="C00000"/>
                </a:solidFill>
              </a:rPr>
              <a:t>GeePS</a:t>
            </a:r>
            <a:r>
              <a:rPr lang="en-US" dirty="0" smtClean="0">
                <a:solidFill>
                  <a:srgbClr val="C00000"/>
                </a:solidFill>
              </a:rPr>
              <a:t> will exploit those characteristics</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cui\Desktop\eagle.jpg"/>
          <p:cNvPicPr>
            <a:picLocks noChangeAspect="1" noChangeArrowheads="1"/>
          </p:cNvPicPr>
          <p:nvPr/>
        </p:nvPicPr>
        <p:blipFill>
          <a:blip r:embed="rId3"/>
          <a:srcRect/>
          <a:stretch>
            <a:fillRect/>
          </a:stretch>
        </p:blipFill>
        <p:spPr bwMode="auto">
          <a:xfrm>
            <a:off x="887096" y="1217104"/>
            <a:ext cx="1740694" cy="928047"/>
          </a:xfrm>
          <a:prstGeom prst="rect">
            <a:avLst/>
          </a:prstGeom>
          <a:noFill/>
        </p:spPr>
      </p:pic>
      <p:pic>
        <p:nvPicPr>
          <p:cNvPr id="10243" name="Picture 3" descr="C:\Users\cui\Desktop\vulture.jpg"/>
          <p:cNvPicPr>
            <a:picLocks noChangeAspect="1" noChangeArrowheads="1"/>
          </p:cNvPicPr>
          <p:nvPr/>
        </p:nvPicPr>
        <p:blipFill>
          <a:blip r:embed="rId4" cstate="print"/>
          <a:srcRect/>
          <a:stretch>
            <a:fillRect/>
          </a:stretch>
        </p:blipFill>
        <p:spPr bwMode="auto">
          <a:xfrm>
            <a:off x="872505" y="2090335"/>
            <a:ext cx="1753839" cy="969218"/>
          </a:xfrm>
          <a:prstGeom prst="rect">
            <a:avLst/>
          </a:prstGeom>
          <a:noFill/>
        </p:spPr>
      </p:pic>
      <p:pic>
        <p:nvPicPr>
          <p:cNvPr id="10244" name="Picture 4" descr="C:\Users\cui\Desktop\accipiter.jpg"/>
          <p:cNvPicPr>
            <a:picLocks noChangeAspect="1" noChangeArrowheads="1"/>
          </p:cNvPicPr>
          <p:nvPr/>
        </p:nvPicPr>
        <p:blipFill>
          <a:blip r:embed="rId5" cstate="print"/>
          <a:srcRect/>
          <a:stretch>
            <a:fillRect/>
          </a:stretch>
        </p:blipFill>
        <p:spPr bwMode="auto">
          <a:xfrm>
            <a:off x="854740" y="4098392"/>
            <a:ext cx="1761769" cy="900751"/>
          </a:xfrm>
          <a:prstGeom prst="rect">
            <a:avLst/>
          </a:prstGeom>
          <a:noFill/>
        </p:spPr>
      </p:pic>
      <p:pic>
        <p:nvPicPr>
          <p:cNvPr id="10245" name="Picture 5" descr="C:\Users\cui\Desktop\osprey.jpg"/>
          <p:cNvPicPr>
            <a:picLocks noChangeAspect="1" noChangeArrowheads="1"/>
          </p:cNvPicPr>
          <p:nvPr/>
        </p:nvPicPr>
        <p:blipFill>
          <a:blip r:embed="rId6" cstate="print"/>
          <a:srcRect/>
          <a:stretch>
            <a:fillRect/>
          </a:stretch>
        </p:blipFill>
        <p:spPr bwMode="auto">
          <a:xfrm>
            <a:off x="853579" y="3229087"/>
            <a:ext cx="1766792" cy="887105"/>
          </a:xfrm>
          <a:prstGeom prst="rect">
            <a:avLst/>
          </a:prstGeom>
          <a:noFill/>
        </p:spPr>
      </p:pic>
      <p:sp>
        <p:nvSpPr>
          <p:cNvPr id="14" name="TextBox 13"/>
          <p:cNvSpPr txBox="1"/>
          <p:nvPr/>
        </p:nvSpPr>
        <p:spPr>
          <a:xfrm>
            <a:off x="3226155" y="5131384"/>
            <a:ext cx="2819400" cy="830912"/>
          </a:xfrm>
          <a:prstGeom prst="rect">
            <a:avLst/>
          </a:prstGeom>
          <a:noFill/>
        </p:spPr>
        <p:txBody>
          <a:bodyPr wrap="square" lIns="91354" tIns="45678" rIns="91354" bIns="45678" rtlCol="0">
            <a:spAutoFit/>
          </a:bodyPr>
          <a:lstStyle/>
          <a:p>
            <a:pPr algn="ctr"/>
            <a:r>
              <a:rPr lang="en-US" altLang="zh-CN" sz="2400" dirty="0" smtClean="0">
                <a:solidFill>
                  <a:srgbClr val="C00000"/>
                </a:solidFill>
              </a:rPr>
              <a:t>Distributed</a:t>
            </a:r>
          </a:p>
          <a:p>
            <a:pPr algn="ctr"/>
            <a:r>
              <a:rPr lang="en-US" altLang="zh-CN" sz="2400" b="0" dirty="0" smtClean="0"/>
              <a:t>ML workers</a:t>
            </a:r>
          </a:p>
        </p:txBody>
      </p:sp>
      <p:sp>
        <p:nvSpPr>
          <p:cNvPr id="2" name="标题 1"/>
          <p:cNvSpPr>
            <a:spLocks noGrp="1"/>
          </p:cNvSpPr>
          <p:nvPr>
            <p:ph type="title"/>
          </p:nvPr>
        </p:nvSpPr>
        <p:spPr/>
        <p:txBody>
          <a:bodyPr/>
          <a:lstStyle/>
          <a:p>
            <a:r>
              <a:rPr lang="en-US" altLang="zh-CN" sz="4000" dirty="0" smtClean="0"/>
              <a:t>Data-parallel machine learning</a:t>
            </a:r>
            <a:endParaRPr lang="zh-CN" altLang="en-US" sz="4000" dirty="0"/>
          </a:p>
        </p:txBody>
      </p:sp>
      <p:sp>
        <p:nvSpPr>
          <p:cNvPr id="4" name="日期占位符 3"/>
          <p:cNvSpPr>
            <a:spLocks noGrp="1"/>
          </p:cNvSpPr>
          <p:nvPr>
            <p:ph type="dt" sz="half" idx="10"/>
          </p:nvPr>
        </p:nvSpPr>
        <p:spPr/>
        <p:txBody>
          <a:bodyPr/>
          <a:lstStyle/>
          <a:p>
            <a:r>
              <a:rPr lang="en-US" altLang="zh-CN" smtClean="0"/>
              <a:t>   Henggang Cui  © </a:t>
            </a:r>
            <a:fld id="{99EAB427-7D37-4EC9-81E8-D7BECF276D5B}" type="datetime6">
              <a:rPr lang="en-US" altLang="zh-CN" smtClean="0"/>
              <a:pPr/>
              <a:t>April 17</a:t>
            </a:fld>
            <a:endParaRPr lang="en-US" altLang="zh-CN" dirty="0"/>
          </a:p>
        </p:txBody>
      </p:sp>
      <p:sp>
        <p:nvSpPr>
          <p:cNvPr id="5" name="页脚占位符 4"/>
          <p:cNvSpPr>
            <a:spLocks noGrp="1"/>
          </p:cNvSpPr>
          <p:nvPr>
            <p:ph type="ftr" sz="quarter" idx="11"/>
          </p:nvPr>
        </p:nvSpPr>
        <p:spPr/>
        <p:txBody>
          <a:bodyPr/>
          <a:lstStyle/>
          <a:p>
            <a:r>
              <a:rPr lang="en-US" altLang="zh-CN" dirty="0" smtClean="0"/>
              <a:t>http://www.pdl.cmu.edu/</a:t>
            </a:r>
            <a:endParaRPr lang="en-US" altLang="zh-CN" sz="1600" dirty="0">
              <a:latin typeface="Times New Roman" pitchFamily="18" charset="0"/>
            </a:endParaRPr>
          </a:p>
        </p:txBody>
      </p:sp>
      <p:sp>
        <p:nvSpPr>
          <p:cNvPr id="6" name="灯片编号占位符 5"/>
          <p:cNvSpPr>
            <a:spLocks noGrp="1"/>
          </p:cNvSpPr>
          <p:nvPr>
            <p:ph type="sldNum" sz="quarter" idx="12"/>
          </p:nvPr>
        </p:nvSpPr>
        <p:spPr/>
        <p:txBody>
          <a:bodyPr/>
          <a:lstStyle/>
          <a:p>
            <a:fld id="{394E1F9E-6655-4EF9-9EF5-B7DBFADF7D5B}" type="slidenum">
              <a:rPr lang="en-US" altLang="zh-CN" smtClean="0"/>
              <a:pPr/>
              <a:t>3</a:t>
            </a:fld>
            <a:endParaRPr lang="en-US" altLang="zh-CN" sz="1600" dirty="0"/>
          </a:p>
        </p:txBody>
      </p:sp>
      <p:sp>
        <p:nvSpPr>
          <p:cNvPr id="9" name="右箭头 8"/>
          <p:cNvSpPr/>
          <p:nvPr/>
        </p:nvSpPr>
        <p:spPr bwMode="auto">
          <a:xfrm>
            <a:off x="2781616" y="1864532"/>
            <a:ext cx="725715" cy="493486"/>
          </a:xfrm>
          <a:prstGeom prst="rightArrow">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354" tIns="45678" rIns="91354" bIns="45678" numCol="1" rtlCol="0" anchor="t" anchorCtr="0" compatLnSpc="1">
            <a:prstTxWarp prst="textNoShape">
              <a:avLst/>
            </a:prstTxWarp>
          </a:bodyPr>
          <a:lstStyle/>
          <a:p>
            <a:pPr defTabSz="913564"/>
            <a:endParaRPr lang="zh-CN" altLang="en-US" dirty="0" smtClean="0">
              <a:latin typeface="Arial" charset="0"/>
            </a:endParaRPr>
          </a:p>
        </p:txBody>
      </p:sp>
      <p:sp>
        <p:nvSpPr>
          <p:cNvPr id="12" name="TextBox 11"/>
          <p:cNvSpPr txBox="1"/>
          <p:nvPr/>
        </p:nvSpPr>
        <p:spPr>
          <a:xfrm>
            <a:off x="162691" y="5116643"/>
            <a:ext cx="3275463" cy="830912"/>
          </a:xfrm>
          <a:prstGeom prst="rect">
            <a:avLst/>
          </a:prstGeom>
          <a:noFill/>
        </p:spPr>
        <p:txBody>
          <a:bodyPr wrap="square" lIns="91354" tIns="45678" rIns="91354" bIns="45678" rtlCol="0">
            <a:spAutoFit/>
          </a:bodyPr>
          <a:lstStyle/>
          <a:p>
            <a:pPr algn="ctr"/>
            <a:r>
              <a:rPr lang="en-US" altLang="zh-CN" sz="2400" dirty="0" smtClean="0">
                <a:solidFill>
                  <a:srgbClr val="C00000"/>
                </a:solidFill>
              </a:rPr>
              <a:t>Partitioned</a:t>
            </a:r>
            <a:endParaRPr lang="en-US" altLang="zh-CN" sz="2400" b="0" dirty="0" smtClean="0">
              <a:solidFill>
                <a:srgbClr val="C00000"/>
              </a:solidFill>
            </a:endParaRPr>
          </a:p>
          <a:p>
            <a:pPr algn="ctr"/>
            <a:r>
              <a:rPr lang="en-US" altLang="zh-CN" sz="2400" b="0" dirty="0" smtClean="0"/>
              <a:t>Training data</a:t>
            </a:r>
            <a:endParaRPr lang="zh-CN" altLang="en-US" sz="2400" b="0" dirty="0"/>
          </a:p>
        </p:txBody>
      </p:sp>
      <p:sp>
        <p:nvSpPr>
          <p:cNvPr id="13" name="TextBox 12"/>
          <p:cNvSpPr txBox="1"/>
          <p:nvPr/>
        </p:nvSpPr>
        <p:spPr>
          <a:xfrm>
            <a:off x="6337576" y="5094929"/>
            <a:ext cx="2670629" cy="830912"/>
          </a:xfrm>
          <a:prstGeom prst="rect">
            <a:avLst/>
          </a:prstGeom>
          <a:noFill/>
        </p:spPr>
        <p:txBody>
          <a:bodyPr wrap="square" lIns="91354" tIns="45678" rIns="91354" bIns="45678" rtlCol="0">
            <a:spAutoFit/>
          </a:bodyPr>
          <a:lstStyle/>
          <a:p>
            <a:pPr algn="ctr"/>
            <a:r>
              <a:rPr lang="en-US" altLang="zh-CN" sz="2400" dirty="0" smtClean="0">
                <a:solidFill>
                  <a:srgbClr val="C00000"/>
                </a:solidFill>
              </a:rPr>
              <a:t>Shared</a:t>
            </a:r>
            <a:endParaRPr lang="en-US" altLang="zh-CN" sz="2400" b="0" dirty="0" smtClean="0">
              <a:solidFill>
                <a:srgbClr val="C00000"/>
              </a:solidFill>
            </a:endParaRPr>
          </a:p>
          <a:p>
            <a:pPr algn="ctr"/>
            <a:r>
              <a:rPr lang="en-US" altLang="zh-CN" sz="2400" b="0" dirty="0" smtClean="0"/>
              <a:t>model parameters</a:t>
            </a:r>
          </a:p>
        </p:txBody>
      </p:sp>
      <p:sp>
        <p:nvSpPr>
          <p:cNvPr id="36" name="左右箭头 35"/>
          <p:cNvSpPr/>
          <p:nvPr/>
        </p:nvSpPr>
        <p:spPr bwMode="auto">
          <a:xfrm rot="862959">
            <a:off x="4876626" y="2086823"/>
            <a:ext cx="1654876" cy="481261"/>
          </a:xfrm>
          <a:prstGeom prst="leftRightArrow">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354" tIns="45678" rIns="91354" bIns="45678" numCol="1" rtlCol="0" anchor="t" anchorCtr="0" compatLnSpc="1">
            <a:prstTxWarp prst="textNoShape">
              <a:avLst/>
            </a:prstTxWarp>
          </a:bodyPr>
          <a:lstStyle/>
          <a:p>
            <a:pPr defTabSz="913564"/>
            <a:endParaRPr lang="zh-CN" altLang="en-US" dirty="0" smtClean="0">
              <a:latin typeface="Arial" charset="0"/>
            </a:endParaRPr>
          </a:p>
        </p:txBody>
      </p:sp>
      <p:sp>
        <p:nvSpPr>
          <p:cNvPr id="41" name="TextBox 40"/>
          <p:cNvSpPr txBox="1"/>
          <p:nvPr/>
        </p:nvSpPr>
        <p:spPr>
          <a:xfrm>
            <a:off x="1770276" y="1671495"/>
            <a:ext cx="1082106" cy="400025"/>
          </a:xfrm>
          <a:prstGeom prst="rect">
            <a:avLst/>
          </a:prstGeom>
          <a:noFill/>
        </p:spPr>
        <p:txBody>
          <a:bodyPr wrap="square" lIns="91354" tIns="45678" rIns="91354" bIns="45678" rtlCol="0">
            <a:spAutoFit/>
          </a:bodyPr>
          <a:lstStyle/>
          <a:p>
            <a:r>
              <a:rPr lang="en-US" altLang="zh-CN" sz="2000" dirty="0" smtClean="0">
                <a:solidFill>
                  <a:srgbClr val="FFFF00"/>
                </a:solidFill>
              </a:rPr>
              <a:t>Eagle</a:t>
            </a:r>
            <a:endParaRPr lang="zh-CN" altLang="en-US" sz="2000" dirty="0">
              <a:solidFill>
                <a:srgbClr val="FFFF00"/>
              </a:solidFill>
            </a:endParaRPr>
          </a:p>
        </p:txBody>
      </p:sp>
      <p:sp>
        <p:nvSpPr>
          <p:cNvPr id="44" name="TextBox 43"/>
          <p:cNvSpPr txBox="1"/>
          <p:nvPr/>
        </p:nvSpPr>
        <p:spPr>
          <a:xfrm>
            <a:off x="1596787" y="2601818"/>
            <a:ext cx="1298810" cy="400025"/>
          </a:xfrm>
          <a:prstGeom prst="rect">
            <a:avLst/>
          </a:prstGeom>
          <a:noFill/>
        </p:spPr>
        <p:txBody>
          <a:bodyPr wrap="square" lIns="91354" tIns="45678" rIns="91354" bIns="45678" rtlCol="0">
            <a:spAutoFit/>
          </a:bodyPr>
          <a:lstStyle/>
          <a:p>
            <a:r>
              <a:rPr lang="en-US" altLang="zh-CN" sz="2000" dirty="0" smtClean="0">
                <a:solidFill>
                  <a:srgbClr val="FFFF00"/>
                </a:solidFill>
              </a:rPr>
              <a:t>Vulture</a:t>
            </a:r>
            <a:endParaRPr lang="zh-CN" altLang="en-US" sz="2000" dirty="0">
              <a:solidFill>
                <a:srgbClr val="FFFF00"/>
              </a:solidFill>
            </a:endParaRPr>
          </a:p>
        </p:txBody>
      </p:sp>
      <p:sp>
        <p:nvSpPr>
          <p:cNvPr id="45" name="TextBox 44"/>
          <p:cNvSpPr txBox="1"/>
          <p:nvPr/>
        </p:nvSpPr>
        <p:spPr>
          <a:xfrm>
            <a:off x="1378498" y="4586719"/>
            <a:ext cx="1683222" cy="400025"/>
          </a:xfrm>
          <a:prstGeom prst="rect">
            <a:avLst/>
          </a:prstGeom>
          <a:noFill/>
        </p:spPr>
        <p:txBody>
          <a:bodyPr wrap="square" lIns="91354" tIns="45678" rIns="91354" bIns="45678" rtlCol="0">
            <a:spAutoFit/>
          </a:bodyPr>
          <a:lstStyle/>
          <a:p>
            <a:r>
              <a:rPr lang="en-US" altLang="zh-CN" sz="2000" dirty="0" smtClean="0">
                <a:solidFill>
                  <a:srgbClr val="FFFF00"/>
                </a:solidFill>
              </a:rPr>
              <a:t>Accipiter</a:t>
            </a:r>
            <a:endParaRPr lang="zh-CN" altLang="en-US" sz="2000" dirty="0">
              <a:solidFill>
                <a:srgbClr val="FFFF00"/>
              </a:solidFill>
            </a:endParaRPr>
          </a:p>
        </p:txBody>
      </p:sp>
      <p:sp>
        <p:nvSpPr>
          <p:cNvPr id="46" name="TextBox 45"/>
          <p:cNvSpPr txBox="1"/>
          <p:nvPr/>
        </p:nvSpPr>
        <p:spPr>
          <a:xfrm>
            <a:off x="1530823" y="3663008"/>
            <a:ext cx="1683222" cy="400025"/>
          </a:xfrm>
          <a:prstGeom prst="rect">
            <a:avLst/>
          </a:prstGeom>
          <a:noFill/>
        </p:spPr>
        <p:txBody>
          <a:bodyPr wrap="square" lIns="91354" tIns="45678" rIns="91354" bIns="45678" rtlCol="0">
            <a:spAutoFit/>
          </a:bodyPr>
          <a:lstStyle/>
          <a:p>
            <a:r>
              <a:rPr lang="en-US" altLang="zh-CN" sz="2000" dirty="0" smtClean="0">
                <a:solidFill>
                  <a:srgbClr val="FFFF00"/>
                </a:solidFill>
              </a:rPr>
              <a:t>Osprey</a:t>
            </a:r>
            <a:endParaRPr lang="zh-CN" altLang="en-US" sz="2000" dirty="0">
              <a:solidFill>
                <a:srgbClr val="FFFF00"/>
              </a:solidFill>
            </a:endParaRPr>
          </a:p>
        </p:txBody>
      </p:sp>
      <p:pic>
        <p:nvPicPr>
          <p:cNvPr id="47" name="Picture 46"/>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3739045" y="1396570"/>
            <a:ext cx="996737" cy="1408088"/>
          </a:xfrm>
          <a:prstGeom prst="rect">
            <a:avLst/>
          </a:prstGeom>
        </p:spPr>
      </p:pic>
      <p:sp>
        <p:nvSpPr>
          <p:cNvPr id="54" name="右箭头 8"/>
          <p:cNvSpPr/>
          <p:nvPr/>
        </p:nvSpPr>
        <p:spPr bwMode="auto">
          <a:xfrm>
            <a:off x="2797538" y="3886675"/>
            <a:ext cx="725715" cy="493486"/>
          </a:xfrm>
          <a:prstGeom prst="rightArrow">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354" tIns="45678" rIns="91354" bIns="45678" numCol="1" rtlCol="0" anchor="t" anchorCtr="0" compatLnSpc="1">
            <a:prstTxWarp prst="textNoShape">
              <a:avLst/>
            </a:prstTxWarp>
          </a:bodyPr>
          <a:lstStyle/>
          <a:p>
            <a:pPr defTabSz="913564"/>
            <a:endParaRPr lang="zh-CN" altLang="en-US" dirty="0" smtClean="0">
              <a:latin typeface="Arial" charset="0"/>
            </a:endParaRPr>
          </a:p>
        </p:txBody>
      </p:sp>
      <p:pic>
        <p:nvPicPr>
          <p:cNvPr id="55" name="Picture 54"/>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3754967" y="3418714"/>
            <a:ext cx="996737" cy="1408088"/>
          </a:xfrm>
          <a:prstGeom prst="rect">
            <a:avLst/>
          </a:prstGeom>
        </p:spPr>
      </p:pic>
      <p:sp>
        <p:nvSpPr>
          <p:cNvPr id="56" name="左右箭头 35"/>
          <p:cNvSpPr/>
          <p:nvPr/>
        </p:nvSpPr>
        <p:spPr bwMode="auto">
          <a:xfrm rot="20882896">
            <a:off x="4947139" y="3617646"/>
            <a:ext cx="1654876" cy="481261"/>
          </a:xfrm>
          <a:prstGeom prst="leftRightArrow">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354" tIns="45678" rIns="91354" bIns="45678" numCol="1" rtlCol="0" anchor="t" anchorCtr="0" compatLnSpc="1">
            <a:prstTxWarp prst="textNoShape">
              <a:avLst/>
            </a:prstTxWarp>
          </a:bodyPr>
          <a:lstStyle/>
          <a:p>
            <a:pPr defTabSz="913564"/>
            <a:endParaRPr lang="zh-CN" altLang="en-US" dirty="0" smtClean="0">
              <a:latin typeface="Arial" charset="0"/>
            </a:endParaRPr>
          </a:p>
        </p:txBody>
      </p:sp>
      <p:sp>
        <p:nvSpPr>
          <p:cNvPr id="33" name="TextBox 32"/>
          <p:cNvSpPr txBox="1"/>
          <p:nvPr/>
        </p:nvSpPr>
        <p:spPr>
          <a:xfrm>
            <a:off x="4129719" y="2744858"/>
            <a:ext cx="2715905" cy="830912"/>
          </a:xfrm>
          <a:prstGeom prst="rect">
            <a:avLst/>
          </a:prstGeom>
          <a:noFill/>
        </p:spPr>
        <p:txBody>
          <a:bodyPr wrap="square" lIns="91354" tIns="45678" rIns="91354" bIns="45678" rtlCol="0">
            <a:spAutoFit/>
          </a:bodyPr>
          <a:lstStyle/>
          <a:p>
            <a:pPr algn="ctr"/>
            <a:r>
              <a:rPr lang="en-US" sz="2400" b="0" dirty="0" smtClean="0"/>
              <a:t>Read/Update</a:t>
            </a:r>
          </a:p>
          <a:p>
            <a:pPr algn="ctr"/>
            <a:r>
              <a:rPr lang="en-US" sz="2400" b="0" dirty="0" err="1" smtClean="0"/>
              <a:t>params</a:t>
            </a:r>
            <a:endParaRPr lang="en-US" sz="2400" b="0" dirty="0"/>
          </a:p>
        </p:txBody>
      </p:sp>
      <p:grpSp>
        <p:nvGrpSpPr>
          <p:cNvPr id="27" name="Group 26"/>
          <p:cNvGrpSpPr/>
          <p:nvPr/>
        </p:nvGrpSpPr>
        <p:grpSpPr>
          <a:xfrm>
            <a:off x="6583680" y="2331720"/>
            <a:ext cx="2377440" cy="2194560"/>
            <a:chOff x="2354580" y="1866900"/>
            <a:chExt cx="3596640" cy="2956560"/>
          </a:xfrm>
        </p:grpSpPr>
        <p:sp>
          <p:nvSpPr>
            <p:cNvPr id="28" name="Oval 27"/>
            <p:cNvSpPr/>
            <p:nvPr/>
          </p:nvSpPr>
          <p:spPr bwMode="auto">
            <a:xfrm>
              <a:off x="2354580" y="4472940"/>
              <a:ext cx="312420" cy="312420"/>
            </a:xfrm>
            <a:prstGeom prst="ellipse">
              <a:avLst/>
            </a:prstGeom>
            <a:solidFill>
              <a:srgbClr val="33CC33"/>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29" name="Oval 28"/>
            <p:cNvSpPr/>
            <p:nvPr/>
          </p:nvSpPr>
          <p:spPr bwMode="auto">
            <a:xfrm>
              <a:off x="3040380" y="4472940"/>
              <a:ext cx="312420" cy="312420"/>
            </a:xfrm>
            <a:prstGeom prst="ellipse">
              <a:avLst/>
            </a:prstGeom>
            <a:solidFill>
              <a:srgbClr val="33CC33"/>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0" name="Oval 29"/>
            <p:cNvSpPr/>
            <p:nvPr/>
          </p:nvSpPr>
          <p:spPr bwMode="auto">
            <a:xfrm>
              <a:off x="3695700" y="4488180"/>
              <a:ext cx="312420" cy="312420"/>
            </a:xfrm>
            <a:prstGeom prst="ellipse">
              <a:avLst/>
            </a:prstGeom>
            <a:solidFill>
              <a:srgbClr val="33CC33"/>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1" name="Oval 30"/>
            <p:cNvSpPr/>
            <p:nvPr/>
          </p:nvSpPr>
          <p:spPr bwMode="auto">
            <a:xfrm>
              <a:off x="4297680" y="4495800"/>
              <a:ext cx="312420" cy="312420"/>
            </a:xfrm>
            <a:prstGeom prst="ellipse">
              <a:avLst/>
            </a:prstGeom>
            <a:solidFill>
              <a:srgbClr val="33CC33"/>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2" name="Oval 31"/>
            <p:cNvSpPr/>
            <p:nvPr/>
          </p:nvSpPr>
          <p:spPr bwMode="auto">
            <a:xfrm>
              <a:off x="4953000" y="4511040"/>
              <a:ext cx="312420" cy="312420"/>
            </a:xfrm>
            <a:prstGeom prst="ellipse">
              <a:avLst/>
            </a:prstGeom>
            <a:solidFill>
              <a:srgbClr val="33CC33"/>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5" name="Oval 34"/>
            <p:cNvSpPr/>
            <p:nvPr/>
          </p:nvSpPr>
          <p:spPr bwMode="auto">
            <a:xfrm>
              <a:off x="5638800" y="4511040"/>
              <a:ext cx="312420" cy="312420"/>
            </a:xfrm>
            <a:prstGeom prst="ellipse">
              <a:avLst/>
            </a:prstGeom>
            <a:solidFill>
              <a:srgbClr val="33CC33"/>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7" name="Oval 36"/>
            <p:cNvSpPr/>
            <p:nvPr/>
          </p:nvSpPr>
          <p:spPr bwMode="auto">
            <a:xfrm>
              <a:off x="3042920" y="3665220"/>
              <a:ext cx="312420" cy="31242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8" name="Oval 37"/>
            <p:cNvSpPr/>
            <p:nvPr/>
          </p:nvSpPr>
          <p:spPr bwMode="auto">
            <a:xfrm>
              <a:off x="3698240" y="3680460"/>
              <a:ext cx="312420" cy="31242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9" name="Oval 38"/>
            <p:cNvSpPr/>
            <p:nvPr/>
          </p:nvSpPr>
          <p:spPr bwMode="auto">
            <a:xfrm>
              <a:off x="4300220" y="3688080"/>
              <a:ext cx="312420" cy="31242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42" name="Oval 41"/>
            <p:cNvSpPr/>
            <p:nvPr/>
          </p:nvSpPr>
          <p:spPr bwMode="auto">
            <a:xfrm>
              <a:off x="4955540" y="3703320"/>
              <a:ext cx="312420" cy="31242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43" name="Straight Connector 42"/>
            <p:cNvCxnSpPr>
              <a:stCxn id="28" idx="0"/>
              <a:endCxn id="37" idx="4"/>
            </p:cNvCxnSpPr>
            <p:nvPr/>
          </p:nvCxnSpPr>
          <p:spPr bwMode="auto">
            <a:xfrm rot="5400000" flipH="1" flipV="1">
              <a:off x="2607310" y="3881120"/>
              <a:ext cx="495300" cy="68834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8" name="Straight Connector 47"/>
            <p:cNvCxnSpPr>
              <a:stCxn id="29" idx="0"/>
              <a:endCxn id="38" idx="4"/>
            </p:cNvCxnSpPr>
            <p:nvPr/>
          </p:nvCxnSpPr>
          <p:spPr bwMode="auto">
            <a:xfrm rot="5400000" flipH="1" flipV="1">
              <a:off x="3285490" y="3903980"/>
              <a:ext cx="480060" cy="6578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9" name="Straight Connector 48"/>
            <p:cNvCxnSpPr>
              <a:stCxn id="30" idx="0"/>
              <a:endCxn id="39" idx="4"/>
            </p:cNvCxnSpPr>
            <p:nvPr/>
          </p:nvCxnSpPr>
          <p:spPr bwMode="auto">
            <a:xfrm rot="5400000" flipH="1" flipV="1">
              <a:off x="3910330" y="3942080"/>
              <a:ext cx="487680" cy="60452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0" name="Straight Connector 49"/>
            <p:cNvCxnSpPr>
              <a:stCxn id="31" idx="0"/>
              <a:endCxn id="42" idx="4"/>
            </p:cNvCxnSpPr>
            <p:nvPr/>
          </p:nvCxnSpPr>
          <p:spPr bwMode="auto">
            <a:xfrm rot="5400000" flipH="1" flipV="1">
              <a:off x="4542790" y="3926840"/>
              <a:ext cx="480060" cy="6578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1" name="Straight Connector 50"/>
            <p:cNvCxnSpPr>
              <a:stCxn id="37" idx="4"/>
              <a:endCxn id="29" idx="0"/>
            </p:cNvCxnSpPr>
            <p:nvPr/>
          </p:nvCxnSpPr>
          <p:spPr bwMode="auto">
            <a:xfrm rot="5400000">
              <a:off x="2950210" y="4224020"/>
              <a:ext cx="495300" cy="254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2" name="Straight Connector 51"/>
            <p:cNvCxnSpPr>
              <a:stCxn id="38" idx="4"/>
              <a:endCxn id="30" idx="0"/>
            </p:cNvCxnSpPr>
            <p:nvPr/>
          </p:nvCxnSpPr>
          <p:spPr bwMode="auto">
            <a:xfrm rot="5400000">
              <a:off x="3605530" y="4239260"/>
              <a:ext cx="495300" cy="254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3" name="Straight Connector 52"/>
            <p:cNvCxnSpPr>
              <a:stCxn id="39" idx="4"/>
              <a:endCxn id="31" idx="0"/>
            </p:cNvCxnSpPr>
            <p:nvPr/>
          </p:nvCxnSpPr>
          <p:spPr bwMode="auto">
            <a:xfrm rot="5400000">
              <a:off x="4207510" y="4246880"/>
              <a:ext cx="495300" cy="254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7" name="Straight Connector 56"/>
            <p:cNvCxnSpPr>
              <a:stCxn id="42" idx="4"/>
              <a:endCxn id="32" idx="0"/>
            </p:cNvCxnSpPr>
            <p:nvPr/>
          </p:nvCxnSpPr>
          <p:spPr bwMode="auto">
            <a:xfrm rot="5400000">
              <a:off x="4862830" y="4262120"/>
              <a:ext cx="495300" cy="254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8" name="Straight Connector 57"/>
            <p:cNvCxnSpPr>
              <a:stCxn id="42" idx="4"/>
              <a:endCxn id="35" idx="0"/>
            </p:cNvCxnSpPr>
            <p:nvPr/>
          </p:nvCxnSpPr>
          <p:spPr bwMode="auto">
            <a:xfrm rot="16200000" flipH="1">
              <a:off x="5205730" y="3921760"/>
              <a:ext cx="495300" cy="68326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9" name="Straight Connector 58"/>
            <p:cNvCxnSpPr>
              <a:stCxn id="39" idx="4"/>
              <a:endCxn id="32" idx="0"/>
            </p:cNvCxnSpPr>
            <p:nvPr/>
          </p:nvCxnSpPr>
          <p:spPr bwMode="auto">
            <a:xfrm rot="16200000" flipH="1">
              <a:off x="4527550" y="3929380"/>
              <a:ext cx="510540" cy="65278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0" name="Straight Connector 59"/>
            <p:cNvCxnSpPr>
              <a:stCxn id="38" idx="4"/>
              <a:endCxn id="31" idx="0"/>
            </p:cNvCxnSpPr>
            <p:nvPr/>
          </p:nvCxnSpPr>
          <p:spPr bwMode="auto">
            <a:xfrm rot="16200000" flipH="1">
              <a:off x="3902710" y="3944620"/>
              <a:ext cx="502920" cy="59944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1" name="Straight Connector 60"/>
            <p:cNvCxnSpPr>
              <a:stCxn id="37" idx="4"/>
              <a:endCxn id="30" idx="0"/>
            </p:cNvCxnSpPr>
            <p:nvPr/>
          </p:nvCxnSpPr>
          <p:spPr bwMode="auto">
            <a:xfrm rot="16200000" flipH="1">
              <a:off x="3270250" y="3906520"/>
              <a:ext cx="510540" cy="65278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62" name="Oval 61"/>
            <p:cNvSpPr/>
            <p:nvPr/>
          </p:nvSpPr>
          <p:spPr bwMode="auto">
            <a:xfrm>
              <a:off x="3698240" y="2796540"/>
              <a:ext cx="312420" cy="31242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63" name="Oval 62"/>
            <p:cNvSpPr/>
            <p:nvPr/>
          </p:nvSpPr>
          <p:spPr bwMode="auto">
            <a:xfrm>
              <a:off x="4300220" y="2804160"/>
              <a:ext cx="312420" cy="31242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64" name="Straight Connector 63"/>
            <p:cNvCxnSpPr>
              <a:stCxn id="38" idx="0"/>
              <a:endCxn id="62" idx="4"/>
            </p:cNvCxnSpPr>
            <p:nvPr/>
          </p:nvCxnSpPr>
          <p:spPr bwMode="auto">
            <a:xfrm rot="5400000" flipH="1" flipV="1">
              <a:off x="3568700" y="3394710"/>
              <a:ext cx="5715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5" name="Straight Connector 64"/>
            <p:cNvCxnSpPr>
              <a:stCxn id="39" idx="0"/>
              <a:endCxn id="63" idx="4"/>
            </p:cNvCxnSpPr>
            <p:nvPr/>
          </p:nvCxnSpPr>
          <p:spPr bwMode="auto">
            <a:xfrm rot="5400000" flipH="1" flipV="1">
              <a:off x="4170680" y="3402330"/>
              <a:ext cx="5715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6" name="Straight Connector 65"/>
            <p:cNvCxnSpPr>
              <a:stCxn id="37" idx="0"/>
              <a:endCxn id="62" idx="4"/>
            </p:cNvCxnSpPr>
            <p:nvPr/>
          </p:nvCxnSpPr>
          <p:spPr bwMode="auto">
            <a:xfrm rot="5400000" flipH="1" flipV="1">
              <a:off x="3248660" y="3059430"/>
              <a:ext cx="556260" cy="65532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7" name="Straight Connector 66"/>
            <p:cNvCxnSpPr>
              <a:stCxn id="39" idx="0"/>
              <a:endCxn id="62" idx="4"/>
            </p:cNvCxnSpPr>
            <p:nvPr/>
          </p:nvCxnSpPr>
          <p:spPr bwMode="auto">
            <a:xfrm rot="16200000" flipV="1">
              <a:off x="3865880" y="3097530"/>
              <a:ext cx="579120" cy="60198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8" name="Straight Connector 67"/>
            <p:cNvCxnSpPr>
              <a:stCxn id="42" idx="0"/>
              <a:endCxn id="62" idx="4"/>
            </p:cNvCxnSpPr>
            <p:nvPr/>
          </p:nvCxnSpPr>
          <p:spPr bwMode="auto">
            <a:xfrm rot="16200000" flipV="1">
              <a:off x="4185920" y="2777490"/>
              <a:ext cx="594360" cy="12573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9" name="Straight Connector 68"/>
            <p:cNvCxnSpPr>
              <a:stCxn id="37" idx="0"/>
              <a:endCxn id="63" idx="4"/>
            </p:cNvCxnSpPr>
            <p:nvPr/>
          </p:nvCxnSpPr>
          <p:spPr bwMode="auto">
            <a:xfrm rot="5400000" flipH="1" flipV="1">
              <a:off x="3553460" y="2762250"/>
              <a:ext cx="548640" cy="12573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0" name="Straight Connector 69"/>
            <p:cNvCxnSpPr>
              <a:stCxn id="38" idx="0"/>
              <a:endCxn id="63" idx="4"/>
            </p:cNvCxnSpPr>
            <p:nvPr/>
          </p:nvCxnSpPr>
          <p:spPr bwMode="auto">
            <a:xfrm rot="5400000" flipH="1" flipV="1">
              <a:off x="3873500" y="3097530"/>
              <a:ext cx="563880" cy="60198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1" name="Straight Connector 70"/>
            <p:cNvCxnSpPr>
              <a:stCxn id="42" idx="0"/>
              <a:endCxn id="63" idx="4"/>
            </p:cNvCxnSpPr>
            <p:nvPr/>
          </p:nvCxnSpPr>
          <p:spPr bwMode="auto">
            <a:xfrm rot="16200000" flipV="1">
              <a:off x="4490720" y="3082290"/>
              <a:ext cx="586740" cy="65532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72" name="Oval 71"/>
            <p:cNvSpPr/>
            <p:nvPr/>
          </p:nvSpPr>
          <p:spPr bwMode="auto">
            <a:xfrm>
              <a:off x="3042920" y="1866900"/>
              <a:ext cx="312420" cy="31242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73" name="Oval 72"/>
            <p:cNvSpPr/>
            <p:nvPr/>
          </p:nvSpPr>
          <p:spPr bwMode="auto">
            <a:xfrm>
              <a:off x="3698240" y="1882140"/>
              <a:ext cx="312420" cy="31242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74" name="Oval 73"/>
            <p:cNvSpPr/>
            <p:nvPr/>
          </p:nvSpPr>
          <p:spPr bwMode="auto">
            <a:xfrm>
              <a:off x="4300220" y="1889760"/>
              <a:ext cx="312420" cy="31242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75" name="Oval 74"/>
            <p:cNvSpPr/>
            <p:nvPr/>
          </p:nvSpPr>
          <p:spPr bwMode="auto">
            <a:xfrm>
              <a:off x="4955540" y="1905000"/>
              <a:ext cx="312420" cy="312420"/>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76" name="Straight Connector 75"/>
            <p:cNvCxnSpPr>
              <a:stCxn id="62" idx="0"/>
              <a:endCxn id="73" idx="4"/>
            </p:cNvCxnSpPr>
            <p:nvPr/>
          </p:nvCxnSpPr>
          <p:spPr bwMode="auto">
            <a:xfrm rot="5400000" flipH="1" flipV="1">
              <a:off x="3553460" y="2495550"/>
              <a:ext cx="60198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7" name="Straight Connector 76"/>
            <p:cNvCxnSpPr>
              <a:stCxn id="63" idx="0"/>
              <a:endCxn id="74" idx="4"/>
            </p:cNvCxnSpPr>
            <p:nvPr/>
          </p:nvCxnSpPr>
          <p:spPr bwMode="auto">
            <a:xfrm rot="5400000" flipH="1" flipV="1">
              <a:off x="4155440" y="2503170"/>
              <a:ext cx="60198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8" name="Straight Connector 77"/>
            <p:cNvCxnSpPr>
              <a:stCxn id="62" idx="0"/>
              <a:endCxn id="72" idx="4"/>
            </p:cNvCxnSpPr>
            <p:nvPr/>
          </p:nvCxnSpPr>
          <p:spPr bwMode="auto">
            <a:xfrm rot="16200000" flipV="1">
              <a:off x="3218180" y="2160270"/>
              <a:ext cx="617220" cy="65532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9" name="Straight Connector 78"/>
            <p:cNvCxnSpPr>
              <a:stCxn id="63" idx="0"/>
              <a:endCxn id="72" idx="4"/>
            </p:cNvCxnSpPr>
            <p:nvPr/>
          </p:nvCxnSpPr>
          <p:spPr bwMode="auto">
            <a:xfrm rot="16200000" flipV="1">
              <a:off x="3515360" y="1863090"/>
              <a:ext cx="624840" cy="12573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0" name="Straight Connector 79"/>
            <p:cNvCxnSpPr>
              <a:stCxn id="63" idx="0"/>
              <a:endCxn id="73" idx="4"/>
            </p:cNvCxnSpPr>
            <p:nvPr/>
          </p:nvCxnSpPr>
          <p:spPr bwMode="auto">
            <a:xfrm rot="16200000" flipV="1">
              <a:off x="3850640" y="2198370"/>
              <a:ext cx="609600" cy="60198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1" name="Straight Connector 80"/>
            <p:cNvCxnSpPr>
              <a:stCxn id="62" idx="0"/>
              <a:endCxn id="74" idx="4"/>
            </p:cNvCxnSpPr>
            <p:nvPr/>
          </p:nvCxnSpPr>
          <p:spPr bwMode="auto">
            <a:xfrm rot="5400000" flipH="1" flipV="1">
              <a:off x="3858260" y="2198370"/>
              <a:ext cx="594360" cy="60198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2" name="Straight Connector 81"/>
            <p:cNvCxnSpPr>
              <a:stCxn id="62" idx="0"/>
              <a:endCxn id="75" idx="4"/>
            </p:cNvCxnSpPr>
            <p:nvPr/>
          </p:nvCxnSpPr>
          <p:spPr bwMode="auto">
            <a:xfrm rot="5400000" flipH="1" flipV="1">
              <a:off x="4193540" y="1878330"/>
              <a:ext cx="579120" cy="12573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3" name="Straight Connector 82"/>
            <p:cNvCxnSpPr>
              <a:stCxn id="63" idx="0"/>
              <a:endCxn id="75" idx="4"/>
            </p:cNvCxnSpPr>
            <p:nvPr/>
          </p:nvCxnSpPr>
          <p:spPr bwMode="auto">
            <a:xfrm rot="5400000" flipH="1" flipV="1">
              <a:off x="4490720" y="2183130"/>
              <a:ext cx="586740" cy="65532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34" name="TextBox 33"/>
          <p:cNvSpPr txBox="1"/>
          <p:nvPr/>
        </p:nvSpPr>
        <p:spPr>
          <a:xfrm>
            <a:off x="6451638" y="1995843"/>
            <a:ext cx="2574351" cy="2800767"/>
          </a:xfrm>
          <a:prstGeom prst="rect">
            <a:avLst/>
          </a:prstGeom>
          <a:solidFill>
            <a:schemeClr val="bg1">
              <a:alpha val="65000"/>
            </a:schemeClr>
          </a:solidFill>
          <a:ln w="38100">
            <a:solidFill>
              <a:schemeClr val="tx1"/>
            </a:solidFill>
            <a:prstDash val="dash"/>
          </a:ln>
        </p:spPr>
        <p:txBody>
          <a:bodyPr wrap="square" lIns="91354" tIns="45678" rIns="91354" bIns="45678" rtlCol="0">
            <a:noAutofit/>
          </a:bodyPr>
          <a:lstStyle/>
          <a:p>
            <a:pPr algn="ctr"/>
            <a:endParaRPr lang="en-US" altLang="zh-CN" dirty="0" smtClean="0"/>
          </a:p>
          <a:p>
            <a:pPr algn="ctr"/>
            <a:r>
              <a:rPr lang="en-US" altLang="zh-CN" dirty="0" smtClean="0"/>
              <a:t>Parameter server</a:t>
            </a:r>
          </a:p>
          <a:p>
            <a:pPr algn="ctr"/>
            <a:endParaRPr lang="en-US" altLang="zh-CN" dirty="0" smtClean="0"/>
          </a:p>
          <a:p>
            <a:pPr algn="ctr"/>
            <a:endParaRPr lang="zh-CN" altLang="en-US" sz="2400" dirty="0"/>
          </a:p>
        </p:txBody>
      </p:sp>
    </p:spTree>
    <p:extLst>
      <p:ext uri="{BB962C8B-B14F-4D97-AF65-F5344CB8AC3E}">
        <p14:creationId xmlns:p14="http://schemas.microsoft.com/office/powerpoint/2010/main" xmlns="" val="321434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Multi-GPU ML via </a:t>
            </a:r>
            <a:r>
              <a:rPr lang="en-US" sz="4000" dirty="0" err="1" smtClean="0"/>
              <a:t>GeePS</a:t>
            </a:r>
            <a:endParaRPr lang="en-US" sz="4000" dirty="0"/>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30</a:t>
            </a:fld>
            <a:endParaRPr lang="en-US" altLang="en-US" sz="1600" dirty="0"/>
          </a:p>
        </p:txBody>
      </p:sp>
      <p:grpSp>
        <p:nvGrpSpPr>
          <p:cNvPr id="3" name="Group 76"/>
          <p:cNvGrpSpPr/>
          <p:nvPr/>
        </p:nvGrpSpPr>
        <p:grpSpPr>
          <a:xfrm>
            <a:off x="389621" y="4613224"/>
            <a:ext cx="1943760" cy="707886"/>
            <a:chOff x="389621" y="4613220"/>
            <a:chExt cx="1943760" cy="707894"/>
          </a:xfrm>
        </p:grpSpPr>
        <p:sp>
          <p:nvSpPr>
            <p:cNvPr id="8" name="矩形 67"/>
            <p:cNvSpPr/>
            <p:nvPr/>
          </p:nvSpPr>
          <p:spPr>
            <a:xfrm>
              <a:off x="451217" y="4681727"/>
              <a:ext cx="1816495" cy="584758"/>
            </a:xfrm>
            <a:prstGeom prst="rect">
              <a:avLst/>
            </a:prstGeom>
            <a:solidFill>
              <a:srgbClr val="A8C6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dirty="0" smtClean="0">
                <a:solidFill>
                  <a:schemeClr val="tx1"/>
                </a:solidFill>
              </a:endParaRPr>
            </a:p>
          </p:txBody>
        </p:sp>
        <p:sp>
          <p:nvSpPr>
            <p:cNvPr id="9" name="TextBox 8"/>
            <p:cNvSpPr txBox="1"/>
            <p:nvPr/>
          </p:nvSpPr>
          <p:spPr>
            <a:xfrm>
              <a:off x="389621" y="4613220"/>
              <a:ext cx="1943760" cy="707894"/>
            </a:xfrm>
            <a:prstGeom prst="rect">
              <a:avLst/>
            </a:prstGeom>
            <a:noFill/>
          </p:spPr>
          <p:txBody>
            <a:bodyPr wrap="square" rtlCol="0">
              <a:spAutoFit/>
            </a:bodyPr>
            <a:lstStyle/>
            <a:p>
              <a:pPr algn="ctr"/>
              <a:r>
                <a:rPr lang="en-US" sz="2000" b="0" dirty="0" smtClean="0"/>
                <a:t>Parameter server shard 0</a:t>
              </a:r>
              <a:endParaRPr lang="en-US" altLang="zh-CN" sz="2000" b="0" dirty="0" smtClean="0"/>
            </a:p>
          </p:txBody>
        </p:sp>
      </p:grpSp>
      <p:sp>
        <p:nvSpPr>
          <p:cNvPr id="10" name="矩形 67"/>
          <p:cNvSpPr/>
          <p:nvPr/>
        </p:nvSpPr>
        <p:spPr>
          <a:xfrm>
            <a:off x="4592821" y="1407095"/>
            <a:ext cx="682343" cy="1017565"/>
          </a:xfrm>
          <a:prstGeom prst="rect">
            <a:avLst/>
          </a:prstGeom>
          <a:solidFill>
            <a:srgbClr val="A1FE6E"/>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65" tIns="45683" rIns="91365" bIns="45683" rtlCol="0" anchor="ctr"/>
          <a:lstStyle/>
          <a:p>
            <a:pPr algn="ctr"/>
            <a:endParaRPr lang="en-US" altLang="zh-CN" sz="1600" dirty="0" smtClean="0">
              <a:solidFill>
                <a:schemeClr val="tx1"/>
              </a:solidFill>
            </a:endParaRPr>
          </a:p>
        </p:txBody>
      </p:sp>
      <p:grpSp>
        <p:nvGrpSpPr>
          <p:cNvPr id="7" name="Group 82"/>
          <p:cNvGrpSpPr/>
          <p:nvPr/>
        </p:nvGrpSpPr>
        <p:grpSpPr>
          <a:xfrm>
            <a:off x="5508904" y="3185161"/>
            <a:ext cx="914400" cy="1017565"/>
            <a:chOff x="5772679" y="3185160"/>
            <a:chExt cx="914400" cy="1017564"/>
          </a:xfrm>
        </p:grpSpPr>
        <p:sp>
          <p:nvSpPr>
            <p:cNvPr id="12" name="矩形 67"/>
            <p:cNvSpPr/>
            <p:nvPr/>
          </p:nvSpPr>
          <p:spPr>
            <a:xfrm>
              <a:off x="5890792" y="3185160"/>
              <a:ext cx="682343" cy="1017564"/>
            </a:xfrm>
            <a:prstGeom prst="rect">
              <a:avLst/>
            </a:prstGeom>
            <a:solidFill>
              <a:srgbClr val="A1FE6E"/>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dirty="0" smtClean="0">
                <a:solidFill>
                  <a:schemeClr val="tx1"/>
                </a:solidFill>
              </a:endParaRPr>
            </a:p>
          </p:txBody>
        </p:sp>
        <p:sp>
          <p:nvSpPr>
            <p:cNvPr id="13" name="TextBox 12"/>
            <p:cNvSpPr txBox="1"/>
            <p:nvPr/>
          </p:nvSpPr>
          <p:spPr>
            <a:xfrm>
              <a:off x="5772679" y="3338580"/>
              <a:ext cx="914400" cy="707885"/>
            </a:xfrm>
            <a:prstGeom prst="rect">
              <a:avLst/>
            </a:prstGeom>
            <a:noFill/>
          </p:spPr>
          <p:txBody>
            <a:bodyPr wrap="square" rtlCol="0">
              <a:spAutoFit/>
            </a:bodyPr>
            <a:lstStyle/>
            <a:p>
              <a:pPr algn="ctr"/>
              <a:r>
                <a:rPr lang="en-US" altLang="zh-CN" sz="2000" b="0" dirty="0" smtClean="0"/>
                <a:t>Train</a:t>
              </a:r>
            </a:p>
            <a:p>
              <a:pPr algn="ctr"/>
              <a:r>
                <a:rPr lang="en-US" altLang="zh-CN" sz="2000" b="0" dirty="0" smtClean="0"/>
                <a:t>data</a:t>
              </a:r>
            </a:p>
          </p:txBody>
        </p:sp>
      </p:grpSp>
      <p:sp>
        <p:nvSpPr>
          <p:cNvPr id="14" name="TextBox 13"/>
          <p:cNvSpPr txBox="1"/>
          <p:nvPr/>
        </p:nvSpPr>
        <p:spPr>
          <a:xfrm>
            <a:off x="5357387" y="5292923"/>
            <a:ext cx="3362070" cy="400025"/>
          </a:xfrm>
          <a:prstGeom prst="rect">
            <a:avLst/>
          </a:prstGeom>
          <a:noFill/>
        </p:spPr>
        <p:txBody>
          <a:bodyPr wrap="square" lIns="91354" tIns="45678" rIns="91354" bIns="45678" rtlCol="0">
            <a:spAutoFit/>
          </a:bodyPr>
          <a:lstStyle/>
          <a:p>
            <a:pPr algn="ctr"/>
            <a:r>
              <a:rPr lang="en-US" altLang="zh-CN" sz="2000" dirty="0" smtClean="0"/>
              <a:t>GPU memory (a few GB)</a:t>
            </a:r>
          </a:p>
        </p:txBody>
      </p:sp>
      <p:sp>
        <p:nvSpPr>
          <p:cNvPr id="15" name="TextBox 14"/>
          <p:cNvSpPr txBox="1"/>
          <p:nvPr/>
        </p:nvSpPr>
        <p:spPr>
          <a:xfrm>
            <a:off x="199227" y="5304649"/>
            <a:ext cx="2010505" cy="400025"/>
          </a:xfrm>
          <a:prstGeom prst="rect">
            <a:avLst/>
          </a:prstGeom>
          <a:noFill/>
        </p:spPr>
        <p:txBody>
          <a:bodyPr wrap="square" lIns="91354" tIns="45678" rIns="91354" bIns="45678" rtlCol="0">
            <a:spAutoFit/>
          </a:bodyPr>
          <a:lstStyle/>
          <a:p>
            <a:pPr algn="ctr"/>
            <a:r>
              <a:rPr lang="en-US" altLang="zh-CN" sz="2000" dirty="0" smtClean="0"/>
              <a:t>CPU memory</a:t>
            </a:r>
          </a:p>
        </p:txBody>
      </p:sp>
      <p:grpSp>
        <p:nvGrpSpPr>
          <p:cNvPr id="11" name="Group 85"/>
          <p:cNvGrpSpPr/>
          <p:nvPr/>
        </p:nvGrpSpPr>
        <p:grpSpPr>
          <a:xfrm>
            <a:off x="6191812" y="3185160"/>
            <a:ext cx="2095017" cy="1026941"/>
            <a:chOff x="6455587" y="3169918"/>
            <a:chExt cx="2095017" cy="1026942"/>
          </a:xfrm>
        </p:grpSpPr>
        <p:sp>
          <p:nvSpPr>
            <p:cNvPr id="17" name="矩形 67"/>
            <p:cNvSpPr/>
            <p:nvPr/>
          </p:nvSpPr>
          <p:spPr>
            <a:xfrm>
              <a:off x="6573135" y="3169918"/>
              <a:ext cx="1885065" cy="1026942"/>
            </a:xfrm>
            <a:prstGeom prst="rect">
              <a:avLst/>
            </a:prstGeom>
            <a:solidFill>
              <a:srgbClr val="FFD889"/>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dirty="0" smtClean="0">
                <a:solidFill>
                  <a:schemeClr val="tx1"/>
                </a:solidFill>
              </a:endParaRPr>
            </a:p>
          </p:txBody>
        </p:sp>
        <p:sp>
          <p:nvSpPr>
            <p:cNvPr id="18" name="TextBox 17"/>
            <p:cNvSpPr txBox="1"/>
            <p:nvPr/>
          </p:nvSpPr>
          <p:spPr>
            <a:xfrm>
              <a:off x="6455587" y="3338160"/>
              <a:ext cx="2095017" cy="707887"/>
            </a:xfrm>
            <a:prstGeom prst="rect">
              <a:avLst/>
            </a:prstGeom>
            <a:noFill/>
          </p:spPr>
          <p:txBody>
            <a:bodyPr wrap="square" rtlCol="0">
              <a:spAutoFit/>
            </a:bodyPr>
            <a:lstStyle/>
            <a:p>
              <a:pPr algn="ctr"/>
              <a:r>
                <a:rPr lang="en-US" altLang="zh-CN" sz="2000" b="0" dirty="0" smtClean="0"/>
                <a:t>Intermediate</a:t>
              </a:r>
            </a:p>
            <a:p>
              <a:pPr algn="ctr"/>
              <a:r>
                <a:rPr lang="en-US" altLang="zh-CN" sz="2000" b="0" dirty="0" smtClean="0"/>
                <a:t>data</a:t>
              </a:r>
            </a:p>
          </p:txBody>
        </p:sp>
      </p:grpSp>
      <p:sp>
        <p:nvSpPr>
          <p:cNvPr id="19" name="Can 18"/>
          <p:cNvSpPr/>
          <p:nvPr/>
        </p:nvSpPr>
        <p:spPr bwMode="auto">
          <a:xfrm>
            <a:off x="5902579" y="1159421"/>
            <a:ext cx="2128910" cy="1278989"/>
          </a:xfrm>
          <a:prstGeom prst="can">
            <a:avLst/>
          </a:prstGeom>
          <a:solidFill>
            <a:srgbClr val="94E494"/>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3564"/>
            <a:endParaRPr lang="en-US" dirty="0" smtClean="0">
              <a:latin typeface="Arial" charset="0"/>
            </a:endParaRPr>
          </a:p>
        </p:txBody>
      </p:sp>
      <p:cxnSp>
        <p:nvCxnSpPr>
          <p:cNvPr id="20" name="直接箭头连接符 12"/>
          <p:cNvCxnSpPr/>
          <p:nvPr/>
        </p:nvCxnSpPr>
        <p:spPr>
          <a:xfrm>
            <a:off x="5052642" y="1620132"/>
            <a:ext cx="1107831" cy="0"/>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grpSp>
        <p:nvGrpSpPr>
          <p:cNvPr id="16" name="Group 42"/>
          <p:cNvGrpSpPr/>
          <p:nvPr/>
        </p:nvGrpSpPr>
        <p:grpSpPr>
          <a:xfrm>
            <a:off x="454669" y="4115093"/>
            <a:ext cx="2517649" cy="568667"/>
            <a:chOff x="891539" y="1383907"/>
            <a:chExt cx="2517649" cy="568666"/>
          </a:xfrm>
        </p:grpSpPr>
        <p:sp>
          <p:nvSpPr>
            <p:cNvPr id="24" name="矩形 67"/>
            <p:cNvSpPr/>
            <p:nvPr/>
          </p:nvSpPr>
          <p:spPr>
            <a:xfrm>
              <a:off x="891539" y="1383907"/>
              <a:ext cx="2517649" cy="568666"/>
            </a:xfrm>
            <a:prstGeom prst="rect">
              <a:avLst/>
            </a:prstGeom>
            <a:solidFill>
              <a:srgbClr val="A0FEF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dirty="0" smtClean="0">
                <a:solidFill>
                  <a:schemeClr val="tx1"/>
                </a:solidFill>
              </a:endParaRPr>
            </a:p>
          </p:txBody>
        </p:sp>
        <p:sp>
          <p:nvSpPr>
            <p:cNvPr id="25" name="TextBox 24"/>
            <p:cNvSpPr txBox="1"/>
            <p:nvPr/>
          </p:nvSpPr>
          <p:spPr>
            <a:xfrm>
              <a:off x="900328" y="1450096"/>
              <a:ext cx="2371696" cy="400109"/>
            </a:xfrm>
            <a:prstGeom prst="rect">
              <a:avLst/>
            </a:prstGeom>
            <a:noFill/>
          </p:spPr>
          <p:txBody>
            <a:bodyPr wrap="square" rtlCol="0">
              <a:spAutoFit/>
            </a:bodyPr>
            <a:lstStyle/>
            <a:p>
              <a:pPr algn="ctr"/>
              <a:r>
                <a:rPr lang="en-US" altLang="zh-CN" sz="2000" b="0" dirty="0" smtClean="0"/>
                <a:t>Parameter cache</a:t>
              </a:r>
            </a:p>
          </p:txBody>
        </p:sp>
      </p:grpSp>
      <p:cxnSp>
        <p:nvCxnSpPr>
          <p:cNvPr id="27" name="直接箭头连接符 12"/>
          <p:cNvCxnSpPr/>
          <p:nvPr/>
        </p:nvCxnSpPr>
        <p:spPr>
          <a:xfrm rot="16200000" flipV="1">
            <a:off x="2055287" y="5150186"/>
            <a:ext cx="650632" cy="408662"/>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23" name="Group 37"/>
          <p:cNvGrpSpPr/>
          <p:nvPr/>
        </p:nvGrpSpPr>
        <p:grpSpPr>
          <a:xfrm>
            <a:off x="5629029" y="4202716"/>
            <a:ext cx="2646292" cy="531330"/>
            <a:chOff x="5629029" y="4202716"/>
            <a:chExt cx="2646292" cy="531330"/>
          </a:xfrm>
        </p:grpSpPr>
        <p:sp>
          <p:nvSpPr>
            <p:cNvPr id="21" name="矩形 67"/>
            <p:cNvSpPr/>
            <p:nvPr/>
          </p:nvSpPr>
          <p:spPr>
            <a:xfrm>
              <a:off x="5629029" y="4202716"/>
              <a:ext cx="2565400" cy="531330"/>
            </a:xfrm>
            <a:prstGeom prst="rect">
              <a:avLst/>
            </a:prstGeom>
            <a:solidFill>
              <a:srgbClr val="A0FEF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76" tIns="45689" rIns="91376" bIns="45689" rtlCol="0" anchor="ctr"/>
            <a:lstStyle/>
            <a:p>
              <a:pPr algn="ctr"/>
              <a:endParaRPr lang="en-US" altLang="zh-CN" sz="1600" dirty="0" smtClean="0">
                <a:solidFill>
                  <a:schemeClr val="tx1"/>
                </a:solidFill>
              </a:endParaRPr>
            </a:p>
          </p:txBody>
        </p:sp>
        <p:sp>
          <p:nvSpPr>
            <p:cNvPr id="28" name="TextBox 27"/>
            <p:cNvSpPr txBox="1"/>
            <p:nvPr/>
          </p:nvSpPr>
          <p:spPr>
            <a:xfrm>
              <a:off x="5715001" y="4274182"/>
              <a:ext cx="2560320" cy="400047"/>
            </a:xfrm>
            <a:prstGeom prst="rect">
              <a:avLst/>
            </a:prstGeom>
            <a:noFill/>
          </p:spPr>
          <p:txBody>
            <a:bodyPr wrap="square" lIns="91376" tIns="45689" rIns="91376" bIns="45689" rtlCol="0">
              <a:spAutoFit/>
            </a:bodyPr>
            <a:lstStyle/>
            <a:p>
              <a:pPr algn="ctr"/>
              <a:r>
                <a:rPr lang="en-US" altLang="zh-CN" sz="2000" b="0" dirty="0" smtClean="0"/>
                <a:t>Parameter data</a:t>
              </a:r>
            </a:p>
          </p:txBody>
        </p:sp>
      </p:grpSp>
      <p:sp>
        <p:nvSpPr>
          <p:cNvPr id="29" name="TextBox 28"/>
          <p:cNvSpPr txBox="1"/>
          <p:nvPr/>
        </p:nvSpPr>
        <p:spPr>
          <a:xfrm>
            <a:off x="2940708" y="1533324"/>
            <a:ext cx="2456090" cy="707823"/>
          </a:xfrm>
          <a:prstGeom prst="rect">
            <a:avLst/>
          </a:prstGeom>
          <a:noFill/>
        </p:spPr>
        <p:txBody>
          <a:bodyPr wrap="square" lIns="91376" tIns="45689" rIns="91376" bIns="45689" rtlCol="0">
            <a:spAutoFit/>
          </a:bodyPr>
          <a:lstStyle/>
          <a:p>
            <a:pPr algn="ctr"/>
            <a:r>
              <a:rPr lang="en-US" altLang="zh-CN" sz="2000" b="0" dirty="0" smtClean="0"/>
              <a:t>Staging memory</a:t>
            </a:r>
          </a:p>
          <a:p>
            <a:pPr algn="ctr"/>
            <a:r>
              <a:rPr lang="en-US" altLang="zh-CN" sz="2000" b="0" dirty="0" smtClean="0"/>
              <a:t>for input data batch</a:t>
            </a:r>
          </a:p>
        </p:txBody>
      </p:sp>
      <p:cxnSp>
        <p:nvCxnSpPr>
          <p:cNvPr id="30" name="直接箭头连接符 12"/>
          <p:cNvCxnSpPr/>
          <p:nvPr/>
        </p:nvCxnSpPr>
        <p:spPr>
          <a:xfrm rot="16200000" flipV="1">
            <a:off x="4775202" y="2336801"/>
            <a:ext cx="1168399" cy="931333"/>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31" name="TextBox 14"/>
          <p:cNvSpPr txBox="1"/>
          <p:nvPr/>
        </p:nvSpPr>
        <p:spPr>
          <a:xfrm>
            <a:off x="1852494" y="5672082"/>
            <a:ext cx="2435287" cy="461580"/>
          </a:xfrm>
          <a:prstGeom prst="rect">
            <a:avLst/>
          </a:prstGeom>
          <a:noFill/>
        </p:spPr>
        <p:txBody>
          <a:bodyPr wrap="square" lIns="91354" tIns="45678" rIns="91354" bIns="45678" rtlCol="0">
            <a:spAutoFit/>
          </a:bodyPr>
          <a:lstStyle/>
          <a:p>
            <a:pPr algn="ctr"/>
            <a:r>
              <a:rPr lang="en-US" altLang="zh-CN" sz="2400" dirty="0" smtClean="0"/>
              <a:t>Network</a:t>
            </a:r>
          </a:p>
        </p:txBody>
      </p:sp>
      <p:sp>
        <p:nvSpPr>
          <p:cNvPr id="32" name="矩形 3"/>
          <p:cNvSpPr/>
          <p:nvPr/>
        </p:nvSpPr>
        <p:spPr>
          <a:xfrm>
            <a:off x="457135" y="1406766"/>
            <a:ext cx="4818185" cy="3863914"/>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54" tIns="45678" rIns="91354" bIns="45678" rtlCol="0" anchor="ctr"/>
          <a:lstStyle/>
          <a:p>
            <a:pPr algn="ctr"/>
            <a:endParaRPr lang="en-US" altLang="zh-CN" sz="1300" dirty="0" smtClean="0">
              <a:solidFill>
                <a:schemeClr val="tx1"/>
              </a:solidFill>
            </a:endParaRPr>
          </a:p>
        </p:txBody>
      </p:sp>
      <p:sp>
        <p:nvSpPr>
          <p:cNvPr id="33" name="TextBox 32"/>
          <p:cNvSpPr txBox="1"/>
          <p:nvPr/>
        </p:nvSpPr>
        <p:spPr>
          <a:xfrm>
            <a:off x="5778553" y="1560640"/>
            <a:ext cx="2435287" cy="707886"/>
          </a:xfrm>
          <a:prstGeom prst="rect">
            <a:avLst/>
          </a:prstGeom>
          <a:noFill/>
        </p:spPr>
        <p:txBody>
          <a:bodyPr wrap="square" rtlCol="0">
            <a:spAutoFit/>
          </a:bodyPr>
          <a:lstStyle/>
          <a:p>
            <a:pPr algn="ctr"/>
            <a:r>
              <a:rPr lang="en-US" altLang="zh-CN" sz="2000" b="0" dirty="0" smtClean="0"/>
              <a:t>Input data file</a:t>
            </a:r>
          </a:p>
          <a:p>
            <a:pPr algn="ctr"/>
            <a:r>
              <a:rPr lang="en-US" altLang="zh-CN" sz="2000" b="0" dirty="0" smtClean="0"/>
              <a:t>(training data)</a:t>
            </a:r>
          </a:p>
        </p:txBody>
      </p:sp>
      <p:cxnSp>
        <p:nvCxnSpPr>
          <p:cNvPr id="34" name="直接箭头连接符 12"/>
          <p:cNvCxnSpPr/>
          <p:nvPr/>
        </p:nvCxnSpPr>
        <p:spPr>
          <a:xfrm rot="16200000" flipV="1">
            <a:off x="2242894" y="4961471"/>
            <a:ext cx="1308725" cy="280401"/>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12"/>
          <p:cNvCxnSpPr/>
          <p:nvPr/>
        </p:nvCxnSpPr>
        <p:spPr>
          <a:xfrm>
            <a:off x="2777659" y="4363659"/>
            <a:ext cx="3055103" cy="523"/>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019301" y="3293454"/>
            <a:ext cx="3699163" cy="1015578"/>
          </a:xfrm>
          <a:prstGeom prst="rect">
            <a:avLst/>
          </a:prstGeom>
          <a:noFill/>
        </p:spPr>
        <p:txBody>
          <a:bodyPr wrap="square" lIns="91354" tIns="45678" rIns="91354" bIns="45678" rtlCol="0">
            <a:spAutoFit/>
          </a:bodyPr>
          <a:lstStyle/>
          <a:p>
            <a:pPr algn="ctr"/>
            <a:r>
              <a:rPr lang="en-US" sz="2000" dirty="0" smtClean="0">
                <a:solidFill>
                  <a:srgbClr val="C00000"/>
                </a:solidFill>
              </a:rPr>
              <a:t>1. Expensive GPU/CPU</a:t>
            </a:r>
          </a:p>
          <a:p>
            <a:pPr algn="ctr"/>
            <a:r>
              <a:rPr lang="en-US" sz="2000" dirty="0" smtClean="0">
                <a:solidFill>
                  <a:srgbClr val="C00000"/>
                </a:solidFill>
              </a:rPr>
              <a:t>data transfer</a:t>
            </a:r>
          </a:p>
          <a:p>
            <a:pPr algn="ctr"/>
            <a:r>
              <a:rPr lang="en-US" sz="2000" dirty="0" smtClean="0">
                <a:solidFill>
                  <a:srgbClr val="C00000"/>
                </a:solidFill>
              </a:rPr>
              <a:t>in foreground</a:t>
            </a:r>
            <a:endParaRPr lang="en-US" sz="2000" dirty="0">
              <a:solidFill>
                <a:srgbClr val="C00000"/>
              </a:solidFill>
            </a:endParaRPr>
          </a:p>
        </p:txBody>
      </p:sp>
      <p:sp>
        <p:nvSpPr>
          <p:cNvPr id="22" name="矩形 3"/>
          <p:cNvSpPr/>
          <p:nvPr/>
        </p:nvSpPr>
        <p:spPr>
          <a:xfrm>
            <a:off x="5615290" y="3169922"/>
            <a:ext cx="2579076" cy="2106616"/>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54" tIns="45678" rIns="91354" bIns="45678" rtlCol="0" anchor="ctr"/>
          <a:lstStyle/>
          <a:p>
            <a:pPr algn="ctr"/>
            <a:endParaRPr lang="en-US" altLang="zh-CN" sz="1300" dirty="0" smtClean="0">
              <a:solidFill>
                <a:schemeClr val="tx1"/>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err="1" smtClean="0"/>
              <a:t>GeePS</a:t>
            </a:r>
            <a:r>
              <a:rPr lang="en-US" sz="3600" dirty="0" smtClean="0"/>
              <a:t> </a:t>
            </a:r>
            <a:r>
              <a:rPr lang="en-US" sz="3600" dirty="0" err="1" smtClean="0"/>
              <a:t>prefetches</a:t>
            </a:r>
            <a:r>
              <a:rPr lang="en-US" sz="3600" dirty="0" smtClean="0"/>
              <a:t> data in the background</a:t>
            </a:r>
            <a:endParaRPr lang="en-US" sz="3600" dirty="0"/>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31</a:t>
            </a:fld>
            <a:endParaRPr lang="en-US" altLang="en-US" sz="1600" dirty="0"/>
          </a:p>
        </p:txBody>
      </p:sp>
      <p:grpSp>
        <p:nvGrpSpPr>
          <p:cNvPr id="3" name="Group 76"/>
          <p:cNvGrpSpPr/>
          <p:nvPr/>
        </p:nvGrpSpPr>
        <p:grpSpPr>
          <a:xfrm>
            <a:off x="389621" y="4613224"/>
            <a:ext cx="1943760" cy="707886"/>
            <a:chOff x="389621" y="4613220"/>
            <a:chExt cx="1943760" cy="707894"/>
          </a:xfrm>
        </p:grpSpPr>
        <p:sp>
          <p:nvSpPr>
            <p:cNvPr id="8" name="矩形 67"/>
            <p:cNvSpPr/>
            <p:nvPr/>
          </p:nvSpPr>
          <p:spPr>
            <a:xfrm>
              <a:off x="451217" y="4681727"/>
              <a:ext cx="1816495" cy="584758"/>
            </a:xfrm>
            <a:prstGeom prst="rect">
              <a:avLst/>
            </a:prstGeom>
            <a:solidFill>
              <a:srgbClr val="A8C6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dirty="0" smtClean="0">
                <a:solidFill>
                  <a:schemeClr val="tx1"/>
                </a:solidFill>
              </a:endParaRPr>
            </a:p>
          </p:txBody>
        </p:sp>
        <p:sp>
          <p:nvSpPr>
            <p:cNvPr id="9" name="TextBox 8"/>
            <p:cNvSpPr txBox="1"/>
            <p:nvPr/>
          </p:nvSpPr>
          <p:spPr>
            <a:xfrm>
              <a:off x="389621" y="4613220"/>
              <a:ext cx="1943760" cy="707894"/>
            </a:xfrm>
            <a:prstGeom prst="rect">
              <a:avLst/>
            </a:prstGeom>
            <a:noFill/>
          </p:spPr>
          <p:txBody>
            <a:bodyPr wrap="square" rtlCol="0">
              <a:spAutoFit/>
            </a:bodyPr>
            <a:lstStyle/>
            <a:p>
              <a:pPr algn="ctr"/>
              <a:r>
                <a:rPr lang="en-US" sz="2000" b="0" dirty="0" smtClean="0"/>
                <a:t>Parameter server shard 0</a:t>
              </a:r>
              <a:endParaRPr lang="en-US" altLang="zh-CN" sz="2000" b="0" dirty="0" smtClean="0"/>
            </a:p>
          </p:txBody>
        </p:sp>
      </p:grpSp>
      <p:sp>
        <p:nvSpPr>
          <p:cNvPr id="10" name="矩形 67"/>
          <p:cNvSpPr/>
          <p:nvPr/>
        </p:nvSpPr>
        <p:spPr>
          <a:xfrm>
            <a:off x="4592821" y="1407095"/>
            <a:ext cx="682343" cy="1017565"/>
          </a:xfrm>
          <a:prstGeom prst="rect">
            <a:avLst/>
          </a:prstGeom>
          <a:solidFill>
            <a:srgbClr val="A1FE6E"/>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65" tIns="45683" rIns="91365" bIns="45683" rtlCol="0" anchor="ctr"/>
          <a:lstStyle/>
          <a:p>
            <a:pPr algn="ctr"/>
            <a:endParaRPr lang="en-US" altLang="zh-CN" sz="1600" dirty="0" smtClean="0">
              <a:solidFill>
                <a:schemeClr val="tx1"/>
              </a:solidFill>
            </a:endParaRPr>
          </a:p>
        </p:txBody>
      </p:sp>
      <p:grpSp>
        <p:nvGrpSpPr>
          <p:cNvPr id="7" name="Group 82"/>
          <p:cNvGrpSpPr/>
          <p:nvPr/>
        </p:nvGrpSpPr>
        <p:grpSpPr>
          <a:xfrm>
            <a:off x="5508904" y="3185161"/>
            <a:ext cx="914400" cy="1017565"/>
            <a:chOff x="5772679" y="3185160"/>
            <a:chExt cx="914400" cy="1017564"/>
          </a:xfrm>
        </p:grpSpPr>
        <p:sp>
          <p:nvSpPr>
            <p:cNvPr id="12" name="矩形 67"/>
            <p:cNvSpPr/>
            <p:nvPr/>
          </p:nvSpPr>
          <p:spPr>
            <a:xfrm>
              <a:off x="5890792" y="3185160"/>
              <a:ext cx="682343" cy="1017564"/>
            </a:xfrm>
            <a:prstGeom prst="rect">
              <a:avLst/>
            </a:prstGeom>
            <a:solidFill>
              <a:srgbClr val="A1FE6E"/>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dirty="0" smtClean="0">
                <a:solidFill>
                  <a:schemeClr val="tx1"/>
                </a:solidFill>
              </a:endParaRPr>
            </a:p>
          </p:txBody>
        </p:sp>
        <p:sp>
          <p:nvSpPr>
            <p:cNvPr id="13" name="TextBox 12"/>
            <p:cNvSpPr txBox="1"/>
            <p:nvPr/>
          </p:nvSpPr>
          <p:spPr>
            <a:xfrm>
              <a:off x="5772679" y="3338580"/>
              <a:ext cx="914400" cy="707885"/>
            </a:xfrm>
            <a:prstGeom prst="rect">
              <a:avLst/>
            </a:prstGeom>
            <a:noFill/>
          </p:spPr>
          <p:txBody>
            <a:bodyPr wrap="square" rtlCol="0">
              <a:spAutoFit/>
            </a:bodyPr>
            <a:lstStyle/>
            <a:p>
              <a:pPr algn="ctr"/>
              <a:r>
                <a:rPr lang="en-US" altLang="zh-CN" sz="2000" b="0" dirty="0" smtClean="0"/>
                <a:t>Train</a:t>
              </a:r>
            </a:p>
            <a:p>
              <a:pPr algn="ctr"/>
              <a:r>
                <a:rPr lang="en-US" altLang="zh-CN" sz="2000" b="0" dirty="0" smtClean="0"/>
                <a:t>data</a:t>
              </a:r>
            </a:p>
          </p:txBody>
        </p:sp>
      </p:grpSp>
      <p:sp>
        <p:nvSpPr>
          <p:cNvPr id="14" name="TextBox 13"/>
          <p:cNvSpPr txBox="1"/>
          <p:nvPr/>
        </p:nvSpPr>
        <p:spPr>
          <a:xfrm>
            <a:off x="5357387" y="5292923"/>
            <a:ext cx="3362070" cy="400025"/>
          </a:xfrm>
          <a:prstGeom prst="rect">
            <a:avLst/>
          </a:prstGeom>
          <a:noFill/>
        </p:spPr>
        <p:txBody>
          <a:bodyPr wrap="square" lIns="91354" tIns="45678" rIns="91354" bIns="45678" rtlCol="0">
            <a:spAutoFit/>
          </a:bodyPr>
          <a:lstStyle/>
          <a:p>
            <a:pPr algn="ctr"/>
            <a:r>
              <a:rPr lang="en-US" altLang="zh-CN" sz="2000" dirty="0" smtClean="0"/>
              <a:t>GPU memory (a few GB)</a:t>
            </a:r>
          </a:p>
        </p:txBody>
      </p:sp>
      <p:sp>
        <p:nvSpPr>
          <p:cNvPr id="15" name="TextBox 14"/>
          <p:cNvSpPr txBox="1"/>
          <p:nvPr/>
        </p:nvSpPr>
        <p:spPr>
          <a:xfrm>
            <a:off x="199227" y="5304649"/>
            <a:ext cx="2010505" cy="400025"/>
          </a:xfrm>
          <a:prstGeom prst="rect">
            <a:avLst/>
          </a:prstGeom>
          <a:noFill/>
        </p:spPr>
        <p:txBody>
          <a:bodyPr wrap="square" lIns="91354" tIns="45678" rIns="91354" bIns="45678" rtlCol="0">
            <a:spAutoFit/>
          </a:bodyPr>
          <a:lstStyle/>
          <a:p>
            <a:pPr algn="ctr"/>
            <a:r>
              <a:rPr lang="en-US" altLang="zh-CN" sz="2000" dirty="0" smtClean="0"/>
              <a:t>CPU memory</a:t>
            </a:r>
          </a:p>
        </p:txBody>
      </p:sp>
      <p:grpSp>
        <p:nvGrpSpPr>
          <p:cNvPr id="11" name="Group 85"/>
          <p:cNvGrpSpPr/>
          <p:nvPr/>
        </p:nvGrpSpPr>
        <p:grpSpPr>
          <a:xfrm>
            <a:off x="6191812" y="3185160"/>
            <a:ext cx="2095017" cy="1026941"/>
            <a:chOff x="6455587" y="3169918"/>
            <a:chExt cx="2095017" cy="1026942"/>
          </a:xfrm>
        </p:grpSpPr>
        <p:sp>
          <p:nvSpPr>
            <p:cNvPr id="17" name="矩形 67"/>
            <p:cNvSpPr/>
            <p:nvPr/>
          </p:nvSpPr>
          <p:spPr>
            <a:xfrm>
              <a:off x="6573135" y="3169918"/>
              <a:ext cx="1885065" cy="1026942"/>
            </a:xfrm>
            <a:prstGeom prst="rect">
              <a:avLst/>
            </a:prstGeom>
            <a:solidFill>
              <a:srgbClr val="FFD889"/>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dirty="0" smtClean="0">
                <a:solidFill>
                  <a:schemeClr val="tx1"/>
                </a:solidFill>
              </a:endParaRPr>
            </a:p>
          </p:txBody>
        </p:sp>
        <p:sp>
          <p:nvSpPr>
            <p:cNvPr id="18" name="TextBox 17"/>
            <p:cNvSpPr txBox="1"/>
            <p:nvPr/>
          </p:nvSpPr>
          <p:spPr>
            <a:xfrm>
              <a:off x="6455587" y="3338160"/>
              <a:ext cx="2095017" cy="707887"/>
            </a:xfrm>
            <a:prstGeom prst="rect">
              <a:avLst/>
            </a:prstGeom>
            <a:noFill/>
          </p:spPr>
          <p:txBody>
            <a:bodyPr wrap="square" rtlCol="0">
              <a:spAutoFit/>
            </a:bodyPr>
            <a:lstStyle/>
            <a:p>
              <a:pPr algn="ctr"/>
              <a:r>
                <a:rPr lang="en-US" altLang="zh-CN" sz="2000" b="0" dirty="0" smtClean="0"/>
                <a:t>Intermediate</a:t>
              </a:r>
            </a:p>
            <a:p>
              <a:pPr algn="ctr"/>
              <a:r>
                <a:rPr lang="en-US" altLang="zh-CN" sz="2000" b="0" dirty="0" smtClean="0"/>
                <a:t>data</a:t>
              </a:r>
            </a:p>
          </p:txBody>
        </p:sp>
      </p:grpSp>
      <p:sp>
        <p:nvSpPr>
          <p:cNvPr id="19" name="Can 18"/>
          <p:cNvSpPr/>
          <p:nvPr/>
        </p:nvSpPr>
        <p:spPr bwMode="auto">
          <a:xfrm>
            <a:off x="5902579" y="1159421"/>
            <a:ext cx="2128910" cy="1278989"/>
          </a:xfrm>
          <a:prstGeom prst="can">
            <a:avLst/>
          </a:prstGeom>
          <a:solidFill>
            <a:srgbClr val="94E494"/>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3564"/>
            <a:endParaRPr lang="en-US" dirty="0" smtClean="0">
              <a:latin typeface="Arial" charset="0"/>
            </a:endParaRPr>
          </a:p>
        </p:txBody>
      </p:sp>
      <p:cxnSp>
        <p:nvCxnSpPr>
          <p:cNvPr id="20" name="直接箭头连接符 12"/>
          <p:cNvCxnSpPr/>
          <p:nvPr/>
        </p:nvCxnSpPr>
        <p:spPr>
          <a:xfrm>
            <a:off x="5052642" y="1620132"/>
            <a:ext cx="1107831" cy="0"/>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grpSp>
        <p:nvGrpSpPr>
          <p:cNvPr id="16" name="Group 42"/>
          <p:cNvGrpSpPr/>
          <p:nvPr/>
        </p:nvGrpSpPr>
        <p:grpSpPr>
          <a:xfrm>
            <a:off x="454669" y="4115093"/>
            <a:ext cx="2517649" cy="568667"/>
            <a:chOff x="891539" y="1383907"/>
            <a:chExt cx="2517649" cy="568666"/>
          </a:xfrm>
        </p:grpSpPr>
        <p:sp>
          <p:nvSpPr>
            <p:cNvPr id="24" name="矩形 67"/>
            <p:cNvSpPr/>
            <p:nvPr/>
          </p:nvSpPr>
          <p:spPr>
            <a:xfrm>
              <a:off x="891539" y="1383907"/>
              <a:ext cx="2517649" cy="568666"/>
            </a:xfrm>
            <a:prstGeom prst="rect">
              <a:avLst/>
            </a:prstGeom>
            <a:solidFill>
              <a:srgbClr val="A0FEF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dirty="0" smtClean="0">
                <a:solidFill>
                  <a:schemeClr val="tx1"/>
                </a:solidFill>
              </a:endParaRPr>
            </a:p>
          </p:txBody>
        </p:sp>
        <p:sp>
          <p:nvSpPr>
            <p:cNvPr id="25" name="TextBox 24"/>
            <p:cNvSpPr txBox="1"/>
            <p:nvPr/>
          </p:nvSpPr>
          <p:spPr>
            <a:xfrm>
              <a:off x="900328" y="1450096"/>
              <a:ext cx="2371696" cy="400109"/>
            </a:xfrm>
            <a:prstGeom prst="rect">
              <a:avLst/>
            </a:prstGeom>
            <a:noFill/>
          </p:spPr>
          <p:txBody>
            <a:bodyPr wrap="square" rtlCol="0">
              <a:spAutoFit/>
            </a:bodyPr>
            <a:lstStyle/>
            <a:p>
              <a:pPr algn="ctr"/>
              <a:r>
                <a:rPr lang="en-US" altLang="zh-CN" sz="2000" b="0" dirty="0" smtClean="0"/>
                <a:t>Parameter cache</a:t>
              </a:r>
            </a:p>
          </p:txBody>
        </p:sp>
      </p:grpSp>
      <p:cxnSp>
        <p:nvCxnSpPr>
          <p:cNvPr id="27" name="直接箭头连接符 12"/>
          <p:cNvCxnSpPr/>
          <p:nvPr/>
        </p:nvCxnSpPr>
        <p:spPr>
          <a:xfrm rot="16200000" flipV="1">
            <a:off x="2055287" y="5150186"/>
            <a:ext cx="650632" cy="408662"/>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23" name="Group 37"/>
          <p:cNvGrpSpPr/>
          <p:nvPr/>
        </p:nvGrpSpPr>
        <p:grpSpPr>
          <a:xfrm>
            <a:off x="5629029" y="4202716"/>
            <a:ext cx="2646292" cy="531330"/>
            <a:chOff x="5629029" y="4202716"/>
            <a:chExt cx="2646292" cy="531330"/>
          </a:xfrm>
        </p:grpSpPr>
        <p:sp>
          <p:nvSpPr>
            <p:cNvPr id="21" name="矩形 67"/>
            <p:cNvSpPr/>
            <p:nvPr/>
          </p:nvSpPr>
          <p:spPr>
            <a:xfrm>
              <a:off x="5629029" y="4202716"/>
              <a:ext cx="2565400" cy="531330"/>
            </a:xfrm>
            <a:prstGeom prst="rect">
              <a:avLst/>
            </a:prstGeom>
            <a:solidFill>
              <a:srgbClr val="A0FEF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76" tIns="45689" rIns="91376" bIns="45689" rtlCol="0" anchor="ctr"/>
            <a:lstStyle/>
            <a:p>
              <a:pPr algn="ctr"/>
              <a:endParaRPr lang="en-US" altLang="zh-CN" sz="1600" dirty="0" smtClean="0">
                <a:solidFill>
                  <a:schemeClr val="tx1"/>
                </a:solidFill>
              </a:endParaRPr>
            </a:p>
          </p:txBody>
        </p:sp>
        <p:sp>
          <p:nvSpPr>
            <p:cNvPr id="28" name="TextBox 27"/>
            <p:cNvSpPr txBox="1"/>
            <p:nvPr/>
          </p:nvSpPr>
          <p:spPr>
            <a:xfrm>
              <a:off x="5715001" y="4274182"/>
              <a:ext cx="2560320" cy="400047"/>
            </a:xfrm>
            <a:prstGeom prst="rect">
              <a:avLst/>
            </a:prstGeom>
            <a:noFill/>
          </p:spPr>
          <p:txBody>
            <a:bodyPr wrap="square" lIns="91376" tIns="45689" rIns="91376" bIns="45689" rtlCol="0">
              <a:spAutoFit/>
            </a:bodyPr>
            <a:lstStyle/>
            <a:p>
              <a:pPr algn="ctr"/>
              <a:r>
                <a:rPr lang="en-US" altLang="zh-CN" sz="2000" b="0" dirty="0" smtClean="0"/>
                <a:t>Parameter data</a:t>
              </a:r>
            </a:p>
          </p:txBody>
        </p:sp>
      </p:grpSp>
      <p:sp>
        <p:nvSpPr>
          <p:cNvPr id="29" name="TextBox 28"/>
          <p:cNvSpPr txBox="1"/>
          <p:nvPr/>
        </p:nvSpPr>
        <p:spPr>
          <a:xfrm>
            <a:off x="2940708" y="1533324"/>
            <a:ext cx="2456090" cy="707823"/>
          </a:xfrm>
          <a:prstGeom prst="rect">
            <a:avLst/>
          </a:prstGeom>
          <a:noFill/>
        </p:spPr>
        <p:txBody>
          <a:bodyPr wrap="square" lIns="91376" tIns="45689" rIns="91376" bIns="45689" rtlCol="0">
            <a:spAutoFit/>
          </a:bodyPr>
          <a:lstStyle/>
          <a:p>
            <a:pPr algn="ctr"/>
            <a:r>
              <a:rPr lang="en-US" altLang="zh-CN" sz="2000" b="0" dirty="0" smtClean="0"/>
              <a:t>Staging memory</a:t>
            </a:r>
          </a:p>
          <a:p>
            <a:pPr algn="ctr"/>
            <a:r>
              <a:rPr lang="en-US" altLang="zh-CN" sz="2000" b="0" dirty="0" smtClean="0"/>
              <a:t>for input data batch</a:t>
            </a:r>
          </a:p>
        </p:txBody>
      </p:sp>
      <p:cxnSp>
        <p:nvCxnSpPr>
          <p:cNvPr id="30" name="直接箭头连接符 12"/>
          <p:cNvCxnSpPr/>
          <p:nvPr/>
        </p:nvCxnSpPr>
        <p:spPr>
          <a:xfrm rot="16200000" flipV="1">
            <a:off x="4775202" y="2336801"/>
            <a:ext cx="1168399" cy="931333"/>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31" name="TextBox 14"/>
          <p:cNvSpPr txBox="1"/>
          <p:nvPr/>
        </p:nvSpPr>
        <p:spPr>
          <a:xfrm>
            <a:off x="1852494" y="5672082"/>
            <a:ext cx="2435287" cy="461580"/>
          </a:xfrm>
          <a:prstGeom prst="rect">
            <a:avLst/>
          </a:prstGeom>
          <a:noFill/>
        </p:spPr>
        <p:txBody>
          <a:bodyPr wrap="square" lIns="91354" tIns="45678" rIns="91354" bIns="45678" rtlCol="0">
            <a:spAutoFit/>
          </a:bodyPr>
          <a:lstStyle/>
          <a:p>
            <a:pPr algn="ctr"/>
            <a:r>
              <a:rPr lang="en-US" altLang="zh-CN" sz="2400" dirty="0" smtClean="0"/>
              <a:t>Network</a:t>
            </a:r>
          </a:p>
        </p:txBody>
      </p:sp>
      <p:sp>
        <p:nvSpPr>
          <p:cNvPr id="32" name="矩形 3"/>
          <p:cNvSpPr/>
          <p:nvPr/>
        </p:nvSpPr>
        <p:spPr>
          <a:xfrm>
            <a:off x="457135" y="1406766"/>
            <a:ext cx="4818185" cy="3863914"/>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54" tIns="45678" rIns="91354" bIns="45678" rtlCol="0" anchor="ctr"/>
          <a:lstStyle/>
          <a:p>
            <a:pPr algn="ctr"/>
            <a:endParaRPr lang="en-US" altLang="zh-CN" sz="1300" dirty="0" smtClean="0">
              <a:solidFill>
                <a:schemeClr val="tx1"/>
              </a:solidFill>
            </a:endParaRPr>
          </a:p>
        </p:txBody>
      </p:sp>
      <p:sp>
        <p:nvSpPr>
          <p:cNvPr id="33" name="TextBox 32"/>
          <p:cNvSpPr txBox="1"/>
          <p:nvPr/>
        </p:nvSpPr>
        <p:spPr>
          <a:xfrm>
            <a:off x="5778553" y="1560640"/>
            <a:ext cx="2435287" cy="707886"/>
          </a:xfrm>
          <a:prstGeom prst="rect">
            <a:avLst/>
          </a:prstGeom>
          <a:noFill/>
        </p:spPr>
        <p:txBody>
          <a:bodyPr wrap="square" rtlCol="0">
            <a:spAutoFit/>
          </a:bodyPr>
          <a:lstStyle/>
          <a:p>
            <a:pPr algn="ctr"/>
            <a:r>
              <a:rPr lang="en-US" altLang="zh-CN" sz="2000" b="0" dirty="0" smtClean="0"/>
              <a:t>Input data file</a:t>
            </a:r>
          </a:p>
          <a:p>
            <a:pPr algn="ctr"/>
            <a:r>
              <a:rPr lang="en-US" altLang="zh-CN" sz="2000" b="0" dirty="0" smtClean="0"/>
              <a:t>(training data)</a:t>
            </a:r>
          </a:p>
        </p:txBody>
      </p:sp>
      <p:cxnSp>
        <p:nvCxnSpPr>
          <p:cNvPr id="34" name="直接箭头连接符 12"/>
          <p:cNvCxnSpPr/>
          <p:nvPr/>
        </p:nvCxnSpPr>
        <p:spPr>
          <a:xfrm rot="16200000" flipV="1">
            <a:off x="2242894" y="4961471"/>
            <a:ext cx="1308725" cy="280401"/>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12"/>
          <p:cNvCxnSpPr/>
          <p:nvPr/>
        </p:nvCxnSpPr>
        <p:spPr>
          <a:xfrm>
            <a:off x="2777659" y="4363659"/>
            <a:ext cx="3055103" cy="523"/>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2" name="矩形 3"/>
          <p:cNvSpPr/>
          <p:nvPr/>
        </p:nvSpPr>
        <p:spPr>
          <a:xfrm>
            <a:off x="5615290" y="3169922"/>
            <a:ext cx="2579076" cy="2106616"/>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54" tIns="45678" rIns="91354" bIns="45678" rtlCol="0" anchor="ctr"/>
          <a:lstStyle/>
          <a:p>
            <a:pPr algn="ctr"/>
            <a:endParaRPr lang="en-US" altLang="zh-CN" sz="1300" dirty="0" smtClean="0">
              <a:solidFill>
                <a:schemeClr val="tx1"/>
              </a:solidFill>
            </a:endParaRPr>
          </a:p>
        </p:txBody>
      </p:sp>
      <p:sp>
        <p:nvSpPr>
          <p:cNvPr id="37" name="TextBox 36"/>
          <p:cNvSpPr txBox="1"/>
          <p:nvPr/>
        </p:nvSpPr>
        <p:spPr>
          <a:xfrm>
            <a:off x="1068047" y="3377839"/>
            <a:ext cx="4157096" cy="707886"/>
          </a:xfrm>
          <a:prstGeom prst="rect">
            <a:avLst/>
          </a:prstGeom>
          <a:solidFill>
            <a:schemeClr val="bg1">
              <a:alpha val="75000"/>
            </a:schemeClr>
          </a:solidFill>
        </p:spPr>
        <p:txBody>
          <a:bodyPr wrap="square" rtlCol="0">
            <a:spAutoFit/>
          </a:bodyPr>
          <a:lstStyle/>
          <a:p>
            <a:pPr>
              <a:buFont typeface="Arial" pitchFamily="34" charset="0"/>
              <a:buChar char="•"/>
            </a:pPr>
            <a:r>
              <a:rPr lang="en-US" sz="2000" dirty="0" smtClean="0">
                <a:solidFill>
                  <a:srgbClr val="C00000"/>
                </a:solidFill>
              </a:rPr>
              <a:t> </a:t>
            </a:r>
            <a:r>
              <a:rPr lang="en-US" sz="2000" dirty="0" err="1" smtClean="0">
                <a:solidFill>
                  <a:srgbClr val="C00000"/>
                </a:solidFill>
              </a:rPr>
              <a:t>Prefetch</a:t>
            </a:r>
            <a:r>
              <a:rPr lang="en-US" sz="2000" dirty="0" smtClean="0">
                <a:solidFill>
                  <a:srgbClr val="C00000"/>
                </a:solidFill>
              </a:rPr>
              <a:t> data to GPU memory</a:t>
            </a:r>
            <a:br>
              <a:rPr lang="en-US" sz="2000" dirty="0" smtClean="0">
                <a:solidFill>
                  <a:srgbClr val="C00000"/>
                </a:solidFill>
              </a:rPr>
            </a:br>
            <a:r>
              <a:rPr lang="en-US" sz="2000" dirty="0" smtClean="0">
                <a:solidFill>
                  <a:srgbClr val="C00000"/>
                </a:solidFill>
              </a:rPr>
              <a:t> according to access info</a:t>
            </a:r>
            <a:endParaRPr lang="en-US" sz="2000" dirty="0">
              <a:solidFill>
                <a:srgbClr val="C00000"/>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2"/>
          <p:cNvGrpSpPr/>
          <p:nvPr/>
        </p:nvGrpSpPr>
        <p:grpSpPr>
          <a:xfrm>
            <a:off x="5508904" y="3185161"/>
            <a:ext cx="914400" cy="1017565"/>
            <a:chOff x="5772679" y="3185160"/>
            <a:chExt cx="914400" cy="1017564"/>
          </a:xfrm>
        </p:grpSpPr>
        <p:sp>
          <p:nvSpPr>
            <p:cNvPr id="41" name="矩形 67"/>
            <p:cNvSpPr/>
            <p:nvPr/>
          </p:nvSpPr>
          <p:spPr>
            <a:xfrm>
              <a:off x="5890792" y="3185160"/>
              <a:ext cx="682343" cy="1017564"/>
            </a:xfrm>
            <a:prstGeom prst="rect">
              <a:avLst/>
            </a:prstGeom>
            <a:solidFill>
              <a:srgbClr val="A1FE6E"/>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dirty="0" smtClean="0">
                <a:solidFill>
                  <a:schemeClr val="tx1"/>
                </a:solidFill>
              </a:endParaRPr>
            </a:p>
          </p:txBody>
        </p:sp>
        <p:sp>
          <p:nvSpPr>
            <p:cNvPr id="42" name="TextBox 41"/>
            <p:cNvSpPr txBox="1"/>
            <p:nvPr/>
          </p:nvSpPr>
          <p:spPr>
            <a:xfrm>
              <a:off x="5772679" y="3338580"/>
              <a:ext cx="914400" cy="707885"/>
            </a:xfrm>
            <a:prstGeom prst="rect">
              <a:avLst/>
            </a:prstGeom>
            <a:noFill/>
          </p:spPr>
          <p:txBody>
            <a:bodyPr wrap="square" rtlCol="0">
              <a:spAutoFit/>
            </a:bodyPr>
            <a:lstStyle/>
            <a:p>
              <a:pPr algn="ctr"/>
              <a:r>
                <a:rPr lang="en-US" altLang="zh-CN" sz="2000" b="0" dirty="0" smtClean="0"/>
                <a:t>Train</a:t>
              </a:r>
            </a:p>
            <a:p>
              <a:pPr algn="ctr"/>
              <a:r>
                <a:rPr lang="en-US" altLang="zh-CN" sz="2000" b="0" dirty="0" smtClean="0"/>
                <a:t>data</a:t>
              </a:r>
            </a:p>
          </p:txBody>
        </p:sp>
      </p:grpSp>
      <p:grpSp>
        <p:nvGrpSpPr>
          <p:cNvPr id="9" name="Group 85"/>
          <p:cNvGrpSpPr/>
          <p:nvPr/>
        </p:nvGrpSpPr>
        <p:grpSpPr>
          <a:xfrm>
            <a:off x="6191812" y="3185160"/>
            <a:ext cx="2095017" cy="1026941"/>
            <a:chOff x="6455587" y="3169918"/>
            <a:chExt cx="2095017" cy="1026942"/>
          </a:xfrm>
        </p:grpSpPr>
        <p:sp>
          <p:nvSpPr>
            <p:cNvPr id="46" name="矩形 67"/>
            <p:cNvSpPr/>
            <p:nvPr/>
          </p:nvSpPr>
          <p:spPr>
            <a:xfrm>
              <a:off x="6573135" y="3169918"/>
              <a:ext cx="1885065" cy="1026942"/>
            </a:xfrm>
            <a:prstGeom prst="rect">
              <a:avLst/>
            </a:prstGeom>
            <a:solidFill>
              <a:srgbClr val="FFD889"/>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dirty="0" smtClean="0">
                <a:solidFill>
                  <a:schemeClr val="tx1"/>
                </a:solidFill>
              </a:endParaRPr>
            </a:p>
          </p:txBody>
        </p:sp>
        <p:sp>
          <p:nvSpPr>
            <p:cNvPr id="51" name="TextBox 50"/>
            <p:cNvSpPr txBox="1"/>
            <p:nvPr/>
          </p:nvSpPr>
          <p:spPr>
            <a:xfrm>
              <a:off x="6455587" y="3338160"/>
              <a:ext cx="2095017" cy="707887"/>
            </a:xfrm>
            <a:prstGeom prst="rect">
              <a:avLst/>
            </a:prstGeom>
            <a:noFill/>
          </p:spPr>
          <p:txBody>
            <a:bodyPr wrap="square" rtlCol="0">
              <a:spAutoFit/>
            </a:bodyPr>
            <a:lstStyle/>
            <a:p>
              <a:pPr algn="ctr"/>
              <a:r>
                <a:rPr lang="en-US" altLang="zh-CN" sz="2000" b="0" dirty="0" smtClean="0"/>
                <a:t>Intermediate</a:t>
              </a:r>
            </a:p>
            <a:p>
              <a:pPr algn="ctr"/>
              <a:r>
                <a:rPr lang="en-US" altLang="zh-CN" sz="2000" b="0" dirty="0" smtClean="0"/>
                <a:t>data</a:t>
              </a:r>
            </a:p>
          </p:txBody>
        </p:sp>
      </p:grpSp>
      <p:grpSp>
        <p:nvGrpSpPr>
          <p:cNvPr id="56" name="Group 55"/>
          <p:cNvGrpSpPr/>
          <p:nvPr/>
        </p:nvGrpSpPr>
        <p:grpSpPr>
          <a:xfrm>
            <a:off x="5629029" y="4202716"/>
            <a:ext cx="2646292" cy="531330"/>
            <a:chOff x="5629029" y="4202716"/>
            <a:chExt cx="2646292" cy="531330"/>
          </a:xfrm>
        </p:grpSpPr>
        <p:sp>
          <p:nvSpPr>
            <p:cNvPr id="63" name="矩形 67"/>
            <p:cNvSpPr/>
            <p:nvPr/>
          </p:nvSpPr>
          <p:spPr>
            <a:xfrm>
              <a:off x="5629029" y="4202716"/>
              <a:ext cx="2565400" cy="531330"/>
            </a:xfrm>
            <a:prstGeom prst="rect">
              <a:avLst/>
            </a:prstGeom>
            <a:solidFill>
              <a:srgbClr val="A0FEF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76" tIns="45689" rIns="91376" bIns="45689" rtlCol="0" anchor="ctr"/>
            <a:lstStyle/>
            <a:p>
              <a:pPr algn="ctr"/>
              <a:endParaRPr lang="en-US" altLang="zh-CN" sz="1600" dirty="0" smtClean="0">
                <a:solidFill>
                  <a:schemeClr val="tx1"/>
                </a:solidFill>
              </a:endParaRPr>
            </a:p>
          </p:txBody>
        </p:sp>
        <p:sp>
          <p:nvSpPr>
            <p:cNvPr id="72" name="TextBox 71"/>
            <p:cNvSpPr txBox="1"/>
            <p:nvPr/>
          </p:nvSpPr>
          <p:spPr>
            <a:xfrm>
              <a:off x="5715001" y="4274182"/>
              <a:ext cx="2560320" cy="400047"/>
            </a:xfrm>
            <a:prstGeom prst="rect">
              <a:avLst/>
            </a:prstGeom>
            <a:noFill/>
          </p:spPr>
          <p:txBody>
            <a:bodyPr wrap="square" lIns="91376" tIns="45689" rIns="91376" bIns="45689" rtlCol="0">
              <a:spAutoFit/>
            </a:bodyPr>
            <a:lstStyle/>
            <a:p>
              <a:pPr algn="ctr"/>
              <a:r>
                <a:rPr lang="en-US" altLang="zh-CN" sz="2000" b="0" dirty="0" smtClean="0"/>
                <a:t>Access buffer pool</a:t>
              </a:r>
            </a:p>
          </p:txBody>
        </p:sp>
      </p:grpSp>
      <p:grpSp>
        <p:nvGrpSpPr>
          <p:cNvPr id="3" name="Group 42"/>
          <p:cNvGrpSpPr/>
          <p:nvPr/>
        </p:nvGrpSpPr>
        <p:grpSpPr>
          <a:xfrm>
            <a:off x="454669" y="4115093"/>
            <a:ext cx="2517649" cy="568667"/>
            <a:chOff x="891539" y="1383907"/>
            <a:chExt cx="2517649" cy="568666"/>
          </a:xfrm>
        </p:grpSpPr>
        <p:sp>
          <p:nvSpPr>
            <p:cNvPr id="52" name="矩形 67"/>
            <p:cNvSpPr/>
            <p:nvPr/>
          </p:nvSpPr>
          <p:spPr>
            <a:xfrm>
              <a:off x="891539" y="1383907"/>
              <a:ext cx="2517649" cy="568666"/>
            </a:xfrm>
            <a:prstGeom prst="rect">
              <a:avLst/>
            </a:prstGeom>
            <a:solidFill>
              <a:srgbClr val="A0FEF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dirty="0" smtClean="0">
                <a:solidFill>
                  <a:schemeClr val="tx1"/>
                </a:solidFill>
              </a:endParaRPr>
            </a:p>
          </p:txBody>
        </p:sp>
        <p:sp>
          <p:nvSpPr>
            <p:cNvPr id="53" name="TextBox 52"/>
            <p:cNvSpPr txBox="1"/>
            <p:nvPr/>
          </p:nvSpPr>
          <p:spPr>
            <a:xfrm>
              <a:off x="900328" y="1450096"/>
              <a:ext cx="2371696" cy="400109"/>
            </a:xfrm>
            <a:prstGeom prst="rect">
              <a:avLst/>
            </a:prstGeom>
            <a:noFill/>
          </p:spPr>
          <p:txBody>
            <a:bodyPr wrap="square" rtlCol="0">
              <a:spAutoFit/>
            </a:bodyPr>
            <a:lstStyle/>
            <a:p>
              <a:pPr algn="ctr"/>
              <a:r>
                <a:rPr lang="en-US" altLang="zh-CN" sz="2000" b="0" dirty="0" smtClean="0"/>
                <a:t>Parameter cache</a:t>
              </a:r>
            </a:p>
          </p:txBody>
        </p:sp>
      </p:grpSp>
      <p:sp>
        <p:nvSpPr>
          <p:cNvPr id="39" name="矩形 67"/>
          <p:cNvSpPr/>
          <p:nvPr/>
        </p:nvSpPr>
        <p:spPr>
          <a:xfrm>
            <a:off x="4592821" y="1407095"/>
            <a:ext cx="682343" cy="1017565"/>
          </a:xfrm>
          <a:prstGeom prst="rect">
            <a:avLst/>
          </a:prstGeom>
          <a:solidFill>
            <a:srgbClr val="A1FE6E"/>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65" tIns="45683" rIns="91365" bIns="45683" rtlCol="0" anchor="ctr"/>
          <a:lstStyle/>
          <a:p>
            <a:pPr algn="ctr"/>
            <a:endParaRPr lang="en-US" altLang="zh-CN" sz="1600" dirty="0" smtClean="0">
              <a:solidFill>
                <a:schemeClr val="tx1"/>
              </a:solidFill>
            </a:endParaRPr>
          </a:p>
        </p:txBody>
      </p:sp>
      <p:sp>
        <p:nvSpPr>
          <p:cNvPr id="58" name="Can 57"/>
          <p:cNvSpPr/>
          <p:nvPr/>
        </p:nvSpPr>
        <p:spPr bwMode="auto">
          <a:xfrm>
            <a:off x="5902579" y="1159421"/>
            <a:ext cx="2128910" cy="1278989"/>
          </a:xfrm>
          <a:prstGeom prst="can">
            <a:avLst/>
          </a:prstGeom>
          <a:solidFill>
            <a:srgbClr val="94E494"/>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3564"/>
            <a:endParaRPr lang="en-US" dirty="0" smtClean="0">
              <a:latin typeface="Arial" charset="0"/>
            </a:endParaRPr>
          </a:p>
        </p:txBody>
      </p:sp>
      <p:cxnSp>
        <p:nvCxnSpPr>
          <p:cNvPr id="61" name="直接箭头连接符 12"/>
          <p:cNvCxnSpPr/>
          <p:nvPr/>
        </p:nvCxnSpPr>
        <p:spPr>
          <a:xfrm>
            <a:off x="5052642" y="1620132"/>
            <a:ext cx="1107831" cy="0"/>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65" name="矩形 3"/>
          <p:cNvSpPr/>
          <p:nvPr/>
        </p:nvSpPr>
        <p:spPr>
          <a:xfrm>
            <a:off x="5615290" y="3169922"/>
            <a:ext cx="2579076" cy="2106616"/>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54" tIns="45678" rIns="91354" bIns="45678" rtlCol="0" anchor="ctr"/>
          <a:lstStyle/>
          <a:p>
            <a:pPr algn="ctr"/>
            <a:endParaRPr lang="en-US" altLang="zh-CN" sz="1300" dirty="0" smtClean="0">
              <a:solidFill>
                <a:schemeClr val="tx1"/>
              </a:solidFill>
            </a:endParaRPr>
          </a:p>
        </p:txBody>
      </p:sp>
      <p:grpSp>
        <p:nvGrpSpPr>
          <p:cNvPr id="10" name="Group 85"/>
          <p:cNvGrpSpPr/>
          <p:nvPr/>
        </p:nvGrpSpPr>
        <p:grpSpPr>
          <a:xfrm>
            <a:off x="389621" y="4613224"/>
            <a:ext cx="1943760" cy="707886"/>
            <a:chOff x="389621" y="4613220"/>
            <a:chExt cx="1943760" cy="707894"/>
          </a:xfrm>
        </p:grpSpPr>
        <p:sp>
          <p:nvSpPr>
            <p:cNvPr id="87" name="矩形 67"/>
            <p:cNvSpPr/>
            <p:nvPr/>
          </p:nvSpPr>
          <p:spPr>
            <a:xfrm>
              <a:off x="451217" y="4681727"/>
              <a:ext cx="1816495" cy="584758"/>
            </a:xfrm>
            <a:prstGeom prst="rect">
              <a:avLst/>
            </a:prstGeom>
            <a:solidFill>
              <a:srgbClr val="A8C6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dirty="0" smtClean="0">
                <a:solidFill>
                  <a:schemeClr val="tx1"/>
                </a:solidFill>
              </a:endParaRPr>
            </a:p>
          </p:txBody>
        </p:sp>
        <p:sp>
          <p:nvSpPr>
            <p:cNvPr id="89" name="TextBox 88"/>
            <p:cNvSpPr txBox="1"/>
            <p:nvPr/>
          </p:nvSpPr>
          <p:spPr>
            <a:xfrm>
              <a:off x="389621" y="4613220"/>
              <a:ext cx="1943760" cy="707894"/>
            </a:xfrm>
            <a:prstGeom prst="rect">
              <a:avLst/>
            </a:prstGeom>
            <a:noFill/>
          </p:spPr>
          <p:txBody>
            <a:bodyPr wrap="square" rtlCol="0">
              <a:spAutoFit/>
            </a:bodyPr>
            <a:lstStyle/>
            <a:p>
              <a:pPr algn="ctr"/>
              <a:r>
                <a:rPr lang="en-US" sz="2000" b="0" dirty="0" smtClean="0"/>
                <a:t>Parameter server shard 0</a:t>
              </a:r>
              <a:endParaRPr lang="en-US" altLang="zh-CN" sz="2000" b="0" dirty="0" smtClean="0"/>
            </a:p>
          </p:txBody>
        </p:sp>
      </p:grpSp>
      <p:sp>
        <p:nvSpPr>
          <p:cNvPr id="2" name="Title 1"/>
          <p:cNvSpPr>
            <a:spLocks noGrp="1"/>
          </p:cNvSpPr>
          <p:nvPr>
            <p:ph type="title"/>
          </p:nvPr>
        </p:nvSpPr>
        <p:spPr/>
        <p:txBody>
          <a:bodyPr/>
          <a:lstStyle/>
          <a:p>
            <a:r>
              <a:rPr lang="en-US" sz="3600" dirty="0" err="1" smtClean="0"/>
              <a:t>GeePS</a:t>
            </a:r>
            <a:r>
              <a:rPr lang="en-US" sz="3600" dirty="0" smtClean="0"/>
              <a:t> </a:t>
            </a:r>
            <a:r>
              <a:rPr lang="en-US" sz="3600" dirty="0" err="1" smtClean="0"/>
              <a:t>prefetches</a:t>
            </a:r>
            <a:r>
              <a:rPr lang="en-US" sz="3600" dirty="0" smtClean="0"/>
              <a:t> data in the background</a:t>
            </a:r>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dirty="0"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32</a:t>
            </a:fld>
            <a:endParaRPr lang="en-US" altLang="en-US" sz="1600" dirty="0"/>
          </a:p>
        </p:txBody>
      </p:sp>
      <p:sp>
        <p:nvSpPr>
          <p:cNvPr id="105" name="TextBox 104"/>
          <p:cNvSpPr txBox="1"/>
          <p:nvPr/>
        </p:nvSpPr>
        <p:spPr>
          <a:xfrm>
            <a:off x="199227" y="5304649"/>
            <a:ext cx="2010505" cy="400025"/>
          </a:xfrm>
          <a:prstGeom prst="rect">
            <a:avLst/>
          </a:prstGeom>
          <a:noFill/>
        </p:spPr>
        <p:txBody>
          <a:bodyPr wrap="square" lIns="91354" tIns="45678" rIns="91354" bIns="45678" rtlCol="0">
            <a:spAutoFit/>
          </a:bodyPr>
          <a:lstStyle/>
          <a:p>
            <a:pPr algn="ctr"/>
            <a:r>
              <a:rPr lang="en-US" altLang="zh-CN" sz="2000" dirty="0" smtClean="0"/>
              <a:t>CPU memory</a:t>
            </a:r>
          </a:p>
        </p:txBody>
      </p:sp>
      <p:sp>
        <p:nvSpPr>
          <p:cNvPr id="54" name="TextBox 14"/>
          <p:cNvSpPr txBox="1"/>
          <p:nvPr/>
        </p:nvSpPr>
        <p:spPr>
          <a:xfrm>
            <a:off x="1852494" y="5672082"/>
            <a:ext cx="2435287" cy="461580"/>
          </a:xfrm>
          <a:prstGeom prst="rect">
            <a:avLst/>
          </a:prstGeom>
          <a:noFill/>
        </p:spPr>
        <p:txBody>
          <a:bodyPr wrap="square" lIns="91354" tIns="45678" rIns="91354" bIns="45678" rtlCol="0">
            <a:spAutoFit/>
          </a:bodyPr>
          <a:lstStyle/>
          <a:p>
            <a:pPr algn="ctr"/>
            <a:r>
              <a:rPr lang="en-US" altLang="zh-CN" sz="2400" dirty="0" smtClean="0"/>
              <a:t>Network</a:t>
            </a:r>
          </a:p>
        </p:txBody>
      </p:sp>
      <p:cxnSp>
        <p:nvCxnSpPr>
          <p:cNvPr id="96" name="直接箭头连接符 12"/>
          <p:cNvCxnSpPr/>
          <p:nvPr/>
        </p:nvCxnSpPr>
        <p:spPr>
          <a:xfrm rot="16200000" flipV="1">
            <a:off x="2055287" y="5150186"/>
            <a:ext cx="650632" cy="408662"/>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940708" y="1533324"/>
            <a:ext cx="2456090" cy="707823"/>
          </a:xfrm>
          <a:prstGeom prst="rect">
            <a:avLst/>
          </a:prstGeom>
          <a:noFill/>
        </p:spPr>
        <p:txBody>
          <a:bodyPr wrap="square" lIns="91376" tIns="45689" rIns="91376" bIns="45689" rtlCol="0">
            <a:spAutoFit/>
          </a:bodyPr>
          <a:lstStyle/>
          <a:p>
            <a:pPr algn="ctr"/>
            <a:r>
              <a:rPr lang="en-US" altLang="zh-CN" sz="2000" b="0" dirty="0" smtClean="0"/>
              <a:t>Staging memory</a:t>
            </a:r>
          </a:p>
          <a:p>
            <a:pPr algn="ctr"/>
            <a:r>
              <a:rPr lang="en-US" altLang="zh-CN" sz="2000" b="0" dirty="0" smtClean="0"/>
              <a:t>for input data batch</a:t>
            </a:r>
          </a:p>
        </p:txBody>
      </p:sp>
      <p:cxnSp>
        <p:nvCxnSpPr>
          <p:cNvPr id="44" name="直接箭头连接符 12"/>
          <p:cNvCxnSpPr/>
          <p:nvPr/>
        </p:nvCxnSpPr>
        <p:spPr>
          <a:xfrm rot="16200000" flipV="1">
            <a:off x="4775202" y="2336801"/>
            <a:ext cx="1168399" cy="931333"/>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5778553" y="1560640"/>
            <a:ext cx="2435287" cy="707886"/>
          </a:xfrm>
          <a:prstGeom prst="rect">
            <a:avLst/>
          </a:prstGeom>
          <a:noFill/>
        </p:spPr>
        <p:txBody>
          <a:bodyPr wrap="square" rtlCol="0">
            <a:spAutoFit/>
          </a:bodyPr>
          <a:lstStyle/>
          <a:p>
            <a:pPr algn="ctr"/>
            <a:r>
              <a:rPr lang="en-US" altLang="zh-CN" sz="2000" b="0" dirty="0" smtClean="0"/>
              <a:t>Input data file</a:t>
            </a:r>
          </a:p>
          <a:p>
            <a:pPr algn="ctr"/>
            <a:r>
              <a:rPr lang="en-US" altLang="zh-CN" sz="2000" b="0" dirty="0" smtClean="0"/>
              <a:t>(training data)</a:t>
            </a:r>
          </a:p>
        </p:txBody>
      </p:sp>
      <p:sp>
        <p:nvSpPr>
          <p:cNvPr id="84" name="矩形 3"/>
          <p:cNvSpPr/>
          <p:nvPr/>
        </p:nvSpPr>
        <p:spPr>
          <a:xfrm>
            <a:off x="457135" y="1406766"/>
            <a:ext cx="4818185" cy="3863914"/>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54" tIns="45678" rIns="91354" bIns="45678" rtlCol="0" anchor="ctr"/>
          <a:lstStyle/>
          <a:p>
            <a:pPr algn="ctr"/>
            <a:endParaRPr lang="en-US" altLang="zh-CN" sz="1300" dirty="0" smtClean="0">
              <a:solidFill>
                <a:schemeClr val="tx1"/>
              </a:solidFill>
            </a:endParaRPr>
          </a:p>
        </p:txBody>
      </p:sp>
      <p:cxnSp>
        <p:nvCxnSpPr>
          <p:cNvPr id="48" name="直接箭头连接符 12"/>
          <p:cNvCxnSpPr/>
          <p:nvPr/>
        </p:nvCxnSpPr>
        <p:spPr>
          <a:xfrm rot="16200000" flipV="1">
            <a:off x="2242894" y="4961471"/>
            <a:ext cx="1308725" cy="280401"/>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5225143" y="4703718"/>
            <a:ext cx="3727269" cy="400110"/>
          </a:xfrm>
          <a:prstGeom prst="rect">
            <a:avLst/>
          </a:prstGeom>
          <a:solidFill>
            <a:schemeClr val="bg1">
              <a:alpha val="75000"/>
            </a:schemeClr>
          </a:solidFill>
        </p:spPr>
        <p:txBody>
          <a:bodyPr wrap="square" rtlCol="0">
            <a:spAutoFit/>
          </a:bodyPr>
          <a:lstStyle/>
          <a:p>
            <a:r>
              <a:rPr lang="en-US" sz="2000" dirty="0" smtClean="0">
                <a:solidFill>
                  <a:srgbClr val="C00000"/>
                </a:solidFill>
              </a:rPr>
              <a:t>Buffers managed by </a:t>
            </a:r>
            <a:r>
              <a:rPr lang="en-US" sz="2000" dirty="0" err="1" smtClean="0">
                <a:solidFill>
                  <a:srgbClr val="C00000"/>
                </a:solidFill>
              </a:rPr>
              <a:t>GeePS</a:t>
            </a:r>
            <a:endParaRPr lang="en-US" sz="2000" dirty="0">
              <a:solidFill>
                <a:srgbClr val="C00000"/>
              </a:solidFill>
            </a:endParaRPr>
          </a:p>
        </p:txBody>
      </p:sp>
      <p:sp>
        <p:nvSpPr>
          <p:cNvPr id="38" name="TextBox 37"/>
          <p:cNvSpPr txBox="1"/>
          <p:nvPr/>
        </p:nvSpPr>
        <p:spPr>
          <a:xfrm>
            <a:off x="5357387" y="5292923"/>
            <a:ext cx="3362070" cy="400025"/>
          </a:xfrm>
          <a:prstGeom prst="rect">
            <a:avLst/>
          </a:prstGeom>
          <a:noFill/>
        </p:spPr>
        <p:txBody>
          <a:bodyPr wrap="square" lIns="91354" tIns="45678" rIns="91354" bIns="45678" rtlCol="0">
            <a:spAutoFit/>
          </a:bodyPr>
          <a:lstStyle/>
          <a:p>
            <a:pPr algn="ctr"/>
            <a:r>
              <a:rPr lang="en-US" altLang="zh-CN" sz="2000" dirty="0" smtClean="0"/>
              <a:t>GPU memory (a few GB)</a:t>
            </a:r>
          </a:p>
        </p:txBody>
      </p:sp>
      <p:cxnSp>
        <p:nvCxnSpPr>
          <p:cNvPr id="45" name="直接箭头连接符 12"/>
          <p:cNvCxnSpPr/>
          <p:nvPr/>
        </p:nvCxnSpPr>
        <p:spPr>
          <a:xfrm>
            <a:off x="2777659" y="4363659"/>
            <a:ext cx="3055103" cy="523"/>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068047" y="3377839"/>
            <a:ext cx="4157096" cy="707886"/>
          </a:xfrm>
          <a:prstGeom prst="rect">
            <a:avLst/>
          </a:prstGeom>
          <a:solidFill>
            <a:schemeClr val="bg1">
              <a:alpha val="75000"/>
            </a:schemeClr>
          </a:solidFill>
        </p:spPr>
        <p:txBody>
          <a:bodyPr wrap="square" rtlCol="0">
            <a:spAutoFit/>
          </a:bodyPr>
          <a:lstStyle/>
          <a:p>
            <a:pPr>
              <a:buFont typeface="Arial" pitchFamily="34" charset="0"/>
              <a:buChar char="•"/>
            </a:pPr>
            <a:r>
              <a:rPr lang="en-US" sz="2000" dirty="0" smtClean="0">
                <a:solidFill>
                  <a:srgbClr val="C00000"/>
                </a:solidFill>
              </a:rPr>
              <a:t> </a:t>
            </a:r>
            <a:r>
              <a:rPr lang="en-US" sz="2000" dirty="0" err="1" smtClean="0">
                <a:solidFill>
                  <a:srgbClr val="C00000"/>
                </a:solidFill>
              </a:rPr>
              <a:t>Prefetch</a:t>
            </a:r>
            <a:r>
              <a:rPr lang="en-US" sz="2000" dirty="0" smtClean="0">
                <a:solidFill>
                  <a:srgbClr val="C00000"/>
                </a:solidFill>
              </a:rPr>
              <a:t> data to GPU memory</a:t>
            </a:r>
            <a:br>
              <a:rPr lang="en-US" sz="2000" dirty="0" smtClean="0">
                <a:solidFill>
                  <a:srgbClr val="C00000"/>
                </a:solidFill>
              </a:rPr>
            </a:br>
            <a:r>
              <a:rPr lang="en-US" sz="2000" dirty="0" smtClean="0">
                <a:solidFill>
                  <a:srgbClr val="C00000"/>
                </a:solidFill>
              </a:rPr>
              <a:t> according to access info</a:t>
            </a:r>
            <a:endParaRPr lang="en-US" sz="2000" dirty="0">
              <a:solidFill>
                <a:srgbClr val="C00000"/>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GPU memory management</a:t>
            </a:r>
            <a:endParaRPr lang="en-US" sz="4000" dirty="0"/>
          </a:p>
        </p:txBody>
      </p:sp>
      <p:sp>
        <p:nvSpPr>
          <p:cNvPr id="3" name="Content Placeholder 2"/>
          <p:cNvSpPr>
            <a:spLocks noGrp="1"/>
          </p:cNvSpPr>
          <p:nvPr>
            <p:ph idx="1"/>
          </p:nvPr>
        </p:nvSpPr>
        <p:spPr>
          <a:xfrm>
            <a:off x="3543300" y="1104900"/>
            <a:ext cx="5600700" cy="4648200"/>
          </a:xfrm>
        </p:spPr>
        <p:txBody>
          <a:bodyPr/>
          <a:lstStyle/>
          <a:p>
            <a:r>
              <a:rPr lang="en-US" dirty="0" smtClean="0"/>
              <a:t>For each iteration (mini-batch)</a:t>
            </a:r>
          </a:p>
          <a:p>
            <a:pPr lvl="1">
              <a:defRPr/>
            </a:pPr>
            <a:r>
              <a:rPr lang="en-US" dirty="0" smtClean="0"/>
              <a:t>load one batch of training data</a:t>
            </a:r>
          </a:p>
          <a:p>
            <a:pPr lvl="1">
              <a:defRPr/>
            </a:pPr>
            <a:r>
              <a:rPr lang="en-US" dirty="0" smtClean="0"/>
              <a:t>do a forward pass</a:t>
            </a:r>
          </a:p>
          <a:p>
            <a:pPr lvl="1">
              <a:defRPr/>
            </a:pPr>
            <a:r>
              <a:rPr lang="en-US" dirty="0" smtClean="0"/>
              <a:t>do a backward pass</a:t>
            </a:r>
          </a:p>
          <a:p>
            <a:endParaRPr lang="en-US" dirty="0" smtClean="0"/>
          </a:p>
          <a:p>
            <a:r>
              <a:rPr lang="en-US" dirty="0" smtClean="0"/>
              <a:t>Important characteristics</a:t>
            </a:r>
          </a:p>
          <a:p>
            <a:pPr lvl="1">
              <a:defRPr/>
            </a:pPr>
            <a:r>
              <a:rPr lang="en-US" dirty="0" smtClean="0"/>
              <a:t>repeating access ever iteration</a:t>
            </a:r>
          </a:p>
          <a:p>
            <a:pPr lvl="1">
              <a:defRPr/>
            </a:pPr>
            <a:r>
              <a:rPr lang="en-US" b="1" dirty="0" smtClean="0">
                <a:solidFill>
                  <a:srgbClr val="C00000"/>
                </a:solidFill>
              </a:rPr>
              <a:t>only small fraction of data used</a:t>
            </a:r>
            <a:br>
              <a:rPr lang="en-US" b="1" dirty="0" smtClean="0">
                <a:solidFill>
                  <a:srgbClr val="C00000"/>
                </a:solidFill>
              </a:rPr>
            </a:br>
            <a:r>
              <a:rPr lang="en-US" b="1" dirty="0" smtClean="0">
                <a:solidFill>
                  <a:srgbClr val="C00000"/>
                </a:solidFill>
              </a:rPr>
              <a:t>at each step</a:t>
            </a:r>
          </a:p>
          <a:p>
            <a:endParaRPr lang="en-US" dirty="0"/>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33</a:t>
            </a:fld>
            <a:endParaRPr lang="en-US" altLang="en-US" sz="1600" dirty="0"/>
          </a:p>
        </p:txBody>
      </p:sp>
      <p:sp>
        <p:nvSpPr>
          <p:cNvPr id="8" name="Oval 7"/>
          <p:cNvSpPr/>
          <p:nvPr/>
        </p:nvSpPr>
        <p:spPr bwMode="auto">
          <a:xfrm>
            <a:off x="548640" y="4481974"/>
            <a:ext cx="260130" cy="304368"/>
          </a:xfrm>
          <a:prstGeom prst="ellipse">
            <a:avLst/>
          </a:prstGeom>
          <a:solidFill>
            <a:srgbClr val="33CC33"/>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9" name="Oval 8"/>
          <p:cNvSpPr/>
          <p:nvPr/>
        </p:nvSpPr>
        <p:spPr bwMode="auto">
          <a:xfrm>
            <a:off x="1119656" y="4481974"/>
            <a:ext cx="260130" cy="304368"/>
          </a:xfrm>
          <a:prstGeom prst="ellipse">
            <a:avLst/>
          </a:prstGeom>
          <a:solidFill>
            <a:srgbClr val="33CC33"/>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0" name="Oval 9"/>
          <p:cNvSpPr/>
          <p:nvPr/>
        </p:nvSpPr>
        <p:spPr bwMode="auto">
          <a:xfrm>
            <a:off x="1665293" y="4496821"/>
            <a:ext cx="260130" cy="304368"/>
          </a:xfrm>
          <a:prstGeom prst="ellipse">
            <a:avLst/>
          </a:prstGeom>
          <a:solidFill>
            <a:srgbClr val="33CC33"/>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1" name="Oval 10"/>
          <p:cNvSpPr/>
          <p:nvPr/>
        </p:nvSpPr>
        <p:spPr bwMode="auto">
          <a:xfrm>
            <a:off x="2166517" y="4504245"/>
            <a:ext cx="260130" cy="304368"/>
          </a:xfrm>
          <a:prstGeom prst="ellipse">
            <a:avLst/>
          </a:prstGeom>
          <a:solidFill>
            <a:srgbClr val="33CC33"/>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2" name="Oval 11"/>
          <p:cNvSpPr/>
          <p:nvPr/>
        </p:nvSpPr>
        <p:spPr bwMode="auto">
          <a:xfrm>
            <a:off x="2712155" y="4519092"/>
            <a:ext cx="260130" cy="304368"/>
          </a:xfrm>
          <a:prstGeom prst="ellipse">
            <a:avLst/>
          </a:prstGeom>
          <a:solidFill>
            <a:srgbClr val="33CC33"/>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3" name="Oval 12"/>
          <p:cNvSpPr/>
          <p:nvPr/>
        </p:nvSpPr>
        <p:spPr bwMode="auto">
          <a:xfrm>
            <a:off x="3283170" y="4519092"/>
            <a:ext cx="260130" cy="304368"/>
          </a:xfrm>
          <a:prstGeom prst="ellipse">
            <a:avLst/>
          </a:prstGeom>
          <a:solidFill>
            <a:srgbClr val="33CC33"/>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4" name="Oval 13"/>
          <p:cNvSpPr/>
          <p:nvPr/>
        </p:nvSpPr>
        <p:spPr bwMode="auto">
          <a:xfrm>
            <a:off x="1121771" y="3695072"/>
            <a:ext cx="260130" cy="304368"/>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5" name="Oval 14"/>
          <p:cNvSpPr/>
          <p:nvPr/>
        </p:nvSpPr>
        <p:spPr bwMode="auto">
          <a:xfrm>
            <a:off x="1667407" y="3709919"/>
            <a:ext cx="260130" cy="304368"/>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6" name="Oval 15"/>
          <p:cNvSpPr/>
          <p:nvPr/>
        </p:nvSpPr>
        <p:spPr bwMode="auto">
          <a:xfrm>
            <a:off x="2168633" y="3717342"/>
            <a:ext cx="260130" cy="304368"/>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7" name="Oval 16"/>
          <p:cNvSpPr/>
          <p:nvPr/>
        </p:nvSpPr>
        <p:spPr bwMode="auto">
          <a:xfrm>
            <a:off x="2714270" y="3732190"/>
            <a:ext cx="260130" cy="304368"/>
          </a:xfrm>
          <a:prstGeom prst="ellipse">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18" name="Straight Connector 17"/>
          <p:cNvCxnSpPr>
            <a:stCxn id="8" idx="0"/>
            <a:endCxn id="14" idx="4"/>
          </p:cNvCxnSpPr>
          <p:nvPr/>
        </p:nvCxnSpPr>
        <p:spPr bwMode="auto">
          <a:xfrm rot="5400000" flipH="1" flipV="1">
            <a:off x="724003" y="3954141"/>
            <a:ext cx="482535" cy="573131"/>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9" name="Straight Connector 18"/>
          <p:cNvCxnSpPr>
            <a:stCxn id="9" idx="0"/>
            <a:endCxn id="15" idx="4"/>
          </p:cNvCxnSpPr>
          <p:nvPr/>
        </p:nvCxnSpPr>
        <p:spPr bwMode="auto">
          <a:xfrm rot="5400000" flipH="1" flipV="1">
            <a:off x="1289753" y="3974254"/>
            <a:ext cx="467687" cy="547752"/>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0" name="Straight Connector 19"/>
          <p:cNvCxnSpPr>
            <a:stCxn id="10" idx="0"/>
            <a:endCxn id="16" idx="4"/>
          </p:cNvCxnSpPr>
          <p:nvPr/>
        </p:nvCxnSpPr>
        <p:spPr bwMode="auto">
          <a:xfrm rot="5400000" flipH="1" flipV="1">
            <a:off x="1809472" y="4007595"/>
            <a:ext cx="475111" cy="50334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1" name="Straight Connector 20"/>
          <p:cNvCxnSpPr>
            <a:stCxn id="11" idx="0"/>
            <a:endCxn id="17" idx="4"/>
          </p:cNvCxnSpPr>
          <p:nvPr/>
        </p:nvCxnSpPr>
        <p:spPr bwMode="auto">
          <a:xfrm rot="5400000" flipH="1" flipV="1">
            <a:off x="2336615" y="3996525"/>
            <a:ext cx="467687" cy="547752"/>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2" name="Straight Connector 21"/>
          <p:cNvCxnSpPr>
            <a:stCxn id="14" idx="4"/>
            <a:endCxn id="9" idx="0"/>
          </p:cNvCxnSpPr>
          <p:nvPr/>
        </p:nvCxnSpPr>
        <p:spPr bwMode="auto">
          <a:xfrm rot="5400000">
            <a:off x="1009510" y="4239649"/>
            <a:ext cx="482535" cy="2115"/>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3" name="Straight Connector 22"/>
          <p:cNvCxnSpPr>
            <a:stCxn id="15" idx="4"/>
            <a:endCxn id="10" idx="0"/>
          </p:cNvCxnSpPr>
          <p:nvPr/>
        </p:nvCxnSpPr>
        <p:spPr bwMode="auto">
          <a:xfrm rot="5400000">
            <a:off x="1555148" y="4254496"/>
            <a:ext cx="482535" cy="2115"/>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4" name="Straight Connector 23"/>
          <p:cNvCxnSpPr>
            <a:stCxn id="16" idx="4"/>
            <a:endCxn id="11" idx="0"/>
          </p:cNvCxnSpPr>
          <p:nvPr/>
        </p:nvCxnSpPr>
        <p:spPr bwMode="auto">
          <a:xfrm rot="5400000">
            <a:off x="2056373" y="4261920"/>
            <a:ext cx="482535" cy="2115"/>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5" name="Straight Connector 24"/>
          <p:cNvCxnSpPr>
            <a:stCxn id="17" idx="4"/>
            <a:endCxn id="12" idx="0"/>
          </p:cNvCxnSpPr>
          <p:nvPr/>
        </p:nvCxnSpPr>
        <p:spPr bwMode="auto">
          <a:xfrm rot="5400000">
            <a:off x="2602010" y="4276767"/>
            <a:ext cx="482535" cy="2115"/>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6" name="Straight Connector 25"/>
          <p:cNvCxnSpPr>
            <a:stCxn id="17" idx="4"/>
            <a:endCxn id="13" idx="0"/>
          </p:cNvCxnSpPr>
          <p:nvPr/>
        </p:nvCxnSpPr>
        <p:spPr bwMode="auto">
          <a:xfrm rot="16200000" flipH="1">
            <a:off x="2887517" y="3993375"/>
            <a:ext cx="482535" cy="568901"/>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7" name="Straight Connector 26"/>
          <p:cNvCxnSpPr>
            <a:stCxn id="16" idx="4"/>
            <a:endCxn id="12" idx="0"/>
          </p:cNvCxnSpPr>
          <p:nvPr/>
        </p:nvCxnSpPr>
        <p:spPr bwMode="auto">
          <a:xfrm rot="16200000" flipH="1">
            <a:off x="2321767" y="3998640"/>
            <a:ext cx="497382" cy="543522"/>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8" name="Straight Connector 27"/>
          <p:cNvCxnSpPr>
            <a:stCxn id="15" idx="4"/>
            <a:endCxn id="11" idx="0"/>
          </p:cNvCxnSpPr>
          <p:nvPr/>
        </p:nvCxnSpPr>
        <p:spPr bwMode="auto">
          <a:xfrm rot="16200000" flipH="1">
            <a:off x="1802049" y="4009711"/>
            <a:ext cx="489958" cy="49911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9" name="Straight Connector 28"/>
          <p:cNvCxnSpPr>
            <a:stCxn id="14" idx="4"/>
            <a:endCxn id="10" idx="0"/>
          </p:cNvCxnSpPr>
          <p:nvPr/>
        </p:nvCxnSpPr>
        <p:spPr bwMode="auto">
          <a:xfrm rot="16200000" flipH="1">
            <a:off x="1274905" y="3976369"/>
            <a:ext cx="497382" cy="543522"/>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30" name="Oval 29"/>
          <p:cNvSpPr/>
          <p:nvPr/>
        </p:nvSpPr>
        <p:spPr bwMode="auto">
          <a:xfrm>
            <a:off x="1667407" y="2848780"/>
            <a:ext cx="260130" cy="304368"/>
          </a:xfrm>
          <a:prstGeom prst="ellipse">
            <a:avLst/>
          </a:prstGeom>
          <a:solidFill>
            <a:srgbClr val="FFC000">
              <a:alpha val="30000"/>
            </a:srgbClr>
          </a:solidFill>
          <a:ln w="38100" cap="flat" cmpd="sng" algn="ctr">
            <a:solidFill>
              <a:schemeClr val="tx1">
                <a:alpha val="3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1" name="Oval 30"/>
          <p:cNvSpPr/>
          <p:nvPr/>
        </p:nvSpPr>
        <p:spPr bwMode="auto">
          <a:xfrm>
            <a:off x="2168633" y="2856204"/>
            <a:ext cx="260130" cy="304368"/>
          </a:xfrm>
          <a:prstGeom prst="ellipse">
            <a:avLst/>
          </a:prstGeom>
          <a:solidFill>
            <a:srgbClr val="FFC000">
              <a:alpha val="30000"/>
            </a:srgbClr>
          </a:solidFill>
          <a:ln w="38100" cap="flat" cmpd="sng" algn="ctr">
            <a:solidFill>
              <a:schemeClr val="tx1">
                <a:alpha val="3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32" name="Straight Connector 31"/>
          <p:cNvCxnSpPr>
            <a:stCxn id="15" idx="0"/>
            <a:endCxn id="30" idx="4"/>
          </p:cNvCxnSpPr>
          <p:nvPr/>
        </p:nvCxnSpPr>
        <p:spPr bwMode="auto">
          <a:xfrm rot="5400000" flipH="1" flipV="1">
            <a:off x="1519087" y="3431645"/>
            <a:ext cx="556771" cy="1322"/>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33" name="Straight Connector 32"/>
          <p:cNvCxnSpPr>
            <a:stCxn id="16" idx="0"/>
            <a:endCxn id="31" idx="4"/>
          </p:cNvCxnSpPr>
          <p:nvPr/>
        </p:nvCxnSpPr>
        <p:spPr bwMode="auto">
          <a:xfrm rot="5400000" flipH="1" flipV="1">
            <a:off x="2020312" y="3439069"/>
            <a:ext cx="556771" cy="1322"/>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34" name="Straight Connector 33"/>
          <p:cNvCxnSpPr>
            <a:stCxn id="14" idx="0"/>
            <a:endCxn id="30" idx="4"/>
          </p:cNvCxnSpPr>
          <p:nvPr/>
        </p:nvCxnSpPr>
        <p:spPr bwMode="auto">
          <a:xfrm rot="5400000" flipH="1" flipV="1">
            <a:off x="1253692" y="3151291"/>
            <a:ext cx="541923" cy="545637"/>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35" name="Straight Connector 34"/>
          <p:cNvCxnSpPr>
            <a:stCxn id="16" idx="0"/>
            <a:endCxn id="30" idx="4"/>
          </p:cNvCxnSpPr>
          <p:nvPr/>
        </p:nvCxnSpPr>
        <p:spPr bwMode="auto">
          <a:xfrm rot="16200000" flipV="1">
            <a:off x="1765988" y="3184633"/>
            <a:ext cx="564194" cy="501225"/>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36" name="Straight Connector 35"/>
          <p:cNvCxnSpPr>
            <a:stCxn id="17" idx="0"/>
            <a:endCxn id="30" idx="4"/>
          </p:cNvCxnSpPr>
          <p:nvPr/>
        </p:nvCxnSpPr>
        <p:spPr bwMode="auto">
          <a:xfrm rot="16200000" flipV="1">
            <a:off x="2031383" y="2919237"/>
            <a:ext cx="579041" cy="1046862"/>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37" name="Straight Connector 36"/>
          <p:cNvCxnSpPr>
            <a:stCxn id="14" idx="0"/>
            <a:endCxn id="31" idx="4"/>
          </p:cNvCxnSpPr>
          <p:nvPr/>
        </p:nvCxnSpPr>
        <p:spPr bwMode="auto">
          <a:xfrm rot="5400000" flipH="1" flipV="1">
            <a:off x="1508017" y="2904390"/>
            <a:ext cx="534500" cy="1046862"/>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38" name="Straight Connector 37"/>
          <p:cNvCxnSpPr>
            <a:stCxn id="15" idx="0"/>
            <a:endCxn id="31" idx="4"/>
          </p:cNvCxnSpPr>
          <p:nvPr/>
        </p:nvCxnSpPr>
        <p:spPr bwMode="auto">
          <a:xfrm rot="5400000" flipH="1" flipV="1">
            <a:off x="1773412" y="3184633"/>
            <a:ext cx="549347" cy="501225"/>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39" name="Straight Connector 38"/>
          <p:cNvCxnSpPr>
            <a:stCxn id="17" idx="0"/>
            <a:endCxn id="31" idx="4"/>
          </p:cNvCxnSpPr>
          <p:nvPr/>
        </p:nvCxnSpPr>
        <p:spPr bwMode="auto">
          <a:xfrm rot="16200000" flipV="1">
            <a:off x="2285707" y="3173562"/>
            <a:ext cx="571618" cy="545637"/>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sp>
        <p:nvSpPr>
          <p:cNvPr id="40" name="Oval 39"/>
          <p:cNvSpPr/>
          <p:nvPr/>
        </p:nvSpPr>
        <p:spPr bwMode="auto">
          <a:xfrm>
            <a:off x="1121771" y="1943100"/>
            <a:ext cx="260130" cy="304368"/>
          </a:xfrm>
          <a:prstGeom prst="ellipse">
            <a:avLst/>
          </a:prstGeom>
          <a:solidFill>
            <a:srgbClr val="FFC000">
              <a:alpha val="30000"/>
            </a:srgbClr>
          </a:solidFill>
          <a:ln w="38100" cap="flat" cmpd="sng" algn="ctr">
            <a:solidFill>
              <a:schemeClr val="tx1">
                <a:alpha val="3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41" name="Oval 40"/>
          <p:cNvSpPr/>
          <p:nvPr/>
        </p:nvSpPr>
        <p:spPr bwMode="auto">
          <a:xfrm>
            <a:off x="1667407" y="1957947"/>
            <a:ext cx="260130" cy="304368"/>
          </a:xfrm>
          <a:prstGeom prst="ellipse">
            <a:avLst/>
          </a:prstGeom>
          <a:solidFill>
            <a:srgbClr val="FFC000">
              <a:alpha val="30000"/>
            </a:srgbClr>
          </a:solidFill>
          <a:ln w="38100" cap="flat" cmpd="sng" algn="ctr">
            <a:solidFill>
              <a:schemeClr val="tx1">
                <a:alpha val="3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42" name="Oval 41"/>
          <p:cNvSpPr/>
          <p:nvPr/>
        </p:nvSpPr>
        <p:spPr bwMode="auto">
          <a:xfrm>
            <a:off x="2168633" y="1965371"/>
            <a:ext cx="260130" cy="304368"/>
          </a:xfrm>
          <a:prstGeom prst="ellipse">
            <a:avLst/>
          </a:prstGeom>
          <a:solidFill>
            <a:srgbClr val="FFC000">
              <a:alpha val="30000"/>
            </a:srgbClr>
          </a:solidFill>
          <a:ln w="38100" cap="flat" cmpd="sng" algn="ctr">
            <a:solidFill>
              <a:schemeClr val="tx1">
                <a:alpha val="3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43" name="Oval 42"/>
          <p:cNvSpPr/>
          <p:nvPr/>
        </p:nvSpPr>
        <p:spPr bwMode="auto">
          <a:xfrm>
            <a:off x="2714270" y="1980218"/>
            <a:ext cx="260130" cy="304368"/>
          </a:xfrm>
          <a:prstGeom prst="ellipse">
            <a:avLst/>
          </a:prstGeom>
          <a:solidFill>
            <a:srgbClr val="FFC000">
              <a:alpha val="30000"/>
            </a:srgbClr>
          </a:solidFill>
          <a:ln w="38100" cap="flat" cmpd="sng" algn="ctr">
            <a:solidFill>
              <a:schemeClr val="tx1">
                <a:alpha val="3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44" name="Straight Connector 43"/>
          <p:cNvCxnSpPr>
            <a:stCxn id="30" idx="0"/>
            <a:endCxn id="41" idx="4"/>
          </p:cNvCxnSpPr>
          <p:nvPr/>
        </p:nvCxnSpPr>
        <p:spPr bwMode="auto">
          <a:xfrm rot="5400000" flipH="1" flipV="1">
            <a:off x="1504240" y="2555660"/>
            <a:ext cx="586465" cy="1322"/>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45" name="Straight Connector 44"/>
          <p:cNvCxnSpPr>
            <a:stCxn id="31" idx="0"/>
            <a:endCxn id="42" idx="4"/>
          </p:cNvCxnSpPr>
          <p:nvPr/>
        </p:nvCxnSpPr>
        <p:spPr bwMode="auto">
          <a:xfrm rot="5400000" flipH="1" flipV="1">
            <a:off x="2005464" y="2563083"/>
            <a:ext cx="586465" cy="1322"/>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46" name="Straight Connector 45"/>
          <p:cNvCxnSpPr>
            <a:stCxn id="30" idx="0"/>
            <a:endCxn id="40" idx="4"/>
          </p:cNvCxnSpPr>
          <p:nvPr/>
        </p:nvCxnSpPr>
        <p:spPr bwMode="auto">
          <a:xfrm rot="16200000" flipV="1">
            <a:off x="1223998" y="2275305"/>
            <a:ext cx="601312" cy="545637"/>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47" name="Straight Connector 46"/>
          <p:cNvCxnSpPr>
            <a:stCxn id="31" idx="0"/>
            <a:endCxn id="40" idx="4"/>
          </p:cNvCxnSpPr>
          <p:nvPr/>
        </p:nvCxnSpPr>
        <p:spPr bwMode="auto">
          <a:xfrm rot="16200000" flipV="1">
            <a:off x="1470899" y="2028404"/>
            <a:ext cx="608736" cy="1046862"/>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48" name="Straight Connector 47"/>
          <p:cNvCxnSpPr>
            <a:stCxn id="31" idx="0"/>
            <a:endCxn id="41" idx="4"/>
          </p:cNvCxnSpPr>
          <p:nvPr/>
        </p:nvCxnSpPr>
        <p:spPr bwMode="auto">
          <a:xfrm rot="16200000" flipV="1">
            <a:off x="1751141" y="2308647"/>
            <a:ext cx="593889" cy="501225"/>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49" name="Straight Connector 48"/>
          <p:cNvCxnSpPr>
            <a:stCxn id="30" idx="0"/>
            <a:endCxn id="42" idx="4"/>
          </p:cNvCxnSpPr>
          <p:nvPr/>
        </p:nvCxnSpPr>
        <p:spPr bwMode="auto">
          <a:xfrm rot="5400000" flipH="1" flipV="1">
            <a:off x="1758565" y="2308647"/>
            <a:ext cx="579041" cy="501225"/>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50" name="Straight Connector 49"/>
          <p:cNvCxnSpPr>
            <a:stCxn id="30" idx="0"/>
            <a:endCxn id="43" idx="4"/>
          </p:cNvCxnSpPr>
          <p:nvPr/>
        </p:nvCxnSpPr>
        <p:spPr bwMode="auto">
          <a:xfrm rot="5400000" flipH="1" flipV="1">
            <a:off x="2038806" y="2043252"/>
            <a:ext cx="564194" cy="1046862"/>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cxnSp>
        <p:nvCxnSpPr>
          <p:cNvPr id="51" name="Straight Connector 50"/>
          <p:cNvCxnSpPr>
            <a:stCxn id="31" idx="0"/>
            <a:endCxn id="43" idx="4"/>
          </p:cNvCxnSpPr>
          <p:nvPr/>
        </p:nvCxnSpPr>
        <p:spPr bwMode="auto">
          <a:xfrm rot="5400000" flipH="1" flipV="1">
            <a:off x="2285707" y="2297576"/>
            <a:ext cx="571618" cy="545637"/>
          </a:xfrm>
          <a:prstGeom prst="line">
            <a:avLst/>
          </a:prstGeom>
          <a:solidFill>
            <a:schemeClr val="accent1"/>
          </a:solidFill>
          <a:ln w="38100" cap="flat" cmpd="sng" algn="ctr">
            <a:solidFill>
              <a:schemeClr val="tx1">
                <a:alpha val="30000"/>
              </a:schemeClr>
            </a:solidFill>
            <a:prstDash val="solid"/>
            <a:round/>
            <a:headEnd type="none" w="med" len="med"/>
            <a:tailEnd type="none" w="med" len="med"/>
          </a:ln>
          <a:effectLst/>
        </p:spPr>
      </p:cxnSp>
      <p:sp>
        <p:nvSpPr>
          <p:cNvPr id="52" name="Rectangle 51"/>
          <p:cNvSpPr/>
          <p:nvPr/>
        </p:nvSpPr>
        <p:spPr bwMode="auto">
          <a:xfrm>
            <a:off x="411480" y="3566160"/>
            <a:ext cx="3268980" cy="1463040"/>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53" name="TextBox 52"/>
          <p:cNvSpPr txBox="1"/>
          <p:nvPr/>
        </p:nvSpPr>
        <p:spPr>
          <a:xfrm>
            <a:off x="662940" y="5410200"/>
            <a:ext cx="8481060" cy="830997"/>
          </a:xfrm>
          <a:prstGeom prst="rect">
            <a:avLst/>
          </a:prstGeom>
          <a:noFill/>
        </p:spPr>
        <p:txBody>
          <a:bodyPr wrap="square" rtlCol="0">
            <a:spAutoFit/>
          </a:bodyPr>
          <a:lstStyle/>
          <a:p>
            <a:pPr>
              <a:buFont typeface="Arial" pitchFamily="34" charset="0"/>
              <a:buChar char="•"/>
            </a:pPr>
            <a:r>
              <a:rPr lang="en-US" sz="2400" dirty="0" smtClean="0">
                <a:solidFill>
                  <a:srgbClr val="C00000"/>
                </a:solidFill>
              </a:rPr>
              <a:t> Use GPU memory as a cache to keep actively used data</a:t>
            </a:r>
          </a:p>
          <a:p>
            <a:pPr>
              <a:buFont typeface="Arial" pitchFamily="34" charset="0"/>
              <a:buChar char="•"/>
            </a:pPr>
            <a:r>
              <a:rPr lang="en-US" sz="2400" dirty="0" smtClean="0">
                <a:solidFill>
                  <a:srgbClr val="C00000"/>
                </a:solidFill>
              </a:rPr>
              <a:t> Keep the remaining data in CPU memory</a:t>
            </a:r>
            <a:endParaRPr lang="en-US" sz="2400" dirty="0">
              <a:solidFill>
                <a:srgbClr val="C00000"/>
              </a:solidFill>
            </a:endParaRPr>
          </a:p>
        </p:txBody>
      </p:sp>
      <p:sp>
        <p:nvSpPr>
          <p:cNvPr id="54" name="TextBox 53"/>
          <p:cNvSpPr txBox="1"/>
          <p:nvPr/>
        </p:nvSpPr>
        <p:spPr>
          <a:xfrm>
            <a:off x="266700" y="1314450"/>
            <a:ext cx="3124200" cy="461665"/>
          </a:xfrm>
          <a:prstGeom prst="rect">
            <a:avLst/>
          </a:prstGeom>
          <a:noFill/>
        </p:spPr>
        <p:txBody>
          <a:bodyPr wrap="square" rtlCol="0">
            <a:spAutoFit/>
          </a:bodyPr>
          <a:lstStyle/>
          <a:p>
            <a:r>
              <a:rPr lang="en-US" sz="2400" dirty="0" smtClean="0"/>
              <a:t>Class probabilities</a:t>
            </a:r>
            <a:endParaRPr lang="en-US" sz="2400" dirty="0"/>
          </a:p>
        </p:txBody>
      </p:sp>
      <p:sp>
        <p:nvSpPr>
          <p:cNvPr id="56" name="TextBox 55"/>
          <p:cNvSpPr txBox="1"/>
          <p:nvPr/>
        </p:nvSpPr>
        <p:spPr>
          <a:xfrm>
            <a:off x="171450" y="4953000"/>
            <a:ext cx="3124200" cy="461665"/>
          </a:xfrm>
          <a:prstGeom prst="rect">
            <a:avLst/>
          </a:prstGeom>
          <a:noFill/>
        </p:spPr>
        <p:txBody>
          <a:bodyPr wrap="square" rtlCol="0">
            <a:spAutoFit/>
          </a:bodyPr>
          <a:lstStyle/>
          <a:p>
            <a:r>
              <a:rPr lang="en-US" sz="2400" dirty="0" smtClean="0"/>
              <a:t>Training images</a:t>
            </a:r>
            <a:endParaRPr lang="en-US" sz="2400"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67"/>
          <p:cNvSpPr/>
          <p:nvPr/>
        </p:nvSpPr>
        <p:spPr>
          <a:xfrm>
            <a:off x="4592821" y="1407095"/>
            <a:ext cx="682343" cy="1017565"/>
          </a:xfrm>
          <a:prstGeom prst="rect">
            <a:avLst/>
          </a:prstGeom>
          <a:solidFill>
            <a:srgbClr val="A1FE6E"/>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65" tIns="45683" rIns="91365" bIns="45683" rtlCol="0" anchor="ctr"/>
          <a:lstStyle/>
          <a:p>
            <a:pPr algn="ctr"/>
            <a:endParaRPr lang="en-US" altLang="zh-CN" sz="1600" dirty="0" smtClean="0">
              <a:solidFill>
                <a:schemeClr val="tx1"/>
              </a:solidFill>
            </a:endParaRPr>
          </a:p>
        </p:txBody>
      </p:sp>
      <p:grpSp>
        <p:nvGrpSpPr>
          <p:cNvPr id="41" name="Group 98"/>
          <p:cNvGrpSpPr/>
          <p:nvPr/>
        </p:nvGrpSpPr>
        <p:grpSpPr>
          <a:xfrm>
            <a:off x="345632" y="2423158"/>
            <a:ext cx="5203969" cy="1701802"/>
            <a:chOff x="5576175" y="3851629"/>
            <a:chExt cx="2705096" cy="1420238"/>
          </a:xfrm>
        </p:grpSpPr>
        <p:sp>
          <p:nvSpPr>
            <p:cNvPr id="42" name="Rectangle 41"/>
            <p:cNvSpPr/>
            <p:nvPr/>
          </p:nvSpPr>
          <p:spPr bwMode="auto">
            <a:xfrm>
              <a:off x="6309357" y="3851630"/>
              <a:ext cx="1833435" cy="1420237"/>
            </a:xfrm>
            <a:prstGeom prst="rect">
              <a:avLst/>
            </a:prstGeom>
            <a:solidFill>
              <a:srgbClr val="FFD88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3669"/>
              <a:endParaRPr lang="en-US" dirty="0" smtClean="0">
                <a:latin typeface="Arial" charset="0"/>
              </a:endParaRPr>
            </a:p>
          </p:txBody>
        </p:sp>
        <p:sp>
          <p:nvSpPr>
            <p:cNvPr id="46" name="Rectangle 45"/>
            <p:cNvSpPr/>
            <p:nvPr/>
          </p:nvSpPr>
          <p:spPr bwMode="auto">
            <a:xfrm>
              <a:off x="5634102" y="3851629"/>
              <a:ext cx="675255" cy="1403279"/>
            </a:xfrm>
            <a:prstGeom prst="rect">
              <a:avLst/>
            </a:prstGeom>
            <a:solidFill>
              <a:srgbClr val="A1FE6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3669"/>
              <a:endParaRPr lang="en-US" dirty="0" smtClean="0">
                <a:latin typeface="Arial" charset="0"/>
              </a:endParaRPr>
            </a:p>
          </p:txBody>
        </p:sp>
        <p:sp>
          <p:nvSpPr>
            <p:cNvPr id="49" name="矩形 67"/>
            <p:cNvSpPr/>
            <p:nvPr/>
          </p:nvSpPr>
          <p:spPr>
            <a:xfrm>
              <a:off x="5634173" y="3851630"/>
              <a:ext cx="2503342" cy="14159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dirty="0" smtClean="0">
                <a:solidFill>
                  <a:schemeClr val="tx1"/>
                </a:solidFill>
              </a:endParaRPr>
            </a:p>
          </p:txBody>
        </p:sp>
        <p:sp>
          <p:nvSpPr>
            <p:cNvPr id="50" name="TextBox 49"/>
            <p:cNvSpPr txBox="1"/>
            <p:nvPr/>
          </p:nvSpPr>
          <p:spPr>
            <a:xfrm>
              <a:off x="5576175" y="4357184"/>
              <a:ext cx="2705096" cy="400110"/>
            </a:xfrm>
            <a:prstGeom prst="rect">
              <a:avLst/>
            </a:prstGeom>
            <a:noFill/>
          </p:spPr>
          <p:txBody>
            <a:bodyPr wrap="square" rtlCol="0">
              <a:spAutoFit/>
            </a:bodyPr>
            <a:lstStyle/>
            <a:p>
              <a:pPr algn="ctr"/>
              <a:r>
                <a:rPr lang="en-US" altLang="zh-CN" sz="2000" b="0" dirty="0" smtClean="0"/>
                <a:t>Local data</a:t>
              </a:r>
            </a:p>
          </p:txBody>
        </p:sp>
      </p:grpSp>
      <p:grpSp>
        <p:nvGrpSpPr>
          <p:cNvPr id="35" name="Group 34"/>
          <p:cNvGrpSpPr/>
          <p:nvPr/>
        </p:nvGrpSpPr>
        <p:grpSpPr>
          <a:xfrm>
            <a:off x="5627017" y="3185718"/>
            <a:ext cx="2567408" cy="1026941"/>
            <a:chOff x="5627017" y="3185160"/>
            <a:chExt cx="2567408" cy="1026941"/>
          </a:xfrm>
        </p:grpSpPr>
        <p:sp>
          <p:nvSpPr>
            <p:cNvPr id="36" name="矩形 67"/>
            <p:cNvSpPr/>
            <p:nvPr/>
          </p:nvSpPr>
          <p:spPr>
            <a:xfrm>
              <a:off x="5627017" y="3185161"/>
              <a:ext cx="682343" cy="1017565"/>
            </a:xfrm>
            <a:prstGeom prst="rect">
              <a:avLst/>
            </a:prstGeom>
            <a:solidFill>
              <a:srgbClr val="A1FE6E"/>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dirty="0" smtClean="0">
                <a:solidFill>
                  <a:schemeClr val="tx1"/>
                </a:solidFill>
              </a:endParaRPr>
            </a:p>
          </p:txBody>
        </p:sp>
        <p:grpSp>
          <p:nvGrpSpPr>
            <p:cNvPr id="37" name="Group 85"/>
            <p:cNvGrpSpPr/>
            <p:nvPr/>
          </p:nvGrpSpPr>
          <p:grpSpPr>
            <a:xfrm>
              <a:off x="5871772" y="3185160"/>
              <a:ext cx="2322653" cy="1026941"/>
              <a:chOff x="6135547" y="3169918"/>
              <a:chExt cx="2322653" cy="1026942"/>
            </a:xfrm>
          </p:grpSpPr>
          <p:sp>
            <p:nvSpPr>
              <p:cNvPr id="38" name="矩形 67"/>
              <p:cNvSpPr/>
              <p:nvPr/>
            </p:nvSpPr>
            <p:spPr>
              <a:xfrm>
                <a:off x="6573135" y="3169918"/>
                <a:ext cx="1885065" cy="1026942"/>
              </a:xfrm>
              <a:prstGeom prst="rect">
                <a:avLst/>
              </a:prstGeom>
              <a:solidFill>
                <a:srgbClr val="FFD88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dirty="0" smtClean="0">
                  <a:solidFill>
                    <a:schemeClr val="tx1"/>
                  </a:solidFill>
                </a:endParaRPr>
              </a:p>
            </p:txBody>
          </p:sp>
          <p:sp>
            <p:nvSpPr>
              <p:cNvPr id="45" name="TextBox 44"/>
              <p:cNvSpPr txBox="1"/>
              <p:nvPr/>
            </p:nvSpPr>
            <p:spPr>
              <a:xfrm>
                <a:off x="6135547" y="3475320"/>
                <a:ext cx="2095016" cy="400110"/>
              </a:xfrm>
              <a:prstGeom prst="rect">
                <a:avLst/>
              </a:prstGeom>
              <a:noFill/>
            </p:spPr>
            <p:txBody>
              <a:bodyPr wrap="square" rtlCol="0">
                <a:spAutoFit/>
              </a:bodyPr>
              <a:lstStyle/>
              <a:p>
                <a:pPr algn="ctr"/>
                <a:r>
                  <a:rPr lang="en-US" altLang="zh-CN" sz="2000" b="0" dirty="0" smtClean="0"/>
                  <a:t>Local data</a:t>
                </a:r>
              </a:p>
            </p:txBody>
          </p:sp>
        </p:grpSp>
      </p:grpSp>
      <p:grpSp>
        <p:nvGrpSpPr>
          <p:cNvPr id="8" name="Group 55"/>
          <p:cNvGrpSpPr/>
          <p:nvPr/>
        </p:nvGrpSpPr>
        <p:grpSpPr>
          <a:xfrm>
            <a:off x="5629029" y="4202716"/>
            <a:ext cx="2646292" cy="531330"/>
            <a:chOff x="5629029" y="4202716"/>
            <a:chExt cx="2646292" cy="531330"/>
          </a:xfrm>
        </p:grpSpPr>
        <p:sp>
          <p:nvSpPr>
            <p:cNvPr id="63" name="矩形 67"/>
            <p:cNvSpPr/>
            <p:nvPr/>
          </p:nvSpPr>
          <p:spPr>
            <a:xfrm>
              <a:off x="5629029" y="4202716"/>
              <a:ext cx="2565400" cy="531330"/>
            </a:xfrm>
            <a:prstGeom prst="rect">
              <a:avLst/>
            </a:prstGeom>
            <a:solidFill>
              <a:srgbClr val="A0FEF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76" tIns="45689" rIns="91376" bIns="45689" rtlCol="0" anchor="ctr"/>
            <a:lstStyle/>
            <a:p>
              <a:pPr algn="ctr"/>
              <a:endParaRPr lang="en-US" altLang="zh-CN" sz="1600" dirty="0" smtClean="0">
                <a:solidFill>
                  <a:schemeClr val="tx1"/>
                </a:solidFill>
              </a:endParaRPr>
            </a:p>
          </p:txBody>
        </p:sp>
        <p:sp>
          <p:nvSpPr>
            <p:cNvPr id="72" name="TextBox 71"/>
            <p:cNvSpPr txBox="1"/>
            <p:nvPr/>
          </p:nvSpPr>
          <p:spPr>
            <a:xfrm>
              <a:off x="5715001" y="4274182"/>
              <a:ext cx="2560320" cy="400047"/>
            </a:xfrm>
            <a:prstGeom prst="rect">
              <a:avLst/>
            </a:prstGeom>
            <a:noFill/>
          </p:spPr>
          <p:txBody>
            <a:bodyPr wrap="square" lIns="91376" tIns="45689" rIns="91376" bIns="45689" rtlCol="0">
              <a:spAutoFit/>
            </a:bodyPr>
            <a:lstStyle/>
            <a:p>
              <a:pPr algn="ctr"/>
              <a:r>
                <a:rPr lang="en-US" altLang="zh-CN" sz="2000" b="0" dirty="0" smtClean="0"/>
                <a:t>Access buffer pool</a:t>
              </a:r>
            </a:p>
          </p:txBody>
        </p:sp>
      </p:grpSp>
      <p:grpSp>
        <p:nvGrpSpPr>
          <p:cNvPr id="9" name="Group 42"/>
          <p:cNvGrpSpPr/>
          <p:nvPr/>
        </p:nvGrpSpPr>
        <p:grpSpPr>
          <a:xfrm>
            <a:off x="454669" y="4115093"/>
            <a:ext cx="2517649" cy="568667"/>
            <a:chOff x="891539" y="1383907"/>
            <a:chExt cx="2517649" cy="568666"/>
          </a:xfrm>
        </p:grpSpPr>
        <p:sp>
          <p:nvSpPr>
            <p:cNvPr id="52" name="矩形 67"/>
            <p:cNvSpPr/>
            <p:nvPr/>
          </p:nvSpPr>
          <p:spPr>
            <a:xfrm>
              <a:off x="891539" y="1383907"/>
              <a:ext cx="2517649" cy="568666"/>
            </a:xfrm>
            <a:prstGeom prst="rect">
              <a:avLst/>
            </a:prstGeom>
            <a:solidFill>
              <a:srgbClr val="A0FEF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dirty="0" smtClean="0">
                <a:solidFill>
                  <a:schemeClr val="tx1"/>
                </a:solidFill>
              </a:endParaRPr>
            </a:p>
          </p:txBody>
        </p:sp>
        <p:sp>
          <p:nvSpPr>
            <p:cNvPr id="53" name="TextBox 52"/>
            <p:cNvSpPr txBox="1"/>
            <p:nvPr/>
          </p:nvSpPr>
          <p:spPr>
            <a:xfrm>
              <a:off x="900328" y="1450096"/>
              <a:ext cx="2371696" cy="400109"/>
            </a:xfrm>
            <a:prstGeom prst="rect">
              <a:avLst/>
            </a:prstGeom>
            <a:noFill/>
          </p:spPr>
          <p:txBody>
            <a:bodyPr wrap="square" rtlCol="0">
              <a:spAutoFit/>
            </a:bodyPr>
            <a:lstStyle/>
            <a:p>
              <a:pPr algn="ctr"/>
              <a:r>
                <a:rPr lang="en-US" altLang="zh-CN" sz="2000" b="0" dirty="0" smtClean="0"/>
                <a:t>Parameter cache</a:t>
              </a:r>
            </a:p>
          </p:txBody>
        </p:sp>
      </p:grpSp>
      <p:sp>
        <p:nvSpPr>
          <p:cNvPr id="58" name="Can 57"/>
          <p:cNvSpPr/>
          <p:nvPr/>
        </p:nvSpPr>
        <p:spPr bwMode="auto">
          <a:xfrm>
            <a:off x="5902579" y="1159421"/>
            <a:ext cx="2128910" cy="1278989"/>
          </a:xfrm>
          <a:prstGeom prst="can">
            <a:avLst/>
          </a:prstGeom>
          <a:solidFill>
            <a:srgbClr val="94E494"/>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3564"/>
            <a:endParaRPr lang="en-US" dirty="0" smtClean="0">
              <a:latin typeface="Arial" charset="0"/>
            </a:endParaRPr>
          </a:p>
        </p:txBody>
      </p:sp>
      <p:cxnSp>
        <p:nvCxnSpPr>
          <p:cNvPr id="61" name="直接箭头连接符 12"/>
          <p:cNvCxnSpPr/>
          <p:nvPr/>
        </p:nvCxnSpPr>
        <p:spPr>
          <a:xfrm>
            <a:off x="5052642" y="1620132"/>
            <a:ext cx="1107831" cy="0"/>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65" name="矩形 3"/>
          <p:cNvSpPr/>
          <p:nvPr/>
        </p:nvSpPr>
        <p:spPr>
          <a:xfrm>
            <a:off x="5615290" y="3169922"/>
            <a:ext cx="2579076" cy="2106616"/>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54" tIns="45678" rIns="91354" bIns="45678" rtlCol="0" anchor="ctr"/>
          <a:lstStyle/>
          <a:p>
            <a:pPr algn="ctr"/>
            <a:endParaRPr lang="en-US" altLang="zh-CN" sz="1300" dirty="0" smtClean="0">
              <a:solidFill>
                <a:schemeClr val="tx1"/>
              </a:solidFill>
            </a:endParaRPr>
          </a:p>
        </p:txBody>
      </p:sp>
      <p:grpSp>
        <p:nvGrpSpPr>
          <p:cNvPr id="10" name="Group 85"/>
          <p:cNvGrpSpPr/>
          <p:nvPr/>
        </p:nvGrpSpPr>
        <p:grpSpPr>
          <a:xfrm>
            <a:off x="389621" y="4613224"/>
            <a:ext cx="1943760" cy="707886"/>
            <a:chOff x="389621" y="4613220"/>
            <a:chExt cx="1943760" cy="707894"/>
          </a:xfrm>
        </p:grpSpPr>
        <p:sp>
          <p:nvSpPr>
            <p:cNvPr id="87" name="矩形 67"/>
            <p:cNvSpPr/>
            <p:nvPr/>
          </p:nvSpPr>
          <p:spPr>
            <a:xfrm>
              <a:off x="451217" y="4681727"/>
              <a:ext cx="1816495" cy="584758"/>
            </a:xfrm>
            <a:prstGeom prst="rect">
              <a:avLst/>
            </a:prstGeom>
            <a:solidFill>
              <a:srgbClr val="A8C6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dirty="0" smtClean="0">
                <a:solidFill>
                  <a:schemeClr val="tx1"/>
                </a:solidFill>
              </a:endParaRPr>
            </a:p>
          </p:txBody>
        </p:sp>
        <p:sp>
          <p:nvSpPr>
            <p:cNvPr id="89" name="TextBox 88"/>
            <p:cNvSpPr txBox="1"/>
            <p:nvPr/>
          </p:nvSpPr>
          <p:spPr>
            <a:xfrm>
              <a:off x="389621" y="4613220"/>
              <a:ext cx="1943760" cy="707894"/>
            </a:xfrm>
            <a:prstGeom prst="rect">
              <a:avLst/>
            </a:prstGeom>
            <a:noFill/>
          </p:spPr>
          <p:txBody>
            <a:bodyPr wrap="square" rtlCol="0">
              <a:spAutoFit/>
            </a:bodyPr>
            <a:lstStyle/>
            <a:p>
              <a:pPr algn="ctr"/>
              <a:r>
                <a:rPr lang="en-US" sz="2000" b="0" dirty="0" smtClean="0"/>
                <a:t>Parameter server shard 0</a:t>
              </a:r>
              <a:endParaRPr lang="en-US" altLang="zh-CN" sz="2000" b="0" dirty="0" smtClean="0"/>
            </a:p>
          </p:txBody>
        </p:sp>
      </p:grpSp>
      <p:sp>
        <p:nvSpPr>
          <p:cNvPr id="2" name="Title 1"/>
          <p:cNvSpPr>
            <a:spLocks noGrp="1"/>
          </p:cNvSpPr>
          <p:nvPr>
            <p:ph type="title"/>
          </p:nvPr>
        </p:nvSpPr>
        <p:spPr/>
        <p:txBody>
          <a:bodyPr/>
          <a:lstStyle/>
          <a:p>
            <a:r>
              <a:rPr lang="en-US" sz="4000" dirty="0" smtClean="0"/>
              <a:t>GPU memory management</a:t>
            </a:r>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dirty="0"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34</a:t>
            </a:fld>
            <a:endParaRPr lang="en-US" altLang="en-US" sz="1600" dirty="0"/>
          </a:p>
        </p:txBody>
      </p:sp>
      <p:sp>
        <p:nvSpPr>
          <p:cNvPr id="105" name="TextBox 104"/>
          <p:cNvSpPr txBox="1"/>
          <p:nvPr/>
        </p:nvSpPr>
        <p:spPr>
          <a:xfrm>
            <a:off x="199227" y="5304649"/>
            <a:ext cx="2010505" cy="400025"/>
          </a:xfrm>
          <a:prstGeom prst="rect">
            <a:avLst/>
          </a:prstGeom>
          <a:noFill/>
        </p:spPr>
        <p:txBody>
          <a:bodyPr wrap="square" lIns="91354" tIns="45678" rIns="91354" bIns="45678" rtlCol="0">
            <a:spAutoFit/>
          </a:bodyPr>
          <a:lstStyle/>
          <a:p>
            <a:pPr algn="ctr"/>
            <a:r>
              <a:rPr lang="en-US" altLang="zh-CN" sz="2000" dirty="0" smtClean="0"/>
              <a:t>CPU memory</a:t>
            </a:r>
          </a:p>
        </p:txBody>
      </p:sp>
      <p:sp>
        <p:nvSpPr>
          <p:cNvPr id="54" name="TextBox 14"/>
          <p:cNvSpPr txBox="1"/>
          <p:nvPr/>
        </p:nvSpPr>
        <p:spPr>
          <a:xfrm>
            <a:off x="1852494" y="5672082"/>
            <a:ext cx="2435287" cy="461580"/>
          </a:xfrm>
          <a:prstGeom prst="rect">
            <a:avLst/>
          </a:prstGeom>
          <a:noFill/>
        </p:spPr>
        <p:txBody>
          <a:bodyPr wrap="square" lIns="91354" tIns="45678" rIns="91354" bIns="45678" rtlCol="0">
            <a:spAutoFit/>
          </a:bodyPr>
          <a:lstStyle/>
          <a:p>
            <a:pPr algn="ctr"/>
            <a:r>
              <a:rPr lang="en-US" altLang="zh-CN" sz="2400" dirty="0" smtClean="0"/>
              <a:t>Network</a:t>
            </a:r>
          </a:p>
        </p:txBody>
      </p:sp>
      <p:cxnSp>
        <p:nvCxnSpPr>
          <p:cNvPr id="96" name="直接箭头连接符 12"/>
          <p:cNvCxnSpPr/>
          <p:nvPr/>
        </p:nvCxnSpPr>
        <p:spPr>
          <a:xfrm rot="16200000" flipV="1">
            <a:off x="2055287" y="5150186"/>
            <a:ext cx="650632" cy="408662"/>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9" name="直接箭头连接符 12"/>
          <p:cNvCxnSpPr/>
          <p:nvPr/>
        </p:nvCxnSpPr>
        <p:spPr>
          <a:xfrm rot="10800000" flipV="1">
            <a:off x="2703536" y="4357805"/>
            <a:ext cx="3191079" cy="0"/>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940708" y="1533324"/>
            <a:ext cx="2456090" cy="707823"/>
          </a:xfrm>
          <a:prstGeom prst="rect">
            <a:avLst/>
          </a:prstGeom>
          <a:noFill/>
        </p:spPr>
        <p:txBody>
          <a:bodyPr wrap="square" lIns="91376" tIns="45689" rIns="91376" bIns="45689" rtlCol="0">
            <a:spAutoFit/>
          </a:bodyPr>
          <a:lstStyle/>
          <a:p>
            <a:pPr algn="ctr"/>
            <a:r>
              <a:rPr lang="en-US" altLang="zh-CN" sz="2000" b="0" dirty="0" smtClean="0"/>
              <a:t>Staging memory</a:t>
            </a:r>
          </a:p>
          <a:p>
            <a:pPr algn="ctr"/>
            <a:r>
              <a:rPr lang="en-US" altLang="zh-CN" sz="2000" b="0" dirty="0" smtClean="0"/>
              <a:t>for input data batch</a:t>
            </a:r>
          </a:p>
        </p:txBody>
      </p:sp>
      <p:cxnSp>
        <p:nvCxnSpPr>
          <p:cNvPr id="44" name="直接箭头连接符 12"/>
          <p:cNvCxnSpPr/>
          <p:nvPr/>
        </p:nvCxnSpPr>
        <p:spPr>
          <a:xfrm rot="16200000" flipV="1">
            <a:off x="4775202" y="2336801"/>
            <a:ext cx="1168399" cy="931333"/>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5778553" y="1560640"/>
            <a:ext cx="2435287" cy="707886"/>
          </a:xfrm>
          <a:prstGeom prst="rect">
            <a:avLst/>
          </a:prstGeom>
          <a:noFill/>
        </p:spPr>
        <p:txBody>
          <a:bodyPr wrap="square" rtlCol="0">
            <a:spAutoFit/>
          </a:bodyPr>
          <a:lstStyle/>
          <a:p>
            <a:pPr algn="ctr"/>
            <a:r>
              <a:rPr lang="en-US" altLang="zh-CN" sz="2000" b="0" dirty="0" smtClean="0"/>
              <a:t>Input data file</a:t>
            </a:r>
          </a:p>
          <a:p>
            <a:pPr algn="ctr"/>
            <a:r>
              <a:rPr lang="en-US" altLang="zh-CN" sz="2000" b="0" dirty="0" smtClean="0"/>
              <a:t>(training data)</a:t>
            </a:r>
          </a:p>
        </p:txBody>
      </p:sp>
      <p:sp>
        <p:nvSpPr>
          <p:cNvPr id="84" name="矩形 3"/>
          <p:cNvSpPr/>
          <p:nvPr/>
        </p:nvSpPr>
        <p:spPr>
          <a:xfrm>
            <a:off x="457135" y="1406766"/>
            <a:ext cx="4818185" cy="3863914"/>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54" tIns="45678" rIns="91354" bIns="45678" rtlCol="0" anchor="ctr"/>
          <a:lstStyle/>
          <a:p>
            <a:pPr algn="ctr"/>
            <a:endParaRPr lang="en-US" altLang="zh-CN" sz="1300" dirty="0" smtClean="0">
              <a:solidFill>
                <a:schemeClr val="tx1"/>
              </a:solidFill>
            </a:endParaRPr>
          </a:p>
        </p:txBody>
      </p:sp>
      <p:cxnSp>
        <p:nvCxnSpPr>
          <p:cNvPr id="48" name="直接箭头连接符 12"/>
          <p:cNvCxnSpPr/>
          <p:nvPr/>
        </p:nvCxnSpPr>
        <p:spPr>
          <a:xfrm rot="16200000" flipV="1">
            <a:off x="2242894" y="4961471"/>
            <a:ext cx="1308725" cy="280401"/>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4912335" y="2743351"/>
            <a:ext cx="4049403" cy="400110"/>
          </a:xfrm>
          <a:prstGeom prst="rect">
            <a:avLst/>
          </a:prstGeom>
          <a:solidFill>
            <a:schemeClr val="bg1">
              <a:alpha val="75000"/>
            </a:schemeClr>
          </a:solidFill>
        </p:spPr>
        <p:txBody>
          <a:bodyPr wrap="square" rtlCol="0">
            <a:spAutoFit/>
          </a:bodyPr>
          <a:lstStyle/>
          <a:p>
            <a:r>
              <a:rPr lang="en-US" sz="2000" dirty="0" err="1" smtClean="0">
                <a:solidFill>
                  <a:srgbClr val="C00000"/>
                </a:solidFill>
              </a:rPr>
              <a:t>GeePS</a:t>
            </a:r>
            <a:r>
              <a:rPr lang="en-US" sz="2000" dirty="0" smtClean="0">
                <a:solidFill>
                  <a:srgbClr val="C00000"/>
                </a:solidFill>
              </a:rPr>
              <a:t> manages local data also</a:t>
            </a:r>
            <a:endParaRPr lang="en-US" sz="2000" dirty="0">
              <a:solidFill>
                <a:srgbClr val="C00000"/>
              </a:solidFill>
            </a:endParaRPr>
          </a:p>
        </p:txBody>
      </p:sp>
      <p:sp>
        <p:nvSpPr>
          <p:cNvPr id="51" name="TextBox 50"/>
          <p:cNvSpPr txBox="1"/>
          <p:nvPr/>
        </p:nvSpPr>
        <p:spPr>
          <a:xfrm>
            <a:off x="5357387" y="5292923"/>
            <a:ext cx="3362070" cy="400025"/>
          </a:xfrm>
          <a:prstGeom prst="rect">
            <a:avLst/>
          </a:prstGeom>
          <a:noFill/>
        </p:spPr>
        <p:txBody>
          <a:bodyPr wrap="square" lIns="91354" tIns="45678" rIns="91354" bIns="45678" rtlCol="0">
            <a:spAutoFit/>
          </a:bodyPr>
          <a:lstStyle/>
          <a:p>
            <a:pPr algn="ctr"/>
            <a:r>
              <a:rPr lang="en-US" altLang="zh-CN" sz="2000" dirty="0" smtClean="0"/>
              <a:t>GPU memory (a few GB)</a:t>
            </a:r>
          </a:p>
        </p:txBody>
      </p:sp>
      <p:sp>
        <p:nvSpPr>
          <p:cNvPr id="55" name="TextBox 54"/>
          <p:cNvSpPr txBox="1"/>
          <p:nvPr/>
        </p:nvSpPr>
        <p:spPr>
          <a:xfrm>
            <a:off x="603774" y="2545231"/>
            <a:ext cx="4278003" cy="400110"/>
          </a:xfrm>
          <a:prstGeom prst="rect">
            <a:avLst/>
          </a:prstGeom>
          <a:solidFill>
            <a:schemeClr val="bg1">
              <a:alpha val="75000"/>
            </a:schemeClr>
          </a:solidFill>
        </p:spPr>
        <p:txBody>
          <a:bodyPr wrap="square" rtlCol="0">
            <a:spAutoFit/>
          </a:bodyPr>
          <a:lstStyle/>
          <a:p>
            <a:r>
              <a:rPr lang="en-US" sz="2000" dirty="0" smtClean="0">
                <a:solidFill>
                  <a:srgbClr val="C00000"/>
                </a:solidFill>
              </a:rPr>
              <a:t>Local data kept in CPU memory</a:t>
            </a:r>
            <a:endParaRPr lang="en-US" sz="2000"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35"/>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5.55556E-7 -1.48148E-6 L -0.43663 -0.06227 " pathEditMode="relative" ptsTypes="AA">
                                      <p:cBhvr>
                                        <p:cTn id="10" dur="1000" fill="hold"/>
                                        <p:tgtEl>
                                          <p:spTgt spid="35"/>
                                        </p:tgtEl>
                                        <p:attrNameLst>
                                          <p:attrName>ppt_x</p:attrName>
                                          <p:attrName>ppt_y</p:attrName>
                                        </p:attrNameLst>
                                      </p:cBhvr>
                                    </p:animMotion>
                                  </p:childTnLst>
                                </p:cTn>
                              </p:par>
                            </p:childTnLst>
                          </p:cTn>
                        </p:par>
                        <p:par>
                          <p:cTn id="11" fill="hold">
                            <p:stCondLst>
                              <p:cond delay="1000"/>
                            </p:stCondLst>
                            <p:childTnLst>
                              <p:par>
                                <p:cTn id="12" presetID="1" presetClass="exit" presetSubtype="0" fill="hold" nodeType="afterEffect">
                                  <p:stCondLst>
                                    <p:cond delay="0"/>
                                  </p:stCondLst>
                                  <p:childTnLst>
                                    <p:set>
                                      <p:cBhvr>
                                        <p:cTn id="13" dur="1" fill="hold">
                                          <p:stCondLst>
                                            <p:cond delay="0"/>
                                          </p:stCondLst>
                                        </p:cTn>
                                        <p:tgtEl>
                                          <p:spTgt spid="35"/>
                                        </p:tgtEl>
                                        <p:attrNameLst>
                                          <p:attrName>style.visibility</p:attrName>
                                        </p:attrNameLst>
                                      </p:cBhvr>
                                      <p:to>
                                        <p:strVal val="hidden"/>
                                      </p:to>
                                    </p:set>
                                  </p:childTnLst>
                                </p:cTn>
                              </p:par>
                            </p:childTnLst>
                          </p:cTn>
                        </p:par>
                        <p:par>
                          <p:cTn id="14" fill="hold">
                            <p:stCondLst>
                              <p:cond delay="1000"/>
                            </p:stCondLst>
                            <p:childTnLst>
                              <p:par>
                                <p:cTn id="15" presetID="1" presetClass="entr" presetSubtype="0" fill="hold" nodeType="after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99"/>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4"/>
                                        </p:tgtEl>
                                        <p:attrNameLst>
                                          <p:attrName>style.visibility</p:attrName>
                                        </p:attrNameLst>
                                      </p:cBhvr>
                                      <p:to>
                                        <p:strVal val="hidden"/>
                                      </p:to>
                                    </p:set>
                                  </p:childTnLst>
                                </p:cTn>
                              </p:par>
                            </p:childTnLst>
                          </p:cTn>
                        </p:par>
                        <p:par>
                          <p:cTn id="23" fill="hold">
                            <p:stCondLst>
                              <p:cond delay="1000"/>
                            </p:stCondLst>
                            <p:childTnLst>
                              <p:par>
                                <p:cTn id="24" presetID="1" presetClass="entr" presetSubtype="0" fill="hold" grpId="0" nodeType="afterEffect">
                                  <p:stCondLst>
                                    <p:cond delay="0"/>
                                  </p:stCondLst>
                                  <p:childTnLst>
                                    <p:set>
                                      <p:cBhvr>
                                        <p:cTn id="25"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42"/>
          <p:cNvGrpSpPr/>
          <p:nvPr/>
        </p:nvGrpSpPr>
        <p:grpSpPr>
          <a:xfrm>
            <a:off x="454669" y="4115093"/>
            <a:ext cx="2517649" cy="568667"/>
            <a:chOff x="891539" y="1383907"/>
            <a:chExt cx="2517649" cy="568666"/>
          </a:xfrm>
        </p:grpSpPr>
        <p:sp>
          <p:nvSpPr>
            <p:cNvPr id="37" name="矩形 67"/>
            <p:cNvSpPr/>
            <p:nvPr/>
          </p:nvSpPr>
          <p:spPr>
            <a:xfrm>
              <a:off x="891539" y="1383907"/>
              <a:ext cx="2517649" cy="568666"/>
            </a:xfrm>
            <a:prstGeom prst="rect">
              <a:avLst/>
            </a:prstGeom>
            <a:solidFill>
              <a:srgbClr val="A0FEF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dirty="0" smtClean="0">
                <a:solidFill>
                  <a:schemeClr val="tx1"/>
                </a:solidFill>
              </a:endParaRPr>
            </a:p>
          </p:txBody>
        </p:sp>
        <p:sp>
          <p:nvSpPr>
            <p:cNvPr id="38" name="TextBox 37"/>
            <p:cNvSpPr txBox="1"/>
            <p:nvPr/>
          </p:nvSpPr>
          <p:spPr>
            <a:xfrm>
              <a:off x="900328" y="1450096"/>
              <a:ext cx="2371696" cy="400109"/>
            </a:xfrm>
            <a:prstGeom prst="rect">
              <a:avLst/>
            </a:prstGeom>
            <a:noFill/>
          </p:spPr>
          <p:txBody>
            <a:bodyPr wrap="square" rtlCol="0">
              <a:spAutoFit/>
            </a:bodyPr>
            <a:lstStyle/>
            <a:p>
              <a:pPr algn="ctr"/>
              <a:r>
                <a:rPr lang="en-US" altLang="zh-CN" sz="2000" b="0" dirty="0" smtClean="0"/>
                <a:t>Parameter cache</a:t>
              </a:r>
            </a:p>
          </p:txBody>
        </p:sp>
      </p:grpSp>
      <p:sp>
        <p:nvSpPr>
          <p:cNvPr id="2" name="Title 1"/>
          <p:cNvSpPr>
            <a:spLocks noGrp="1"/>
          </p:cNvSpPr>
          <p:nvPr>
            <p:ph type="title"/>
          </p:nvPr>
        </p:nvSpPr>
        <p:spPr/>
        <p:txBody>
          <a:bodyPr/>
          <a:lstStyle/>
          <a:p>
            <a:r>
              <a:rPr lang="en-US" sz="4000" dirty="0" smtClean="0"/>
              <a:t>GPU memory management</a:t>
            </a:r>
            <a:endParaRPr lang="en-US" sz="4000" dirty="0"/>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dirty="0"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35</a:t>
            </a:fld>
            <a:endParaRPr lang="en-US" altLang="en-US" sz="1600" dirty="0"/>
          </a:p>
        </p:txBody>
      </p:sp>
      <p:sp>
        <p:nvSpPr>
          <p:cNvPr id="57" name="矩形 67"/>
          <p:cNvSpPr/>
          <p:nvPr/>
        </p:nvSpPr>
        <p:spPr>
          <a:xfrm>
            <a:off x="4592821" y="1407095"/>
            <a:ext cx="682343" cy="1017565"/>
          </a:xfrm>
          <a:prstGeom prst="rect">
            <a:avLst/>
          </a:prstGeom>
          <a:solidFill>
            <a:srgbClr val="A1FE6E"/>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76" tIns="45689" rIns="91376" bIns="45689" rtlCol="0" anchor="ctr"/>
          <a:lstStyle/>
          <a:p>
            <a:pPr algn="ctr"/>
            <a:endParaRPr lang="en-US" altLang="zh-CN" sz="1600" dirty="0" smtClean="0">
              <a:solidFill>
                <a:schemeClr val="tx1"/>
              </a:solidFill>
            </a:endParaRPr>
          </a:p>
        </p:txBody>
      </p:sp>
      <p:sp>
        <p:nvSpPr>
          <p:cNvPr id="60" name="TextBox 59"/>
          <p:cNvSpPr txBox="1"/>
          <p:nvPr/>
        </p:nvSpPr>
        <p:spPr>
          <a:xfrm>
            <a:off x="2940708" y="1533324"/>
            <a:ext cx="2456090" cy="707823"/>
          </a:xfrm>
          <a:prstGeom prst="rect">
            <a:avLst/>
          </a:prstGeom>
          <a:noFill/>
        </p:spPr>
        <p:txBody>
          <a:bodyPr wrap="square" lIns="91376" tIns="45689" rIns="91376" bIns="45689" rtlCol="0">
            <a:spAutoFit/>
          </a:bodyPr>
          <a:lstStyle/>
          <a:p>
            <a:pPr algn="ctr"/>
            <a:r>
              <a:rPr lang="en-US" altLang="zh-CN" sz="2000" b="0" dirty="0" smtClean="0"/>
              <a:t>Staging memory</a:t>
            </a:r>
          </a:p>
          <a:p>
            <a:pPr algn="ctr"/>
            <a:r>
              <a:rPr lang="en-US" altLang="zh-CN" sz="2000" b="0" dirty="0" smtClean="0"/>
              <a:t>for input data batch</a:t>
            </a:r>
          </a:p>
        </p:txBody>
      </p:sp>
      <p:sp>
        <p:nvSpPr>
          <p:cNvPr id="63" name="Can 62"/>
          <p:cNvSpPr/>
          <p:nvPr/>
        </p:nvSpPr>
        <p:spPr bwMode="auto">
          <a:xfrm>
            <a:off x="5902578" y="1159420"/>
            <a:ext cx="2128910" cy="1278989"/>
          </a:xfrm>
          <a:prstGeom prst="can">
            <a:avLst/>
          </a:prstGeom>
          <a:solidFill>
            <a:srgbClr val="94E494"/>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3669"/>
            <a:endParaRPr lang="en-US" dirty="0" smtClean="0">
              <a:latin typeface="Arial" charset="0"/>
            </a:endParaRPr>
          </a:p>
        </p:txBody>
      </p:sp>
      <p:cxnSp>
        <p:nvCxnSpPr>
          <p:cNvPr id="68" name="直接箭头连接符 12"/>
          <p:cNvCxnSpPr/>
          <p:nvPr/>
        </p:nvCxnSpPr>
        <p:spPr>
          <a:xfrm>
            <a:off x="5052642" y="1620132"/>
            <a:ext cx="1107831" cy="0"/>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73" name="矩形 3"/>
          <p:cNvSpPr/>
          <p:nvPr/>
        </p:nvSpPr>
        <p:spPr>
          <a:xfrm>
            <a:off x="5615290" y="3169922"/>
            <a:ext cx="2579076" cy="2106616"/>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65" tIns="45683" rIns="91365" bIns="45683" rtlCol="0" anchor="ctr"/>
          <a:lstStyle/>
          <a:p>
            <a:pPr algn="ctr"/>
            <a:endParaRPr lang="en-US" altLang="zh-CN" sz="1300" dirty="0" smtClean="0">
              <a:solidFill>
                <a:schemeClr val="tx1"/>
              </a:solidFill>
            </a:endParaRPr>
          </a:p>
        </p:txBody>
      </p:sp>
      <p:grpSp>
        <p:nvGrpSpPr>
          <p:cNvPr id="3" name="Group 85"/>
          <p:cNvGrpSpPr/>
          <p:nvPr/>
        </p:nvGrpSpPr>
        <p:grpSpPr>
          <a:xfrm>
            <a:off x="389621" y="4613223"/>
            <a:ext cx="1943760" cy="707886"/>
            <a:chOff x="389621" y="4613220"/>
            <a:chExt cx="1943760" cy="707893"/>
          </a:xfrm>
        </p:grpSpPr>
        <p:sp>
          <p:nvSpPr>
            <p:cNvPr id="76" name="矩形 67"/>
            <p:cNvSpPr/>
            <p:nvPr/>
          </p:nvSpPr>
          <p:spPr>
            <a:xfrm>
              <a:off x="451217" y="4681727"/>
              <a:ext cx="1816495" cy="578617"/>
            </a:xfrm>
            <a:prstGeom prst="rect">
              <a:avLst/>
            </a:prstGeom>
            <a:solidFill>
              <a:srgbClr val="A8C6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dirty="0" smtClean="0">
                <a:solidFill>
                  <a:schemeClr val="tx1"/>
                </a:solidFill>
              </a:endParaRPr>
            </a:p>
          </p:txBody>
        </p:sp>
        <p:sp>
          <p:nvSpPr>
            <p:cNvPr id="77" name="TextBox 76"/>
            <p:cNvSpPr txBox="1"/>
            <p:nvPr/>
          </p:nvSpPr>
          <p:spPr>
            <a:xfrm>
              <a:off x="389621" y="4613220"/>
              <a:ext cx="1943760" cy="707893"/>
            </a:xfrm>
            <a:prstGeom prst="rect">
              <a:avLst/>
            </a:prstGeom>
            <a:noFill/>
          </p:spPr>
          <p:txBody>
            <a:bodyPr wrap="square" rtlCol="0">
              <a:spAutoFit/>
            </a:bodyPr>
            <a:lstStyle/>
            <a:p>
              <a:pPr algn="ctr"/>
              <a:r>
                <a:rPr lang="en-US" sz="2000" b="0" dirty="0" smtClean="0"/>
                <a:t>Parameter server shard 0</a:t>
              </a:r>
              <a:endParaRPr lang="en-US" altLang="zh-CN" sz="2000" b="0" dirty="0" smtClean="0"/>
            </a:p>
          </p:txBody>
        </p:sp>
      </p:grpSp>
      <p:sp>
        <p:nvSpPr>
          <p:cNvPr id="89" name="TextBox 88"/>
          <p:cNvSpPr txBox="1"/>
          <p:nvPr/>
        </p:nvSpPr>
        <p:spPr>
          <a:xfrm>
            <a:off x="199227" y="5304648"/>
            <a:ext cx="2010505" cy="400035"/>
          </a:xfrm>
          <a:prstGeom prst="rect">
            <a:avLst/>
          </a:prstGeom>
          <a:noFill/>
        </p:spPr>
        <p:txBody>
          <a:bodyPr wrap="square" lIns="91365" tIns="45683" rIns="91365" bIns="45683" rtlCol="0">
            <a:spAutoFit/>
          </a:bodyPr>
          <a:lstStyle/>
          <a:p>
            <a:pPr algn="ctr"/>
            <a:r>
              <a:rPr lang="en-US" altLang="zh-CN" sz="2000" dirty="0" smtClean="0"/>
              <a:t>CPU memory</a:t>
            </a:r>
          </a:p>
        </p:txBody>
      </p:sp>
      <p:sp>
        <p:nvSpPr>
          <p:cNvPr id="90" name="TextBox 14"/>
          <p:cNvSpPr txBox="1"/>
          <p:nvPr/>
        </p:nvSpPr>
        <p:spPr>
          <a:xfrm>
            <a:off x="1852493" y="5672082"/>
            <a:ext cx="2435287" cy="461590"/>
          </a:xfrm>
          <a:prstGeom prst="rect">
            <a:avLst/>
          </a:prstGeom>
          <a:noFill/>
        </p:spPr>
        <p:txBody>
          <a:bodyPr wrap="square" lIns="91365" tIns="45683" rIns="91365" bIns="45683" rtlCol="0">
            <a:spAutoFit/>
          </a:bodyPr>
          <a:lstStyle/>
          <a:p>
            <a:pPr algn="ctr"/>
            <a:r>
              <a:rPr lang="en-US" altLang="zh-CN" sz="2400" dirty="0" smtClean="0"/>
              <a:t>Network</a:t>
            </a:r>
          </a:p>
        </p:txBody>
      </p:sp>
      <p:cxnSp>
        <p:nvCxnSpPr>
          <p:cNvPr id="91" name="直接箭头连接符 12"/>
          <p:cNvCxnSpPr/>
          <p:nvPr/>
        </p:nvCxnSpPr>
        <p:spPr>
          <a:xfrm rot="16200000" flipV="1">
            <a:off x="2055287" y="5150186"/>
            <a:ext cx="650632" cy="408662"/>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7" name="Group 45"/>
          <p:cNvGrpSpPr/>
          <p:nvPr/>
        </p:nvGrpSpPr>
        <p:grpSpPr>
          <a:xfrm>
            <a:off x="5394960" y="3166396"/>
            <a:ext cx="3169920" cy="2114264"/>
            <a:chOff x="5394960" y="3166396"/>
            <a:chExt cx="3169920" cy="2114264"/>
          </a:xfrm>
        </p:grpSpPr>
        <p:sp>
          <p:nvSpPr>
            <p:cNvPr id="69" name="矩形 67"/>
            <p:cNvSpPr/>
            <p:nvPr/>
          </p:nvSpPr>
          <p:spPr>
            <a:xfrm>
              <a:off x="5629029" y="3166396"/>
              <a:ext cx="2565400" cy="2114264"/>
            </a:xfrm>
            <a:prstGeom prst="rect">
              <a:avLst/>
            </a:prstGeom>
            <a:blipFill dpi="0" rotWithShape="1">
              <a:blip r:embed="rId3"/>
              <a:srcRect/>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86" tIns="45694" rIns="91386" bIns="45694" rtlCol="0" anchor="ctr"/>
            <a:lstStyle/>
            <a:p>
              <a:pPr algn="ctr"/>
              <a:endParaRPr lang="en-US" altLang="zh-CN" sz="1600" dirty="0" smtClean="0">
                <a:solidFill>
                  <a:schemeClr val="tx1"/>
                </a:solidFill>
              </a:endParaRPr>
            </a:p>
          </p:txBody>
        </p:sp>
        <p:sp>
          <p:nvSpPr>
            <p:cNvPr id="97" name="TextBox 96"/>
            <p:cNvSpPr txBox="1"/>
            <p:nvPr/>
          </p:nvSpPr>
          <p:spPr>
            <a:xfrm>
              <a:off x="5394960" y="4030341"/>
              <a:ext cx="3169920" cy="400057"/>
            </a:xfrm>
            <a:prstGeom prst="rect">
              <a:avLst/>
            </a:prstGeom>
            <a:noFill/>
          </p:spPr>
          <p:txBody>
            <a:bodyPr wrap="square" lIns="91386" tIns="45694" rIns="91386" bIns="45694" rtlCol="0">
              <a:spAutoFit/>
            </a:bodyPr>
            <a:lstStyle/>
            <a:p>
              <a:pPr algn="ctr"/>
              <a:r>
                <a:rPr lang="en-US" altLang="zh-CN" sz="2000" b="0" dirty="0" smtClean="0"/>
                <a:t>Access buffer pool</a:t>
              </a:r>
            </a:p>
          </p:txBody>
        </p:sp>
      </p:grpSp>
      <p:grpSp>
        <p:nvGrpSpPr>
          <p:cNvPr id="8" name="Group 98"/>
          <p:cNvGrpSpPr/>
          <p:nvPr/>
        </p:nvGrpSpPr>
        <p:grpSpPr>
          <a:xfrm>
            <a:off x="345632" y="2423158"/>
            <a:ext cx="5203969" cy="1701802"/>
            <a:chOff x="5576175" y="3851629"/>
            <a:chExt cx="2705096" cy="1420238"/>
          </a:xfrm>
        </p:grpSpPr>
        <p:sp>
          <p:nvSpPr>
            <p:cNvPr id="104" name="Rectangle 103"/>
            <p:cNvSpPr/>
            <p:nvPr/>
          </p:nvSpPr>
          <p:spPr bwMode="auto">
            <a:xfrm>
              <a:off x="6309357" y="3851630"/>
              <a:ext cx="1833435" cy="1420237"/>
            </a:xfrm>
            <a:prstGeom prst="rect">
              <a:avLst/>
            </a:prstGeom>
            <a:solidFill>
              <a:srgbClr val="FFD88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3669"/>
              <a:endParaRPr lang="en-US" dirty="0" smtClean="0">
                <a:latin typeface="Arial" charset="0"/>
              </a:endParaRPr>
            </a:p>
          </p:txBody>
        </p:sp>
        <p:sp>
          <p:nvSpPr>
            <p:cNvPr id="102" name="Rectangle 101"/>
            <p:cNvSpPr/>
            <p:nvPr/>
          </p:nvSpPr>
          <p:spPr bwMode="auto">
            <a:xfrm>
              <a:off x="5634102" y="3851629"/>
              <a:ext cx="675255" cy="1403279"/>
            </a:xfrm>
            <a:prstGeom prst="rect">
              <a:avLst/>
            </a:prstGeom>
            <a:solidFill>
              <a:srgbClr val="A1FE6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3669"/>
              <a:endParaRPr lang="en-US" dirty="0" smtClean="0">
                <a:latin typeface="Arial" charset="0"/>
              </a:endParaRPr>
            </a:p>
          </p:txBody>
        </p:sp>
        <p:sp>
          <p:nvSpPr>
            <p:cNvPr id="105" name="矩形 67"/>
            <p:cNvSpPr/>
            <p:nvPr/>
          </p:nvSpPr>
          <p:spPr>
            <a:xfrm>
              <a:off x="5634173" y="3851630"/>
              <a:ext cx="2503342" cy="14159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dirty="0" smtClean="0">
                <a:solidFill>
                  <a:schemeClr val="tx1"/>
                </a:solidFill>
              </a:endParaRPr>
            </a:p>
          </p:txBody>
        </p:sp>
        <p:sp>
          <p:nvSpPr>
            <p:cNvPr id="106" name="TextBox 105"/>
            <p:cNvSpPr txBox="1"/>
            <p:nvPr/>
          </p:nvSpPr>
          <p:spPr>
            <a:xfrm>
              <a:off x="5576175" y="4357184"/>
              <a:ext cx="2705096" cy="400110"/>
            </a:xfrm>
            <a:prstGeom prst="rect">
              <a:avLst/>
            </a:prstGeom>
            <a:noFill/>
          </p:spPr>
          <p:txBody>
            <a:bodyPr wrap="square" rtlCol="0">
              <a:spAutoFit/>
            </a:bodyPr>
            <a:lstStyle/>
            <a:p>
              <a:pPr algn="ctr"/>
              <a:r>
                <a:rPr lang="en-US" altLang="zh-CN" sz="2000" b="0" dirty="0" smtClean="0"/>
                <a:t>Local data</a:t>
              </a:r>
            </a:p>
          </p:txBody>
        </p:sp>
      </p:grpSp>
      <p:sp>
        <p:nvSpPr>
          <p:cNvPr id="88" name="矩形 3"/>
          <p:cNvSpPr/>
          <p:nvPr/>
        </p:nvSpPr>
        <p:spPr>
          <a:xfrm>
            <a:off x="457135" y="1406766"/>
            <a:ext cx="4818185" cy="3863914"/>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65" tIns="45683" rIns="91365" bIns="45683" rtlCol="0" anchor="ctr"/>
          <a:lstStyle/>
          <a:p>
            <a:pPr algn="ctr"/>
            <a:endParaRPr lang="en-US" altLang="zh-CN" sz="1300" dirty="0" smtClean="0">
              <a:solidFill>
                <a:schemeClr val="tx1"/>
              </a:solidFill>
            </a:endParaRPr>
          </a:p>
        </p:txBody>
      </p:sp>
      <p:cxnSp>
        <p:nvCxnSpPr>
          <p:cNvPr id="115" name="直接箭头连接符 12"/>
          <p:cNvCxnSpPr/>
          <p:nvPr/>
        </p:nvCxnSpPr>
        <p:spPr>
          <a:xfrm>
            <a:off x="2743200" y="4282634"/>
            <a:ext cx="3040380" cy="37906"/>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6" name="直接箭头连接符 12"/>
          <p:cNvCxnSpPr/>
          <p:nvPr/>
        </p:nvCxnSpPr>
        <p:spPr>
          <a:xfrm flipV="1">
            <a:off x="4687747" y="3373390"/>
            <a:ext cx="1172644" cy="6418"/>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5778553" y="1560640"/>
            <a:ext cx="2435287" cy="707886"/>
          </a:xfrm>
          <a:prstGeom prst="rect">
            <a:avLst/>
          </a:prstGeom>
          <a:noFill/>
        </p:spPr>
        <p:txBody>
          <a:bodyPr wrap="square" rtlCol="0">
            <a:spAutoFit/>
          </a:bodyPr>
          <a:lstStyle/>
          <a:p>
            <a:pPr algn="ctr"/>
            <a:r>
              <a:rPr lang="en-US" altLang="zh-CN" sz="2000" b="0" dirty="0" smtClean="0"/>
              <a:t>Input data file</a:t>
            </a:r>
          </a:p>
          <a:p>
            <a:pPr algn="ctr"/>
            <a:r>
              <a:rPr lang="en-US" altLang="zh-CN" sz="2000" b="0" dirty="0" smtClean="0"/>
              <a:t>(training data)</a:t>
            </a:r>
          </a:p>
        </p:txBody>
      </p:sp>
      <p:sp>
        <p:nvSpPr>
          <p:cNvPr id="35" name="TextBox 34"/>
          <p:cNvSpPr txBox="1"/>
          <p:nvPr/>
        </p:nvSpPr>
        <p:spPr>
          <a:xfrm>
            <a:off x="4480560" y="4650379"/>
            <a:ext cx="4663440" cy="400110"/>
          </a:xfrm>
          <a:prstGeom prst="rect">
            <a:avLst/>
          </a:prstGeom>
          <a:solidFill>
            <a:schemeClr val="bg1">
              <a:alpha val="75000"/>
            </a:schemeClr>
          </a:solidFill>
        </p:spPr>
        <p:txBody>
          <a:bodyPr wrap="square" rtlCol="0">
            <a:spAutoFit/>
          </a:bodyPr>
          <a:lstStyle/>
          <a:p>
            <a:r>
              <a:rPr lang="en-US" sz="2000" dirty="0" smtClean="0">
                <a:solidFill>
                  <a:srgbClr val="C00000"/>
                </a:solidFill>
              </a:rPr>
              <a:t>GPU memory is used as a cache</a:t>
            </a:r>
            <a:endParaRPr lang="en-US" sz="2000" dirty="0">
              <a:solidFill>
                <a:srgbClr val="C00000"/>
              </a:solidFill>
            </a:endParaRPr>
          </a:p>
        </p:txBody>
      </p:sp>
      <p:cxnSp>
        <p:nvCxnSpPr>
          <p:cNvPr id="39" name="直接箭头连接符 12"/>
          <p:cNvCxnSpPr/>
          <p:nvPr/>
        </p:nvCxnSpPr>
        <p:spPr>
          <a:xfrm rot="16200000" flipV="1">
            <a:off x="2242894" y="4961471"/>
            <a:ext cx="1308725" cy="280401"/>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03774" y="2545231"/>
            <a:ext cx="4278003" cy="400110"/>
          </a:xfrm>
          <a:prstGeom prst="rect">
            <a:avLst/>
          </a:prstGeom>
          <a:solidFill>
            <a:schemeClr val="bg1">
              <a:alpha val="75000"/>
            </a:schemeClr>
          </a:solidFill>
        </p:spPr>
        <p:txBody>
          <a:bodyPr wrap="square" rtlCol="0">
            <a:spAutoFit/>
          </a:bodyPr>
          <a:lstStyle/>
          <a:p>
            <a:r>
              <a:rPr lang="en-US" sz="2000" dirty="0" smtClean="0">
                <a:solidFill>
                  <a:srgbClr val="C00000"/>
                </a:solidFill>
              </a:rPr>
              <a:t>Local data kept in CPU memory</a:t>
            </a:r>
            <a:endParaRPr lang="en-US" sz="2000" dirty="0">
              <a:solidFill>
                <a:srgbClr val="C00000"/>
              </a:solidFill>
            </a:endParaRPr>
          </a:p>
        </p:txBody>
      </p:sp>
      <p:sp>
        <p:nvSpPr>
          <p:cNvPr id="40" name="TextBox 39"/>
          <p:cNvSpPr txBox="1"/>
          <p:nvPr/>
        </p:nvSpPr>
        <p:spPr>
          <a:xfrm>
            <a:off x="5357387" y="5292923"/>
            <a:ext cx="3362070" cy="400025"/>
          </a:xfrm>
          <a:prstGeom prst="rect">
            <a:avLst/>
          </a:prstGeom>
          <a:noFill/>
        </p:spPr>
        <p:txBody>
          <a:bodyPr wrap="square" lIns="91354" tIns="45678" rIns="91354" bIns="45678" rtlCol="0">
            <a:spAutoFit/>
          </a:bodyPr>
          <a:lstStyle/>
          <a:p>
            <a:pPr algn="ctr"/>
            <a:r>
              <a:rPr lang="en-US" altLang="zh-CN" sz="2000" dirty="0" smtClean="0"/>
              <a:t>GPU memory (a few GB)</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setups</a:t>
            </a:r>
            <a:endParaRPr lang="en-US" dirty="0"/>
          </a:p>
        </p:txBody>
      </p:sp>
      <p:sp>
        <p:nvSpPr>
          <p:cNvPr id="3" name="Content Placeholder 2"/>
          <p:cNvSpPr>
            <a:spLocks noGrp="1"/>
          </p:cNvSpPr>
          <p:nvPr>
            <p:ph idx="1"/>
          </p:nvPr>
        </p:nvSpPr>
        <p:spPr>
          <a:xfrm>
            <a:off x="685800" y="1104900"/>
            <a:ext cx="8458200" cy="4648200"/>
          </a:xfrm>
        </p:spPr>
        <p:txBody>
          <a:bodyPr/>
          <a:lstStyle/>
          <a:p>
            <a:r>
              <a:rPr lang="en-US" dirty="0" err="1" smtClean="0"/>
              <a:t>GeePS-Caffe</a:t>
            </a:r>
            <a:r>
              <a:rPr lang="en-US" dirty="0" smtClean="0"/>
              <a:t> setups</a:t>
            </a:r>
          </a:p>
          <a:p>
            <a:pPr lvl="1">
              <a:buFont typeface="Arial" pitchFamily="34" charset="0"/>
              <a:buChar char="•"/>
            </a:pPr>
            <a:r>
              <a:rPr lang="en-US" altLang="zh-CN" dirty="0" err="1" smtClean="0"/>
              <a:t>Caffe</a:t>
            </a:r>
            <a:r>
              <a:rPr lang="en-US" altLang="zh-CN" dirty="0" smtClean="0"/>
              <a:t>: single-machine GPU deep learning system</a:t>
            </a:r>
          </a:p>
          <a:p>
            <a:pPr lvl="1">
              <a:buFont typeface="Arial" pitchFamily="34" charset="0"/>
              <a:buChar char="•"/>
            </a:pPr>
            <a:r>
              <a:rPr lang="en-US" dirty="0" err="1" smtClean="0"/>
              <a:t>GeePS-Caffe</a:t>
            </a:r>
            <a:r>
              <a:rPr lang="en-US" dirty="0" smtClean="0"/>
              <a:t>: </a:t>
            </a:r>
            <a:r>
              <a:rPr lang="en-US" dirty="0" err="1" smtClean="0"/>
              <a:t>Caffe</a:t>
            </a:r>
            <a:r>
              <a:rPr lang="en-US" dirty="0" smtClean="0"/>
              <a:t> linked with </a:t>
            </a:r>
            <a:r>
              <a:rPr lang="en-US" dirty="0" err="1" smtClean="0"/>
              <a:t>GeePS</a:t>
            </a:r>
            <a:endParaRPr lang="en-US" dirty="0" smtClean="0"/>
          </a:p>
          <a:p>
            <a:r>
              <a:rPr lang="en-US" dirty="0" smtClean="0"/>
              <a:t>Baseline</a:t>
            </a:r>
          </a:p>
          <a:p>
            <a:pPr lvl="1"/>
            <a:r>
              <a:rPr lang="en-US" dirty="0" err="1" smtClean="0"/>
              <a:t>Caffe</a:t>
            </a:r>
            <a:r>
              <a:rPr lang="en-US" dirty="0" smtClean="0"/>
              <a:t> linked with CPU-based PS (</a:t>
            </a:r>
            <a:r>
              <a:rPr lang="en-US" dirty="0" err="1" smtClean="0"/>
              <a:t>IterStore</a:t>
            </a:r>
            <a:r>
              <a:rPr lang="en-US" dirty="0" smtClean="0"/>
              <a:t>)</a:t>
            </a:r>
          </a:p>
          <a:p>
            <a:endParaRPr lang="en-US" dirty="0" smtClean="0"/>
          </a:p>
          <a:p>
            <a:r>
              <a:rPr lang="en-US" altLang="zh-CN" dirty="0" smtClean="0"/>
              <a:t>Dataset and model</a:t>
            </a:r>
          </a:p>
          <a:p>
            <a:pPr lvl="1"/>
            <a:r>
              <a:rPr lang="en-US" altLang="zh-CN" dirty="0" err="1" smtClean="0"/>
              <a:t>ImageNet</a:t>
            </a:r>
            <a:r>
              <a:rPr lang="en-US" altLang="zh-CN" dirty="0" smtClean="0"/>
              <a:t>: 7 million training images in 22,000 classes</a:t>
            </a:r>
          </a:p>
          <a:p>
            <a:pPr lvl="1"/>
            <a:r>
              <a:rPr lang="en-US" altLang="zh-CN" dirty="0" smtClean="0"/>
              <a:t>Model: </a:t>
            </a:r>
            <a:r>
              <a:rPr lang="en-US" altLang="zh-CN" dirty="0" err="1" smtClean="0"/>
              <a:t>AlexNet</a:t>
            </a:r>
            <a:endParaRPr lang="en-US" altLang="zh-CN" dirty="0" smtClean="0"/>
          </a:p>
          <a:p>
            <a:endParaRPr lang="en-US" dirty="0" smtClean="0"/>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dirty="0"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36</a:t>
            </a:fld>
            <a:endParaRPr lang="en-US" altLang="en-US" sz="1600"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Training throughput</a:t>
            </a:r>
            <a:endParaRPr lang="en-US" sz="4000" dirty="0"/>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dirty="0"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37</a:t>
            </a:fld>
            <a:endParaRPr lang="en-US" altLang="en-US" sz="1600" dirty="0"/>
          </a:p>
        </p:txBody>
      </p:sp>
      <p:sp>
        <p:nvSpPr>
          <p:cNvPr id="11" name="TextBox 10"/>
          <p:cNvSpPr txBox="1"/>
          <p:nvPr/>
        </p:nvSpPr>
        <p:spPr>
          <a:xfrm>
            <a:off x="669915" y="5193998"/>
            <a:ext cx="7269480" cy="1200244"/>
          </a:xfrm>
          <a:prstGeom prst="rect">
            <a:avLst/>
          </a:prstGeom>
          <a:noFill/>
        </p:spPr>
        <p:txBody>
          <a:bodyPr wrap="square" lIns="91354" tIns="45678" rIns="91354" bIns="45678" rtlCol="0">
            <a:spAutoFit/>
          </a:bodyPr>
          <a:lstStyle/>
          <a:p>
            <a:pPr>
              <a:buFont typeface="Arial" pitchFamily="34" charset="0"/>
              <a:buChar char="•"/>
            </a:pPr>
            <a:r>
              <a:rPr lang="en-US" sz="2400" dirty="0" smtClean="0"/>
              <a:t> </a:t>
            </a:r>
            <a:r>
              <a:rPr lang="en-US" sz="2400" dirty="0" err="1" smtClean="0"/>
              <a:t>GeePS</a:t>
            </a:r>
            <a:r>
              <a:rPr lang="en-US" sz="2400" dirty="0" smtClean="0"/>
              <a:t> is much faster than CPU-based PS</a:t>
            </a:r>
          </a:p>
          <a:p>
            <a:pPr lvl="1">
              <a:buFont typeface="Arial" pitchFamily="34" charset="0"/>
              <a:buChar char="•"/>
            </a:pPr>
            <a:r>
              <a:rPr lang="en-US" sz="2400" dirty="0" smtClean="0"/>
              <a:t> 2.6x higher throughput</a:t>
            </a:r>
          </a:p>
          <a:p>
            <a:endParaRPr lang="en-US" sz="2400" dirty="0"/>
          </a:p>
        </p:txBody>
      </p:sp>
      <p:pic>
        <p:nvPicPr>
          <p:cNvPr id="10" name="Picture 2" descr="C:\Users\cui\Dropbox\CMU\Research\2013 LazyTable\pres\2016-05 Thesis Proposal\figs\imagenet-scale2.png"/>
          <p:cNvPicPr>
            <a:picLocks noChangeAspect="1" noChangeArrowheads="1"/>
          </p:cNvPicPr>
          <p:nvPr/>
        </p:nvPicPr>
        <p:blipFill>
          <a:blip r:embed="rId3" cstate="print"/>
          <a:srcRect/>
          <a:stretch>
            <a:fillRect/>
          </a:stretch>
        </p:blipFill>
        <p:spPr bwMode="auto">
          <a:xfrm>
            <a:off x="914400" y="1536192"/>
            <a:ext cx="6643249" cy="3657600"/>
          </a:xfrm>
          <a:prstGeom prst="rect">
            <a:avLst/>
          </a:prstGeom>
          <a:noFill/>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cui\Dropbox\CMU\Research\2013 LazyTable\pres\2016-05 Thesis Proposal\figs\imagenet-scale3.png"/>
          <p:cNvPicPr>
            <a:picLocks noChangeAspect="1" noChangeArrowheads="1"/>
          </p:cNvPicPr>
          <p:nvPr/>
        </p:nvPicPr>
        <p:blipFill>
          <a:blip r:embed="rId3" cstate="print"/>
          <a:srcRect/>
          <a:stretch>
            <a:fillRect/>
          </a:stretch>
        </p:blipFill>
        <p:spPr bwMode="auto">
          <a:xfrm>
            <a:off x="914400" y="1536192"/>
            <a:ext cx="6643251" cy="3657600"/>
          </a:xfrm>
          <a:prstGeom prst="rect">
            <a:avLst/>
          </a:prstGeom>
          <a:noFill/>
        </p:spPr>
      </p:pic>
      <p:sp>
        <p:nvSpPr>
          <p:cNvPr id="2" name="Title 1"/>
          <p:cNvSpPr>
            <a:spLocks noGrp="1"/>
          </p:cNvSpPr>
          <p:nvPr>
            <p:ph type="title"/>
          </p:nvPr>
        </p:nvSpPr>
        <p:spPr/>
        <p:txBody>
          <a:bodyPr/>
          <a:lstStyle/>
          <a:p>
            <a:r>
              <a:rPr lang="en-US" sz="4000" dirty="0" smtClean="0"/>
              <a:t>Training throughput</a:t>
            </a:r>
            <a:endParaRPr lang="en-US" sz="4000" dirty="0"/>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dirty="0"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38</a:t>
            </a:fld>
            <a:endParaRPr lang="en-US" altLang="en-US" sz="1600" dirty="0"/>
          </a:p>
        </p:txBody>
      </p:sp>
      <p:sp>
        <p:nvSpPr>
          <p:cNvPr id="11" name="TextBox 10"/>
          <p:cNvSpPr txBox="1"/>
          <p:nvPr/>
        </p:nvSpPr>
        <p:spPr>
          <a:xfrm>
            <a:off x="598630" y="5185088"/>
            <a:ext cx="8545370" cy="830912"/>
          </a:xfrm>
          <a:prstGeom prst="rect">
            <a:avLst/>
          </a:prstGeom>
          <a:noFill/>
        </p:spPr>
        <p:txBody>
          <a:bodyPr wrap="square" lIns="91354" tIns="45678" rIns="91354" bIns="45678" rtlCol="0">
            <a:spAutoFit/>
          </a:bodyPr>
          <a:lstStyle/>
          <a:p>
            <a:pPr>
              <a:buFont typeface="Arial" pitchFamily="34" charset="0"/>
              <a:buChar char="•"/>
            </a:pPr>
            <a:r>
              <a:rPr lang="en-US" sz="2400" dirty="0" smtClean="0"/>
              <a:t> </a:t>
            </a:r>
            <a:r>
              <a:rPr lang="en-US" sz="2400" dirty="0" err="1" smtClean="0"/>
              <a:t>GeePS</a:t>
            </a:r>
            <a:r>
              <a:rPr lang="en-US" sz="2400" dirty="0" smtClean="0"/>
              <a:t> scales close to linear with more machines</a:t>
            </a:r>
          </a:p>
          <a:p>
            <a:pPr lvl="1">
              <a:buFont typeface="Arial" pitchFamily="34" charset="0"/>
              <a:buChar char="•"/>
            </a:pPr>
            <a:r>
              <a:rPr lang="en-US" sz="2400" dirty="0" smtClean="0"/>
              <a:t> with 16 machines, 13x faster than single-GPU</a:t>
            </a:r>
          </a:p>
        </p:txBody>
      </p:sp>
      <p:sp>
        <p:nvSpPr>
          <p:cNvPr id="9" name="TextBox 8"/>
          <p:cNvSpPr txBox="1"/>
          <p:nvPr/>
        </p:nvSpPr>
        <p:spPr>
          <a:xfrm>
            <a:off x="1935127" y="3572540"/>
            <a:ext cx="1850065" cy="369332"/>
          </a:xfrm>
          <a:prstGeom prst="rect">
            <a:avLst/>
          </a:prstGeom>
          <a:noFill/>
        </p:spPr>
        <p:txBody>
          <a:bodyPr wrap="square" rtlCol="0">
            <a:spAutoFit/>
          </a:bodyPr>
          <a:lstStyle/>
          <a:p>
            <a:r>
              <a:rPr lang="en-US" sz="1800" dirty="0" smtClean="0"/>
              <a:t>Single-GPU</a:t>
            </a:r>
            <a:endParaRPr lang="en-US" sz="1800" dirty="0"/>
          </a:p>
        </p:txBody>
      </p:sp>
      <p:cxnSp>
        <p:nvCxnSpPr>
          <p:cNvPr id="12" name="Straight Arrow Connector 11"/>
          <p:cNvCxnSpPr/>
          <p:nvPr/>
        </p:nvCxnSpPr>
        <p:spPr bwMode="auto">
          <a:xfrm rot="16200000" flipH="1">
            <a:off x="2094614" y="4072269"/>
            <a:ext cx="361506" cy="4253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Take-away messages from </a:t>
            </a:r>
            <a:r>
              <a:rPr lang="en-US" sz="4000" dirty="0" err="1" smtClean="0"/>
              <a:t>GeePS</a:t>
            </a:r>
            <a:endParaRPr lang="en-US" sz="4000" dirty="0"/>
          </a:p>
        </p:txBody>
      </p:sp>
      <p:sp>
        <p:nvSpPr>
          <p:cNvPr id="3" name="Content Placeholder 2"/>
          <p:cNvSpPr>
            <a:spLocks noGrp="1"/>
          </p:cNvSpPr>
          <p:nvPr>
            <p:ph idx="1"/>
          </p:nvPr>
        </p:nvSpPr>
        <p:spPr>
          <a:xfrm>
            <a:off x="685800" y="1104900"/>
            <a:ext cx="8458200" cy="4648200"/>
          </a:xfrm>
        </p:spPr>
        <p:txBody>
          <a:bodyPr/>
          <a:lstStyle/>
          <a:p>
            <a:r>
              <a:rPr lang="en-US" dirty="0" smtClean="0"/>
              <a:t>GPU-specialized parameter server for GPU DL</a:t>
            </a:r>
          </a:p>
          <a:p>
            <a:pPr lvl="1"/>
            <a:r>
              <a:rPr lang="en-US" dirty="0" smtClean="0"/>
              <a:t>exploits the layer-by-layer pattern</a:t>
            </a:r>
          </a:p>
          <a:p>
            <a:pPr lvl="1"/>
            <a:r>
              <a:rPr lang="en-US" dirty="0" smtClean="0"/>
              <a:t>efficiently overlap data transfer with computation</a:t>
            </a:r>
          </a:p>
          <a:p>
            <a:pPr lvl="1"/>
            <a:r>
              <a:rPr lang="en-US" dirty="0" smtClean="0"/>
              <a:t>13x throughput speedup using 16 machines</a:t>
            </a:r>
          </a:p>
          <a:p>
            <a:pPr lvl="1"/>
            <a:r>
              <a:rPr lang="en-US" dirty="0" smtClean="0"/>
              <a:t>efficiently handle problems larger than GPU memory</a:t>
            </a:r>
          </a:p>
          <a:p>
            <a:pPr lvl="1"/>
            <a:endParaRPr lang="en-US" dirty="0" smtClean="0"/>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39</a:t>
            </a:fld>
            <a:endParaRPr lang="en-US" altLang="en-US" sz="16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Thesis statement</a:t>
            </a:r>
            <a:endParaRPr lang="en-US" sz="4000" dirty="0"/>
          </a:p>
        </p:txBody>
      </p:sp>
      <p:sp>
        <p:nvSpPr>
          <p:cNvPr id="3" name="Content Placeholder 2"/>
          <p:cNvSpPr>
            <a:spLocks noGrp="1"/>
          </p:cNvSpPr>
          <p:nvPr>
            <p:ph idx="1"/>
          </p:nvPr>
        </p:nvSpPr>
        <p:spPr>
          <a:xfrm>
            <a:off x="685799" y="1104900"/>
            <a:ext cx="8012151" cy="4648200"/>
          </a:xfrm>
        </p:spPr>
        <p:txBody>
          <a:bodyPr/>
          <a:lstStyle/>
          <a:p>
            <a:r>
              <a:rPr lang="en-US" sz="3000" i="1" dirty="0" smtClean="0"/>
              <a:t>The characteristics of large-scale</a:t>
            </a:r>
            <a:br>
              <a:rPr lang="en-US" sz="3000" i="1" dirty="0" smtClean="0"/>
            </a:br>
            <a:r>
              <a:rPr lang="en-US" sz="3000" i="1" dirty="0" smtClean="0"/>
              <a:t>data-parallel machine learning computations can be exploited in the implementation of</a:t>
            </a:r>
            <a:br>
              <a:rPr lang="en-US" sz="3000" i="1" dirty="0" smtClean="0"/>
            </a:br>
            <a:r>
              <a:rPr lang="en-US" sz="3000" i="1" dirty="0" smtClean="0"/>
              <a:t>a parameter server</a:t>
            </a:r>
            <a:br>
              <a:rPr lang="en-US" sz="3000" i="1" dirty="0" smtClean="0"/>
            </a:br>
            <a:r>
              <a:rPr lang="en-US" sz="3000" i="1" dirty="0" smtClean="0"/>
              <a:t>to increase their efficiency</a:t>
            </a:r>
            <a:br>
              <a:rPr lang="en-US" sz="3000" i="1" dirty="0" smtClean="0"/>
            </a:br>
            <a:r>
              <a:rPr lang="en-US" sz="3000" i="1" dirty="0" smtClean="0"/>
              <a:t>by an order of magnitude or more.</a:t>
            </a:r>
            <a:endParaRPr lang="en-US" sz="3000" i="1" dirty="0"/>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4</a:t>
            </a:fld>
            <a:endParaRPr lang="en-US" altLang="en-US" sz="16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Three case studies</a:t>
            </a:r>
            <a:endParaRPr lang="en-US" sz="4000" dirty="0"/>
          </a:p>
        </p:txBody>
      </p:sp>
      <p:sp>
        <p:nvSpPr>
          <p:cNvPr id="3" name="Content Placeholder 2"/>
          <p:cNvSpPr>
            <a:spLocks noGrp="1"/>
          </p:cNvSpPr>
          <p:nvPr>
            <p:ph idx="1"/>
          </p:nvPr>
        </p:nvSpPr>
        <p:spPr>
          <a:xfrm>
            <a:off x="685799" y="1104900"/>
            <a:ext cx="8101361" cy="4648200"/>
          </a:xfrm>
        </p:spPr>
        <p:txBody>
          <a:bodyPr/>
          <a:lstStyle/>
          <a:p>
            <a:r>
              <a:rPr lang="en-US" dirty="0" err="1" smtClean="0">
                <a:solidFill>
                  <a:schemeClr val="bg1">
                    <a:lumMod val="75000"/>
                  </a:schemeClr>
                </a:solidFill>
              </a:rPr>
              <a:t>IterStore</a:t>
            </a:r>
            <a:r>
              <a:rPr lang="en-US" dirty="0" smtClean="0">
                <a:solidFill>
                  <a:schemeClr val="bg1">
                    <a:lumMod val="75000"/>
                  </a:schemeClr>
                </a:solidFill>
              </a:rPr>
              <a:t> [Cui et al. </a:t>
            </a:r>
            <a:r>
              <a:rPr lang="en-US" dirty="0" err="1" smtClean="0">
                <a:solidFill>
                  <a:schemeClr val="bg1">
                    <a:lumMod val="75000"/>
                  </a:schemeClr>
                </a:solidFill>
              </a:rPr>
              <a:t>SoCC</a:t>
            </a:r>
            <a:r>
              <a:rPr lang="en-US" dirty="0" smtClean="0">
                <a:solidFill>
                  <a:schemeClr val="bg1">
                    <a:lumMod val="75000"/>
                  </a:schemeClr>
                </a:solidFill>
              </a:rPr>
              <a:t> ‘14]</a:t>
            </a:r>
          </a:p>
          <a:p>
            <a:pPr lvl="1"/>
            <a:r>
              <a:rPr lang="en-US" dirty="0" smtClean="0">
                <a:solidFill>
                  <a:schemeClr val="bg1">
                    <a:lumMod val="75000"/>
                  </a:schemeClr>
                </a:solidFill>
              </a:rPr>
              <a:t>an efficient parameter server design</a:t>
            </a:r>
          </a:p>
          <a:p>
            <a:pPr lvl="1"/>
            <a:r>
              <a:rPr lang="en-US" dirty="0" smtClean="0">
                <a:solidFill>
                  <a:schemeClr val="bg1">
                    <a:lumMod val="75000"/>
                  </a:schemeClr>
                </a:solidFill>
              </a:rPr>
              <a:t>exploits repeated parameter data access</a:t>
            </a:r>
          </a:p>
          <a:p>
            <a:pPr marL="342587" lvl="1" indent="-342587"/>
            <a:r>
              <a:rPr lang="en-US" sz="2800" dirty="0" err="1" smtClean="0">
                <a:solidFill>
                  <a:schemeClr val="bg1">
                    <a:lumMod val="75000"/>
                  </a:schemeClr>
                </a:solidFill>
                <a:ea typeface="+mn-ea"/>
                <a:cs typeface="+mn-cs"/>
              </a:rPr>
              <a:t>GeePS</a:t>
            </a:r>
            <a:r>
              <a:rPr lang="en-US" sz="2800" dirty="0" smtClean="0">
                <a:solidFill>
                  <a:schemeClr val="bg1">
                    <a:lumMod val="75000"/>
                  </a:schemeClr>
                </a:solidFill>
                <a:ea typeface="+mn-ea"/>
                <a:cs typeface="+mn-cs"/>
              </a:rPr>
              <a:t> [Cui et al. </a:t>
            </a:r>
            <a:r>
              <a:rPr lang="en-US" sz="2800" dirty="0" err="1" smtClean="0">
                <a:solidFill>
                  <a:schemeClr val="bg1">
                    <a:lumMod val="75000"/>
                  </a:schemeClr>
                </a:solidFill>
                <a:ea typeface="+mn-ea"/>
                <a:cs typeface="+mn-cs"/>
              </a:rPr>
              <a:t>EuroSys</a:t>
            </a:r>
            <a:r>
              <a:rPr lang="en-US" sz="2800" dirty="0" smtClean="0">
                <a:solidFill>
                  <a:schemeClr val="bg1">
                    <a:lumMod val="75000"/>
                  </a:schemeClr>
                </a:solidFill>
                <a:ea typeface="+mn-ea"/>
                <a:cs typeface="+mn-cs"/>
              </a:rPr>
              <a:t> ‘16]</a:t>
            </a:r>
          </a:p>
          <a:p>
            <a:pPr lvl="1"/>
            <a:r>
              <a:rPr lang="en-US" dirty="0" smtClean="0">
                <a:solidFill>
                  <a:schemeClr val="bg1">
                    <a:lumMod val="75000"/>
                  </a:schemeClr>
                </a:solidFill>
              </a:rPr>
              <a:t>specialized parameter server for GPU deep learning</a:t>
            </a:r>
          </a:p>
          <a:p>
            <a:pPr lvl="1"/>
            <a:r>
              <a:rPr lang="en-US" dirty="0" smtClean="0">
                <a:solidFill>
                  <a:schemeClr val="bg1">
                    <a:lumMod val="75000"/>
                  </a:schemeClr>
                </a:solidFill>
              </a:rPr>
              <a:t>exploits layer-by-layer pattern of deep learning</a:t>
            </a:r>
          </a:p>
          <a:p>
            <a:pPr marL="342587" lvl="1" indent="-342587"/>
            <a:r>
              <a:rPr lang="en-US" sz="2800" dirty="0" err="1" smtClean="0"/>
              <a:t>MLtuner</a:t>
            </a:r>
            <a:r>
              <a:rPr lang="en-US" sz="2800" dirty="0" smtClean="0"/>
              <a:t> [In preparation]</a:t>
            </a:r>
          </a:p>
          <a:p>
            <a:pPr lvl="1"/>
            <a:r>
              <a:rPr lang="en-US" dirty="0" smtClean="0"/>
              <a:t>system for automatic machine learning tuning</a:t>
            </a:r>
          </a:p>
          <a:p>
            <a:pPr lvl="1"/>
            <a:r>
              <a:rPr lang="en-US" dirty="0" smtClean="0"/>
              <a:t>exploits quick decision of training </a:t>
            </a:r>
            <a:r>
              <a:rPr lang="en-US" dirty="0" err="1" smtClean="0"/>
              <a:t>hyperparam</a:t>
            </a:r>
            <a:r>
              <a:rPr lang="en-US" dirty="0" smtClean="0"/>
              <a:t> tuning</a:t>
            </a:r>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dirty="0"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40</a:t>
            </a:fld>
            <a:endParaRPr lang="en-US" altLang="en-US" sz="1600"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sz="4000" i="1" dirty="0" smtClean="0"/>
              <a:t>Training </a:t>
            </a:r>
            <a:r>
              <a:rPr lang="en-US" sz="4000" i="1" dirty="0" err="1" smtClean="0"/>
              <a:t>tunables</a:t>
            </a:r>
            <a:r>
              <a:rPr lang="en-US" sz="4000" i="1" dirty="0" smtClean="0"/>
              <a:t> </a:t>
            </a:r>
            <a:r>
              <a:rPr lang="en-US" sz="4000" dirty="0" smtClean="0"/>
              <a:t>in machine learning</a:t>
            </a:r>
            <a:endParaRPr lang="zh-CN" altLang="en-US" sz="4000" dirty="0"/>
          </a:p>
        </p:txBody>
      </p:sp>
      <p:sp>
        <p:nvSpPr>
          <p:cNvPr id="4" name="日期占位符 3"/>
          <p:cNvSpPr>
            <a:spLocks noGrp="1"/>
          </p:cNvSpPr>
          <p:nvPr>
            <p:ph type="dt" sz="half" idx="10"/>
          </p:nvPr>
        </p:nvSpPr>
        <p:spPr/>
        <p:txBody>
          <a:bodyPr/>
          <a:lstStyle/>
          <a:p>
            <a:r>
              <a:rPr lang="en-US" altLang="zh-CN" smtClean="0"/>
              <a:t>   Henggang Cui  © </a:t>
            </a:r>
            <a:fld id="{99EAB427-7D37-4EC9-81E8-D7BECF276D5B}" type="datetime6">
              <a:rPr lang="en-US" altLang="zh-CN" smtClean="0"/>
              <a:pPr/>
              <a:t>April 17</a:t>
            </a:fld>
            <a:endParaRPr lang="en-US" altLang="zh-CN" dirty="0"/>
          </a:p>
        </p:txBody>
      </p:sp>
      <p:sp>
        <p:nvSpPr>
          <p:cNvPr id="5" name="页脚占位符 4"/>
          <p:cNvSpPr>
            <a:spLocks noGrp="1"/>
          </p:cNvSpPr>
          <p:nvPr>
            <p:ph type="ftr" sz="quarter" idx="11"/>
          </p:nvPr>
        </p:nvSpPr>
        <p:spPr/>
        <p:txBody>
          <a:bodyPr/>
          <a:lstStyle/>
          <a:p>
            <a:r>
              <a:rPr lang="en-US" altLang="zh-CN" dirty="0" smtClean="0"/>
              <a:t>http://www.pdl.cmu.edu/</a:t>
            </a:r>
            <a:endParaRPr lang="en-US" altLang="zh-CN" sz="1600" dirty="0">
              <a:latin typeface="Times New Roman" pitchFamily="18" charset="0"/>
            </a:endParaRPr>
          </a:p>
        </p:txBody>
      </p:sp>
      <p:sp>
        <p:nvSpPr>
          <p:cNvPr id="6" name="灯片编号占位符 5"/>
          <p:cNvSpPr>
            <a:spLocks noGrp="1"/>
          </p:cNvSpPr>
          <p:nvPr>
            <p:ph type="sldNum" sz="quarter" idx="12"/>
          </p:nvPr>
        </p:nvSpPr>
        <p:spPr/>
        <p:txBody>
          <a:bodyPr/>
          <a:lstStyle/>
          <a:p>
            <a:fld id="{394E1F9E-6655-4EF9-9EF5-B7DBFADF7D5B}" type="slidenum">
              <a:rPr lang="en-US" altLang="zh-CN" smtClean="0"/>
              <a:pPr/>
              <a:t>41</a:t>
            </a:fld>
            <a:endParaRPr lang="en-US" altLang="zh-CN" sz="1600" dirty="0"/>
          </a:p>
        </p:txBody>
      </p:sp>
      <p:sp>
        <p:nvSpPr>
          <p:cNvPr id="90" name="TextBox 89"/>
          <p:cNvSpPr txBox="1"/>
          <p:nvPr/>
        </p:nvSpPr>
        <p:spPr>
          <a:xfrm>
            <a:off x="378372" y="3452221"/>
            <a:ext cx="4056880" cy="2677656"/>
          </a:xfrm>
          <a:prstGeom prst="rect">
            <a:avLst/>
          </a:prstGeom>
          <a:noFill/>
        </p:spPr>
        <p:txBody>
          <a:bodyPr wrap="none" rtlCol="0">
            <a:spAutoFit/>
          </a:bodyPr>
          <a:lstStyle/>
          <a:p>
            <a:pPr>
              <a:buFont typeface="Arial" pitchFamily="34" charset="0"/>
              <a:buChar char="•"/>
            </a:pPr>
            <a:r>
              <a:rPr lang="en-US" sz="2400" dirty="0" smtClean="0"/>
              <a:t> Training </a:t>
            </a:r>
            <a:r>
              <a:rPr lang="en-US" sz="2400" dirty="0" err="1" smtClean="0"/>
              <a:t>tunables</a:t>
            </a:r>
            <a:r>
              <a:rPr lang="en-US" sz="2400" dirty="0" smtClean="0"/>
              <a:t>:</a:t>
            </a:r>
          </a:p>
          <a:p>
            <a:pPr lvl="1">
              <a:buFont typeface="Arial" pitchFamily="34" charset="0"/>
              <a:buChar char="•"/>
            </a:pPr>
            <a:r>
              <a:rPr lang="en-US" sz="2400" b="0" dirty="0" smtClean="0"/>
              <a:t> learning rate (step size)</a:t>
            </a:r>
          </a:p>
          <a:p>
            <a:pPr lvl="1">
              <a:buFont typeface="Arial" pitchFamily="34" charset="0"/>
              <a:buChar char="•"/>
            </a:pPr>
            <a:r>
              <a:rPr lang="en-US" sz="2400" b="0" dirty="0" smtClean="0"/>
              <a:t> momentum</a:t>
            </a:r>
          </a:p>
          <a:p>
            <a:pPr lvl="1">
              <a:buFont typeface="Arial" pitchFamily="34" charset="0"/>
              <a:buChar char="•"/>
            </a:pPr>
            <a:r>
              <a:rPr lang="en-US" sz="2400" b="0" dirty="0" smtClean="0"/>
              <a:t> training batch size</a:t>
            </a:r>
          </a:p>
          <a:p>
            <a:pPr lvl="1">
              <a:buFont typeface="Arial" pitchFamily="34" charset="0"/>
              <a:buChar char="•"/>
            </a:pPr>
            <a:r>
              <a:rPr lang="en-US" sz="2400" b="0" dirty="0" smtClean="0"/>
              <a:t> data staleness bound</a:t>
            </a:r>
          </a:p>
          <a:p>
            <a:pPr lvl="1">
              <a:buFont typeface="Arial" pitchFamily="34" charset="0"/>
              <a:buChar char="•"/>
            </a:pPr>
            <a:r>
              <a:rPr lang="en-US" sz="2400" b="0" dirty="0" smtClean="0"/>
              <a:t> ...</a:t>
            </a:r>
          </a:p>
          <a:p>
            <a:pPr lvl="1">
              <a:buFont typeface="Arial" pitchFamily="34" charset="0"/>
              <a:buChar char="•"/>
            </a:pPr>
            <a:endParaRPr lang="en-US" sz="2400" dirty="0"/>
          </a:p>
        </p:txBody>
      </p:sp>
      <p:grpSp>
        <p:nvGrpSpPr>
          <p:cNvPr id="3" name="Group 87"/>
          <p:cNvGrpSpPr/>
          <p:nvPr/>
        </p:nvGrpSpPr>
        <p:grpSpPr>
          <a:xfrm>
            <a:off x="2381596" y="1197033"/>
            <a:ext cx="4130040" cy="1735975"/>
            <a:chOff x="487680" y="1173480"/>
            <a:chExt cx="4754880" cy="2362200"/>
          </a:xfrm>
        </p:grpSpPr>
        <p:pic>
          <p:nvPicPr>
            <p:cNvPr id="91" name="Picture 2" descr="C:\Users\cui\Desktop\eagle.jpg"/>
            <p:cNvPicPr>
              <a:picLocks noChangeAspect="1" noChangeArrowheads="1"/>
            </p:cNvPicPr>
            <p:nvPr/>
          </p:nvPicPr>
          <p:blipFill>
            <a:blip r:embed="rId3" cstate="print"/>
            <a:srcRect/>
            <a:stretch>
              <a:fillRect/>
            </a:stretch>
          </p:blipFill>
          <p:spPr bwMode="auto">
            <a:xfrm>
              <a:off x="643490" y="1356360"/>
              <a:ext cx="968523" cy="504954"/>
            </a:xfrm>
            <a:prstGeom prst="rect">
              <a:avLst/>
            </a:prstGeom>
            <a:noFill/>
            <a:ln w="12700">
              <a:noFill/>
            </a:ln>
          </p:spPr>
        </p:pic>
        <p:pic>
          <p:nvPicPr>
            <p:cNvPr id="92" name="Picture 3" descr="C:\Users\cui\Desktop\vulture.jpg"/>
            <p:cNvPicPr>
              <a:picLocks noChangeAspect="1" noChangeArrowheads="1"/>
            </p:cNvPicPr>
            <p:nvPr/>
          </p:nvPicPr>
          <p:blipFill>
            <a:blip r:embed="rId4" cstate="print"/>
            <a:srcRect/>
            <a:stretch>
              <a:fillRect/>
            </a:stretch>
          </p:blipFill>
          <p:spPr bwMode="auto">
            <a:xfrm>
              <a:off x="635371" y="1831489"/>
              <a:ext cx="975837" cy="527356"/>
            </a:xfrm>
            <a:prstGeom prst="rect">
              <a:avLst/>
            </a:prstGeom>
            <a:noFill/>
            <a:ln w="12700">
              <a:noFill/>
            </a:ln>
          </p:spPr>
        </p:pic>
        <p:pic>
          <p:nvPicPr>
            <p:cNvPr id="93" name="Picture 4" descr="C:\Users\cui\Desktop\accipiter.jpg"/>
            <p:cNvPicPr>
              <a:picLocks noChangeAspect="1" noChangeArrowheads="1"/>
            </p:cNvPicPr>
            <p:nvPr/>
          </p:nvPicPr>
          <p:blipFill>
            <a:blip r:embed="rId5" cstate="print"/>
            <a:srcRect/>
            <a:stretch>
              <a:fillRect/>
            </a:stretch>
          </p:blipFill>
          <p:spPr bwMode="auto">
            <a:xfrm>
              <a:off x="625487" y="2924081"/>
              <a:ext cx="980249" cy="490102"/>
            </a:xfrm>
            <a:prstGeom prst="rect">
              <a:avLst/>
            </a:prstGeom>
            <a:noFill/>
            <a:ln w="12700">
              <a:noFill/>
            </a:ln>
          </p:spPr>
        </p:pic>
        <p:pic>
          <p:nvPicPr>
            <p:cNvPr id="94" name="Picture 5" descr="C:\Users\cui\Desktop\osprey.jpg"/>
            <p:cNvPicPr>
              <a:picLocks noChangeAspect="1" noChangeArrowheads="1"/>
            </p:cNvPicPr>
            <p:nvPr/>
          </p:nvPicPr>
          <p:blipFill>
            <a:blip r:embed="rId6" cstate="print"/>
            <a:srcRect/>
            <a:stretch>
              <a:fillRect/>
            </a:stretch>
          </p:blipFill>
          <p:spPr bwMode="auto">
            <a:xfrm>
              <a:off x="624841" y="2451088"/>
              <a:ext cx="983044" cy="482677"/>
            </a:xfrm>
            <a:prstGeom prst="rect">
              <a:avLst/>
            </a:prstGeom>
            <a:noFill/>
            <a:ln w="12700">
              <a:noFill/>
            </a:ln>
          </p:spPr>
        </p:pic>
        <p:sp>
          <p:nvSpPr>
            <p:cNvPr id="95" name="右箭头 8"/>
            <p:cNvSpPr/>
            <p:nvPr/>
          </p:nvSpPr>
          <p:spPr bwMode="auto">
            <a:xfrm rot="325598">
              <a:off x="1801666" y="1839434"/>
              <a:ext cx="1974738" cy="336357"/>
            </a:xfrm>
            <a:prstGeom prst="rightArrow">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354" tIns="45678" rIns="91354" bIns="45678" numCol="1" rtlCol="0" anchor="t" anchorCtr="0" compatLnSpc="1">
              <a:prstTxWarp prst="textNoShape">
                <a:avLst/>
              </a:prstTxWarp>
            </a:bodyPr>
            <a:lstStyle/>
            <a:p>
              <a:pPr defTabSz="913564"/>
              <a:endParaRPr lang="zh-CN" altLang="en-US" dirty="0" smtClean="0">
                <a:latin typeface="Arial" charset="0"/>
              </a:endParaRPr>
            </a:p>
          </p:txBody>
        </p:sp>
        <p:pic>
          <p:nvPicPr>
            <p:cNvPr id="96" name="Picture 95"/>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2230316" y="1577100"/>
              <a:ext cx="554585" cy="766146"/>
            </a:xfrm>
            <a:prstGeom prst="rect">
              <a:avLst/>
            </a:prstGeom>
            <a:ln w="12700">
              <a:noFill/>
            </a:ln>
          </p:spPr>
        </p:pic>
        <p:sp>
          <p:nvSpPr>
            <p:cNvPr id="97" name="右箭头 8"/>
            <p:cNvSpPr/>
            <p:nvPr/>
          </p:nvSpPr>
          <p:spPr bwMode="auto">
            <a:xfrm rot="21122638">
              <a:off x="1759214" y="2650623"/>
              <a:ext cx="2032028" cy="321177"/>
            </a:xfrm>
            <a:prstGeom prst="rightArrow">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354" tIns="45678" rIns="91354" bIns="45678" numCol="1" rtlCol="0" anchor="t" anchorCtr="0" compatLnSpc="1">
              <a:prstTxWarp prst="textNoShape">
                <a:avLst/>
              </a:prstTxWarp>
            </a:bodyPr>
            <a:lstStyle/>
            <a:p>
              <a:pPr defTabSz="913564"/>
              <a:endParaRPr lang="zh-CN" altLang="en-US" dirty="0" smtClean="0">
                <a:latin typeface="Arial" charset="0"/>
              </a:endParaRPr>
            </a:p>
          </p:txBody>
        </p:sp>
        <p:pic>
          <p:nvPicPr>
            <p:cNvPr id="98" name="Picture 97"/>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2239175" y="2554265"/>
              <a:ext cx="554585" cy="766146"/>
            </a:xfrm>
            <a:prstGeom prst="rect">
              <a:avLst/>
            </a:prstGeom>
            <a:ln w="12700">
              <a:noFill/>
            </a:ln>
          </p:spPr>
        </p:pic>
        <p:grpSp>
          <p:nvGrpSpPr>
            <p:cNvPr id="7" name="Group 26"/>
            <p:cNvGrpSpPr/>
            <p:nvPr/>
          </p:nvGrpSpPr>
          <p:grpSpPr>
            <a:xfrm>
              <a:off x="3813071" y="1764701"/>
              <a:ext cx="1322807" cy="1194063"/>
              <a:chOff x="2354580" y="1866900"/>
              <a:chExt cx="3596640" cy="2956560"/>
            </a:xfrm>
          </p:grpSpPr>
          <p:sp>
            <p:nvSpPr>
              <p:cNvPr id="101" name="Oval 100"/>
              <p:cNvSpPr/>
              <p:nvPr/>
            </p:nvSpPr>
            <p:spPr bwMode="auto">
              <a:xfrm>
                <a:off x="2354580" y="44729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02" name="Oval 101"/>
              <p:cNvSpPr/>
              <p:nvPr/>
            </p:nvSpPr>
            <p:spPr bwMode="auto">
              <a:xfrm>
                <a:off x="3040380" y="44729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03" name="Oval 102"/>
              <p:cNvSpPr/>
              <p:nvPr/>
            </p:nvSpPr>
            <p:spPr bwMode="auto">
              <a:xfrm>
                <a:off x="3695700" y="448818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04" name="Oval 103"/>
              <p:cNvSpPr/>
              <p:nvPr/>
            </p:nvSpPr>
            <p:spPr bwMode="auto">
              <a:xfrm>
                <a:off x="4297680" y="449580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05" name="Oval 104"/>
              <p:cNvSpPr/>
              <p:nvPr/>
            </p:nvSpPr>
            <p:spPr bwMode="auto">
              <a:xfrm>
                <a:off x="4953000" y="45110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06" name="Oval 105"/>
              <p:cNvSpPr/>
              <p:nvPr/>
            </p:nvSpPr>
            <p:spPr bwMode="auto">
              <a:xfrm>
                <a:off x="5638800" y="45110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07" name="Oval 106"/>
              <p:cNvSpPr/>
              <p:nvPr/>
            </p:nvSpPr>
            <p:spPr bwMode="auto">
              <a:xfrm>
                <a:off x="3042920" y="366522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08" name="Oval 107"/>
              <p:cNvSpPr/>
              <p:nvPr/>
            </p:nvSpPr>
            <p:spPr bwMode="auto">
              <a:xfrm>
                <a:off x="3698240" y="368046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09" name="Oval 108"/>
              <p:cNvSpPr/>
              <p:nvPr/>
            </p:nvSpPr>
            <p:spPr bwMode="auto">
              <a:xfrm>
                <a:off x="4300220" y="368808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10" name="Oval 109"/>
              <p:cNvSpPr/>
              <p:nvPr/>
            </p:nvSpPr>
            <p:spPr bwMode="auto">
              <a:xfrm>
                <a:off x="4955540" y="370332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111" name="Straight Connector 110"/>
              <p:cNvCxnSpPr>
                <a:stCxn id="101" idx="0"/>
                <a:endCxn id="107" idx="4"/>
              </p:cNvCxnSpPr>
              <p:nvPr/>
            </p:nvCxnSpPr>
            <p:spPr bwMode="auto">
              <a:xfrm rot="5400000" flipH="1" flipV="1">
                <a:off x="2607310" y="3881120"/>
                <a:ext cx="495300" cy="6883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12" name="Straight Connector 111"/>
              <p:cNvCxnSpPr>
                <a:stCxn id="102" idx="0"/>
                <a:endCxn id="108" idx="4"/>
              </p:cNvCxnSpPr>
              <p:nvPr/>
            </p:nvCxnSpPr>
            <p:spPr bwMode="auto">
              <a:xfrm rot="5400000" flipH="1" flipV="1">
                <a:off x="3285490" y="3903980"/>
                <a:ext cx="480060" cy="65786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13" name="Straight Connector 112"/>
              <p:cNvCxnSpPr>
                <a:stCxn id="103" idx="0"/>
                <a:endCxn id="109" idx="4"/>
              </p:cNvCxnSpPr>
              <p:nvPr/>
            </p:nvCxnSpPr>
            <p:spPr bwMode="auto">
              <a:xfrm rot="5400000" flipH="1" flipV="1">
                <a:off x="3910330" y="3942080"/>
                <a:ext cx="487680" cy="60452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14" name="Straight Connector 113"/>
              <p:cNvCxnSpPr>
                <a:stCxn id="104" idx="0"/>
                <a:endCxn id="110" idx="4"/>
              </p:cNvCxnSpPr>
              <p:nvPr/>
            </p:nvCxnSpPr>
            <p:spPr bwMode="auto">
              <a:xfrm rot="5400000" flipH="1" flipV="1">
                <a:off x="4542790" y="3926840"/>
                <a:ext cx="480060" cy="65786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15" name="Straight Connector 114"/>
              <p:cNvCxnSpPr>
                <a:stCxn id="107" idx="4"/>
                <a:endCxn id="102" idx="0"/>
              </p:cNvCxnSpPr>
              <p:nvPr/>
            </p:nvCxnSpPr>
            <p:spPr bwMode="auto">
              <a:xfrm rot="5400000">
                <a:off x="2950210" y="422402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16" name="Straight Connector 115"/>
              <p:cNvCxnSpPr>
                <a:stCxn id="108" idx="4"/>
                <a:endCxn id="103" idx="0"/>
              </p:cNvCxnSpPr>
              <p:nvPr/>
            </p:nvCxnSpPr>
            <p:spPr bwMode="auto">
              <a:xfrm rot="5400000">
                <a:off x="3605530" y="423926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17" name="Straight Connector 116"/>
              <p:cNvCxnSpPr>
                <a:stCxn id="109" idx="4"/>
                <a:endCxn id="104" idx="0"/>
              </p:cNvCxnSpPr>
              <p:nvPr/>
            </p:nvCxnSpPr>
            <p:spPr bwMode="auto">
              <a:xfrm rot="5400000">
                <a:off x="4207510" y="424688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18" name="Straight Connector 117"/>
              <p:cNvCxnSpPr>
                <a:stCxn id="110" idx="4"/>
                <a:endCxn id="105" idx="0"/>
              </p:cNvCxnSpPr>
              <p:nvPr/>
            </p:nvCxnSpPr>
            <p:spPr bwMode="auto">
              <a:xfrm rot="5400000">
                <a:off x="4862830" y="426212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19" name="Straight Connector 118"/>
              <p:cNvCxnSpPr>
                <a:stCxn id="110" idx="4"/>
                <a:endCxn id="106" idx="0"/>
              </p:cNvCxnSpPr>
              <p:nvPr/>
            </p:nvCxnSpPr>
            <p:spPr bwMode="auto">
              <a:xfrm rot="16200000" flipH="1">
                <a:off x="5205730" y="3921760"/>
                <a:ext cx="495300" cy="68326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20" name="Straight Connector 119"/>
              <p:cNvCxnSpPr>
                <a:stCxn id="109" idx="4"/>
                <a:endCxn id="105" idx="0"/>
              </p:cNvCxnSpPr>
              <p:nvPr/>
            </p:nvCxnSpPr>
            <p:spPr bwMode="auto">
              <a:xfrm rot="16200000" flipH="1">
                <a:off x="4527550" y="3929380"/>
                <a:ext cx="510540" cy="6527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21" name="Straight Connector 120"/>
              <p:cNvCxnSpPr>
                <a:stCxn id="108" idx="4"/>
                <a:endCxn id="104" idx="0"/>
              </p:cNvCxnSpPr>
              <p:nvPr/>
            </p:nvCxnSpPr>
            <p:spPr bwMode="auto">
              <a:xfrm rot="16200000" flipH="1">
                <a:off x="3902710" y="3944620"/>
                <a:ext cx="502920" cy="5994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22" name="Straight Connector 121"/>
              <p:cNvCxnSpPr>
                <a:stCxn id="107" idx="4"/>
                <a:endCxn id="103" idx="0"/>
              </p:cNvCxnSpPr>
              <p:nvPr/>
            </p:nvCxnSpPr>
            <p:spPr bwMode="auto">
              <a:xfrm rot="16200000" flipH="1">
                <a:off x="3270250" y="3906520"/>
                <a:ext cx="510540" cy="65278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23" name="Oval 122"/>
              <p:cNvSpPr/>
              <p:nvPr/>
            </p:nvSpPr>
            <p:spPr bwMode="auto">
              <a:xfrm>
                <a:off x="3698240" y="279654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24" name="Oval 123"/>
              <p:cNvSpPr/>
              <p:nvPr/>
            </p:nvSpPr>
            <p:spPr bwMode="auto">
              <a:xfrm>
                <a:off x="4300220" y="280416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125" name="Straight Connector 124"/>
              <p:cNvCxnSpPr>
                <a:stCxn id="108" idx="0"/>
                <a:endCxn id="123" idx="4"/>
              </p:cNvCxnSpPr>
              <p:nvPr/>
            </p:nvCxnSpPr>
            <p:spPr bwMode="auto">
              <a:xfrm rot="5400000" flipH="1" flipV="1">
                <a:off x="3568700" y="3394710"/>
                <a:ext cx="5715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26" name="Straight Connector 125"/>
              <p:cNvCxnSpPr>
                <a:stCxn id="109" idx="0"/>
                <a:endCxn id="124" idx="4"/>
              </p:cNvCxnSpPr>
              <p:nvPr/>
            </p:nvCxnSpPr>
            <p:spPr bwMode="auto">
              <a:xfrm rot="5400000" flipH="1" flipV="1">
                <a:off x="4170680" y="3402330"/>
                <a:ext cx="5715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27" name="Straight Connector 126"/>
              <p:cNvCxnSpPr>
                <a:stCxn id="107" idx="0"/>
                <a:endCxn id="123" idx="4"/>
              </p:cNvCxnSpPr>
              <p:nvPr/>
            </p:nvCxnSpPr>
            <p:spPr bwMode="auto">
              <a:xfrm rot="5400000" flipH="1" flipV="1">
                <a:off x="3248660" y="3059430"/>
                <a:ext cx="55626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28" name="Straight Connector 127"/>
              <p:cNvCxnSpPr>
                <a:stCxn id="109" idx="0"/>
                <a:endCxn id="123" idx="4"/>
              </p:cNvCxnSpPr>
              <p:nvPr/>
            </p:nvCxnSpPr>
            <p:spPr bwMode="auto">
              <a:xfrm rot="16200000" flipV="1">
                <a:off x="3865880" y="3097530"/>
                <a:ext cx="57912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29" name="Straight Connector 128"/>
              <p:cNvCxnSpPr>
                <a:stCxn id="110" idx="0"/>
                <a:endCxn id="123" idx="4"/>
              </p:cNvCxnSpPr>
              <p:nvPr/>
            </p:nvCxnSpPr>
            <p:spPr bwMode="auto">
              <a:xfrm rot="16200000" flipV="1">
                <a:off x="4185920" y="2777490"/>
                <a:ext cx="59436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30" name="Straight Connector 129"/>
              <p:cNvCxnSpPr>
                <a:stCxn id="107" idx="0"/>
                <a:endCxn id="124" idx="4"/>
              </p:cNvCxnSpPr>
              <p:nvPr/>
            </p:nvCxnSpPr>
            <p:spPr bwMode="auto">
              <a:xfrm rot="5400000" flipH="1" flipV="1">
                <a:off x="3553460" y="2762250"/>
                <a:ext cx="54864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31" name="Straight Connector 130"/>
              <p:cNvCxnSpPr>
                <a:stCxn id="108" idx="0"/>
                <a:endCxn id="124" idx="4"/>
              </p:cNvCxnSpPr>
              <p:nvPr/>
            </p:nvCxnSpPr>
            <p:spPr bwMode="auto">
              <a:xfrm rot="5400000" flipH="1" flipV="1">
                <a:off x="3873500" y="3097530"/>
                <a:ext cx="56388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32" name="Straight Connector 131"/>
              <p:cNvCxnSpPr>
                <a:stCxn id="110" idx="0"/>
                <a:endCxn id="124" idx="4"/>
              </p:cNvCxnSpPr>
              <p:nvPr/>
            </p:nvCxnSpPr>
            <p:spPr bwMode="auto">
              <a:xfrm rot="16200000" flipV="1">
                <a:off x="4490720" y="3082290"/>
                <a:ext cx="58674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33" name="Oval 132"/>
              <p:cNvSpPr/>
              <p:nvPr/>
            </p:nvSpPr>
            <p:spPr bwMode="auto">
              <a:xfrm>
                <a:off x="3042920" y="186690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34" name="Oval 133"/>
              <p:cNvSpPr/>
              <p:nvPr/>
            </p:nvSpPr>
            <p:spPr bwMode="auto">
              <a:xfrm>
                <a:off x="3698240" y="188214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35" name="Oval 134"/>
              <p:cNvSpPr/>
              <p:nvPr/>
            </p:nvSpPr>
            <p:spPr bwMode="auto">
              <a:xfrm>
                <a:off x="4300220" y="188976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36" name="Oval 135"/>
              <p:cNvSpPr/>
              <p:nvPr/>
            </p:nvSpPr>
            <p:spPr bwMode="auto">
              <a:xfrm>
                <a:off x="4955540" y="190500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137" name="Straight Connector 136"/>
              <p:cNvCxnSpPr>
                <a:stCxn id="123" idx="0"/>
                <a:endCxn id="134" idx="4"/>
              </p:cNvCxnSpPr>
              <p:nvPr/>
            </p:nvCxnSpPr>
            <p:spPr bwMode="auto">
              <a:xfrm rot="5400000" flipH="1" flipV="1">
                <a:off x="3553460" y="2495550"/>
                <a:ext cx="60198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38" name="Straight Connector 137"/>
              <p:cNvCxnSpPr>
                <a:stCxn id="124" idx="0"/>
                <a:endCxn id="135" idx="4"/>
              </p:cNvCxnSpPr>
              <p:nvPr/>
            </p:nvCxnSpPr>
            <p:spPr bwMode="auto">
              <a:xfrm rot="5400000" flipH="1" flipV="1">
                <a:off x="4155440" y="2503170"/>
                <a:ext cx="60198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39" name="Straight Connector 138"/>
              <p:cNvCxnSpPr>
                <a:stCxn id="123" idx="0"/>
                <a:endCxn id="133" idx="4"/>
              </p:cNvCxnSpPr>
              <p:nvPr/>
            </p:nvCxnSpPr>
            <p:spPr bwMode="auto">
              <a:xfrm rot="16200000" flipV="1">
                <a:off x="3218180" y="2160270"/>
                <a:ext cx="61722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40" name="Straight Connector 139"/>
              <p:cNvCxnSpPr>
                <a:stCxn id="124" idx="0"/>
                <a:endCxn id="133" idx="4"/>
              </p:cNvCxnSpPr>
              <p:nvPr/>
            </p:nvCxnSpPr>
            <p:spPr bwMode="auto">
              <a:xfrm rot="16200000" flipV="1">
                <a:off x="3515360" y="1863090"/>
                <a:ext cx="62484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41" name="Straight Connector 140"/>
              <p:cNvCxnSpPr>
                <a:stCxn id="124" idx="0"/>
                <a:endCxn id="134" idx="4"/>
              </p:cNvCxnSpPr>
              <p:nvPr/>
            </p:nvCxnSpPr>
            <p:spPr bwMode="auto">
              <a:xfrm rot="16200000" flipV="1">
                <a:off x="3850640" y="2198370"/>
                <a:ext cx="60960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42" name="Straight Connector 141"/>
              <p:cNvCxnSpPr>
                <a:stCxn id="123" idx="0"/>
                <a:endCxn id="135" idx="4"/>
              </p:cNvCxnSpPr>
              <p:nvPr/>
            </p:nvCxnSpPr>
            <p:spPr bwMode="auto">
              <a:xfrm rot="5400000" flipH="1" flipV="1">
                <a:off x="3858260" y="2198370"/>
                <a:ext cx="59436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43" name="Straight Connector 142"/>
              <p:cNvCxnSpPr>
                <a:stCxn id="123" idx="0"/>
                <a:endCxn id="136" idx="4"/>
              </p:cNvCxnSpPr>
              <p:nvPr/>
            </p:nvCxnSpPr>
            <p:spPr bwMode="auto">
              <a:xfrm rot="5400000" flipH="1" flipV="1">
                <a:off x="4193540" y="1878330"/>
                <a:ext cx="57912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44" name="Straight Connector 143"/>
              <p:cNvCxnSpPr>
                <a:stCxn id="124" idx="0"/>
                <a:endCxn id="136" idx="4"/>
              </p:cNvCxnSpPr>
              <p:nvPr/>
            </p:nvCxnSpPr>
            <p:spPr bwMode="auto">
              <a:xfrm rot="5400000" flipH="1" flipV="1">
                <a:off x="4490720" y="2183130"/>
                <a:ext cx="58674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sp>
          <p:nvSpPr>
            <p:cNvPr id="100" name="Rectangle 99"/>
            <p:cNvSpPr/>
            <p:nvPr/>
          </p:nvSpPr>
          <p:spPr bwMode="auto">
            <a:xfrm>
              <a:off x="487680" y="1173480"/>
              <a:ext cx="4754880" cy="2362200"/>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grpSp>
      <p:sp>
        <p:nvSpPr>
          <p:cNvPr id="64" name="TextBox 63"/>
          <p:cNvSpPr txBox="1"/>
          <p:nvPr/>
        </p:nvSpPr>
        <p:spPr>
          <a:xfrm>
            <a:off x="4593265" y="3487481"/>
            <a:ext cx="4550735" cy="1200329"/>
          </a:xfrm>
          <a:prstGeom prst="rect">
            <a:avLst/>
          </a:prstGeom>
          <a:noFill/>
        </p:spPr>
        <p:txBody>
          <a:bodyPr wrap="square" rtlCol="0">
            <a:spAutoFit/>
          </a:bodyPr>
          <a:lstStyle/>
          <a:p>
            <a:pPr>
              <a:buFont typeface="Arial" pitchFamily="34" charset="0"/>
              <a:buChar char="•"/>
            </a:pPr>
            <a:r>
              <a:rPr lang="en-US" sz="2400" dirty="0" smtClean="0"/>
              <a:t> Tuning them is important</a:t>
            </a:r>
          </a:p>
          <a:p>
            <a:pPr lvl="1">
              <a:buFont typeface="Arial" pitchFamily="34" charset="0"/>
              <a:buChar char="•"/>
            </a:pPr>
            <a:r>
              <a:rPr lang="en-US" sz="2400" dirty="0" smtClean="0"/>
              <a:t> </a:t>
            </a:r>
            <a:r>
              <a:rPr lang="en-US" sz="2400" b="0" dirty="0" smtClean="0"/>
              <a:t>affect task completion time</a:t>
            </a:r>
          </a:p>
          <a:p>
            <a:pPr lvl="1">
              <a:buFont typeface="Arial" pitchFamily="34" charset="0"/>
              <a:buChar char="•"/>
            </a:pPr>
            <a:r>
              <a:rPr lang="en-US" sz="2400" b="0" dirty="0" smtClean="0"/>
              <a:t> affect solution quality </a:t>
            </a:r>
          </a:p>
        </p:txBody>
      </p:sp>
      <p:cxnSp>
        <p:nvCxnSpPr>
          <p:cNvPr id="65" name="Straight Arrow Connector 64"/>
          <p:cNvCxnSpPr/>
          <p:nvPr/>
        </p:nvCxnSpPr>
        <p:spPr bwMode="auto">
          <a:xfrm flipV="1">
            <a:off x="2826327" y="2763982"/>
            <a:ext cx="1122218" cy="685800"/>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xmlns="" val="321434286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sz="4000" i="1" dirty="0" smtClean="0"/>
              <a:t>Training </a:t>
            </a:r>
            <a:r>
              <a:rPr lang="en-US" sz="4000" i="1" dirty="0" err="1" smtClean="0"/>
              <a:t>tunables</a:t>
            </a:r>
            <a:r>
              <a:rPr lang="en-US" sz="4000" i="1" dirty="0" smtClean="0"/>
              <a:t> </a:t>
            </a:r>
            <a:r>
              <a:rPr lang="en-US" sz="4000" dirty="0" smtClean="0"/>
              <a:t>in machine learning</a:t>
            </a:r>
            <a:endParaRPr lang="zh-CN" altLang="en-US" sz="4000" dirty="0"/>
          </a:p>
        </p:txBody>
      </p:sp>
      <p:sp>
        <p:nvSpPr>
          <p:cNvPr id="4" name="日期占位符 3"/>
          <p:cNvSpPr>
            <a:spLocks noGrp="1"/>
          </p:cNvSpPr>
          <p:nvPr>
            <p:ph type="dt" sz="half" idx="10"/>
          </p:nvPr>
        </p:nvSpPr>
        <p:spPr/>
        <p:txBody>
          <a:bodyPr/>
          <a:lstStyle/>
          <a:p>
            <a:r>
              <a:rPr lang="en-US" altLang="zh-CN" smtClean="0"/>
              <a:t>   Henggang Cui  © </a:t>
            </a:r>
            <a:fld id="{99EAB427-7D37-4EC9-81E8-D7BECF276D5B}" type="datetime6">
              <a:rPr lang="en-US" altLang="zh-CN" smtClean="0"/>
              <a:pPr/>
              <a:t>April 17</a:t>
            </a:fld>
            <a:endParaRPr lang="en-US" altLang="zh-CN" dirty="0"/>
          </a:p>
        </p:txBody>
      </p:sp>
      <p:sp>
        <p:nvSpPr>
          <p:cNvPr id="5" name="页脚占位符 4"/>
          <p:cNvSpPr>
            <a:spLocks noGrp="1"/>
          </p:cNvSpPr>
          <p:nvPr>
            <p:ph type="ftr" sz="quarter" idx="11"/>
          </p:nvPr>
        </p:nvSpPr>
        <p:spPr/>
        <p:txBody>
          <a:bodyPr/>
          <a:lstStyle/>
          <a:p>
            <a:r>
              <a:rPr lang="en-US" altLang="zh-CN" dirty="0" smtClean="0"/>
              <a:t>http://www.pdl.cmu.edu/</a:t>
            </a:r>
            <a:endParaRPr lang="en-US" altLang="zh-CN" sz="1600" dirty="0">
              <a:latin typeface="Times New Roman" pitchFamily="18" charset="0"/>
            </a:endParaRPr>
          </a:p>
        </p:txBody>
      </p:sp>
      <p:sp>
        <p:nvSpPr>
          <p:cNvPr id="6" name="灯片编号占位符 5"/>
          <p:cNvSpPr>
            <a:spLocks noGrp="1"/>
          </p:cNvSpPr>
          <p:nvPr>
            <p:ph type="sldNum" sz="quarter" idx="12"/>
          </p:nvPr>
        </p:nvSpPr>
        <p:spPr/>
        <p:txBody>
          <a:bodyPr/>
          <a:lstStyle/>
          <a:p>
            <a:fld id="{394E1F9E-6655-4EF9-9EF5-B7DBFADF7D5B}" type="slidenum">
              <a:rPr lang="en-US" altLang="zh-CN" smtClean="0"/>
              <a:pPr/>
              <a:t>42</a:t>
            </a:fld>
            <a:endParaRPr lang="en-US" altLang="zh-CN" sz="1600" dirty="0"/>
          </a:p>
        </p:txBody>
      </p:sp>
      <p:sp>
        <p:nvSpPr>
          <p:cNvPr id="90" name="TextBox 89"/>
          <p:cNvSpPr txBox="1"/>
          <p:nvPr/>
        </p:nvSpPr>
        <p:spPr>
          <a:xfrm>
            <a:off x="378372" y="3452221"/>
            <a:ext cx="4056880" cy="2677656"/>
          </a:xfrm>
          <a:prstGeom prst="rect">
            <a:avLst/>
          </a:prstGeom>
          <a:noFill/>
        </p:spPr>
        <p:txBody>
          <a:bodyPr wrap="none" rtlCol="0">
            <a:spAutoFit/>
          </a:bodyPr>
          <a:lstStyle/>
          <a:p>
            <a:pPr>
              <a:buFont typeface="Arial" pitchFamily="34" charset="0"/>
              <a:buChar char="•"/>
            </a:pPr>
            <a:r>
              <a:rPr lang="en-US" sz="2400" dirty="0" smtClean="0"/>
              <a:t> Training </a:t>
            </a:r>
            <a:r>
              <a:rPr lang="en-US" sz="2400" dirty="0" err="1" smtClean="0"/>
              <a:t>tunables</a:t>
            </a:r>
            <a:r>
              <a:rPr lang="en-US" sz="2400" dirty="0" smtClean="0"/>
              <a:t>:</a:t>
            </a:r>
          </a:p>
          <a:p>
            <a:pPr lvl="1">
              <a:buFont typeface="Arial" pitchFamily="34" charset="0"/>
              <a:buChar char="•"/>
            </a:pPr>
            <a:r>
              <a:rPr lang="en-US" sz="2400" b="0" dirty="0" smtClean="0"/>
              <a:t> learning rate (step size)</a:t>
            </a:r>
          </a:p>
          <a:p>
            <a:pPr lvl="1">
              <a:buFont typeface="Arial" pitchFamily="34" charset="0"/>
              <a:buChar char="•"/>
            </a:pPr>
            <a:r>
              <a:rPr lang="en-US" sz="2400" b="0" dirty="0" smtClean="0"/>
              <a:t> momentum</a:t>
            </a:r>
          </a:p>
          <a:p>
            <a:pPr lvl="1">
              <a:buFont typeface="Arial" pitchFamily="34" charset="0"/>
              <a:buChar char="•"/>
            </a:pPr>
            <a:r>
              <a:rPr lang="en-US" sz="2400" b="0" dirty="0" smtClean="0"/>
              <a:t> training batch size</a:t>
            </a:r>
          </a:p>
          <a:p>
            <a:pPr lvl="1">
              <a:buFont typeface="Arial" pitchFamily="34" charset="0"/>
              <a:buChar char="•"/>
            </a:pPr>
            <a:r>
              <a:rPr lang="en-US" sz="2400" b="0" dirty="0" smtClean="0"/>
              <a:t> data staleness bound</a:t>
            </a:r>
          </a:p>
          <a:p>
            <a:pPr lvl="1">
              <a:buFont typeface="Arial" pitchFamily="34" charset="0"/>
              <a:buChar char="•"/>
            </a:pPr>
            <a:r>
              <a:rPr lang="en-US" sz="2400" b="0" dirty="0" smtClean="0"/>
              <a:t> ...</a:t>
            </a:r>
          </a:p>
          <a:p>
            <a:pPr lvl="1">
              <a:buFont typeface="Arial" pitchFamily="34" charset="0"/>
              <a:buChar char="•"/>
            </a:pPr>
            <a:endParaRPr lang="en-US" sz="2400" dirty="0"/>
          </a:p>
        </p:txBody>
      </p:sp>
      <p:sp>
        <p:nvSpPr>
          <p:cNvPr id="84" name="TextBox 83"/>
          <p:cNvSpPr txBox="1"/>
          <p:nvPr/>
        </p:nvSpPr>
        <p:spPr>
          <a:xfrm>
            <a:off x="4754355" y="3467461"/>
            <a:ext cx="4348626" cy="2308324"/>
          </a:xfrm>
          <a:prstGeom prst="rect">
            <a:avLst/>
          </a:prstGeom>
          <a:noFill/>
        </p:spPr>
        <p:txBody>
          <a:bodyPr wrap="none" rtlCol="0">
            <a:spAutoFit/>
          </a:bodyPr>
          <a:lstStyle/>
          <a:p>
            <a:pPr>
              <a:buFont typeface="Arial" pitchFamily="34" charset="0"/>
              <a:buChar char="•"/>
            </a:pPr>
            <a:r>
              <a:rPr lang="en-US" sz="2400" dirty="0" smtClean="0"/>
              <a:t> Model </a:t>
            </a:r>
            <a:r>
              <a:rPr lang="en-US" sz="2400" dirty="0" err="1" smtClean="0"/>
              <a:t>hyperparams</a:t>
            </a:r>
            <a:r>
              <a:rPr lang="en-US" sz="2400" dirty="0" smtClean="0"/>
              <a:t>:</a:t>
            </a:r>
          </a:p>
          <a:p>
            <a:pPr lvl="1">
              <a:buFont typeface="Arial" pitchFamily="34" charset="0"/>
              <a:buChar char="•"/>
            </a:pPr>
            <a:r>
              <a:rPr lang="en-US" sz="2400" b="0" dirty="0" smtClean="0"/>
              <a:t> network depth</a:t>
            </a:r>
          </a:p>
          <a:p>
            <a:pPr lvl="1">
              <a:buFont typeface="Arial" pitchFamily="34" charset="0"/>
              <a:buChar char="•"/>
            </a:pPr>
            <a:r>
              <a:rPr lang="en-US" sz="2400" b="0" dirty="0" smtClean="0"/>
              <a:t> neuron layer sizes</a:t>
            </a:r>
          </a:p>
          <a:p>
            <a:pPr lvl="1">
              <a:buFont typeface="Arial" pitchFamily="34" charset="0"/>
              <a:buChar char="•"/>
            </a:pPr>
            <a:r>
              <a:rPr lang="en-US" sz="2400" b="0" dirty="0" smtClean="0"/>
              <a:t> neuron activation function</a:t>
            </a:r>
          </a:p>
          <a:p>
            <a:pPr lvl="1">
              <a:buFont typeface="Arial" pitchFamily="34" charset="0"/>
              <a:buChar char="•"/>
            </a:pPr>
            <a:r>
              <a:rPr lang="en-US" sz="2400" b="0" dirty="0" smtClean="0"/>
              <a:t> ...</a:t>
            </a:r>
          </a:p>
          <a:p>
            <a:pPr lvl="1">
              <a:buFont typeface="Arial" pitchFamily="34" charset="0"/>
              <a:buChar char="•"/>
            </a:pPr>
            <a:endParaRPr lang="en-US" sz="2400" dirty="0"/>
          </a:p>
        </p:txBody>
      </p:sp>
      <p:grpSp>
        <p:nvGrpSpPr>
          <p:cNvPr id="3" name="Group 87"/>
          <p:cNvGrpSpPr/>
          <p:nvPr/>
        </p:nvGrpSpPr>
        <p:grpSpPr>
          <a:xfrm>
            <a:off x="2381596" y="1197033"/>
            <a:ext cx="4130040" cy="1735975"/>
            <a:chOff x="487680" y="1173480"/>
            <a:chExt cx="4754880" cy="2362200"/>
          </a:xfrm>
        </p:grpSpPr>
        <p:pic>
          <p:nvPicPr>
            <p:cNvPr id="91" name="Picture 2" descr="C:\Users\cui\Desktop\eagle.jpg"/>
            <p:cNvPicPr>
              <a:picLocks noChangeAspect="1" noChangeArrowheads="1"/>
            </p:cNvPicPr>
            <p:nvPr/>
          </p:nvPicPr>
          <p:blipFill>
            <a:blip r:embed="rId3" cstate="print"/>
            <a:srcRect/>
            <a:stretch>
              <a:fillRect/>
            </a:stretch>
          </p:blipFill>
          <p:spPr bwMode="auto">
            <a:xfrm>
              <a:off x="643490" y="1356360"/>
              <a:ext cx="968523" cy="504954"/>
            </a:xfrm>
            <a:prstGeom prst="rect">
              <a:avLst/>
            </a:prstGeom>
            <a:noFill/>
            <a:ln w="12700">
              <a:noFill/>
            </a:ln>
          </p:spPr>
        </p:pic>
        <p:pic>
          <p:nvPicPr>
            <p:cNvPr id="92" name="Picture 3" descr="C:\Users\cui\Desktop\vulture.jpg"/>
            <p:cNvPicPr>
              <a:picLocks noChangeAspect="1" noChangeArrowheads="1"/>
            </p:cNvPicPr>
            <p:nvPr/>
          </p:nvPicPr>
          <p:blipFill>
            <a:blip r:embed="rId4" cstate="print"/>
            <a:srcRect/>
            <a:stretch>
              <a:fillRect/>
            </a:stretch>
          </p:blipFill>
          <p:spPr bwMode="auto">
            <a:xfrm>
              <a:off x="635371" y="1831489"/>
              <a:ext cx="975837" cy="527356"/>
            </a:xfrm>
            <a:prstGeom prst="rect">
              <a:avLst/>
            </a:prstGeom>
            <a:noFill/>
            <a:ln w="12700">
              <a:noFill/>
            </a:ln>
          </p:spPr>
        </p:pic>
        <p:pic>
          <p:nvPicPr>
            <p:cNvPr id="93" name="Picture 4" descr="C:\Users\cui\Desktop\accipiter.jpg"/>
            <p:cNvPicPr>
              <a:picLocks noChangeAspect="1" noChangeArrowheads="1"/>
            </p:cNvPicPr>
            <p:nvPr/>
          </p:nvPicPr>
          <p:blipFill>
            <a:blip r:embed="rId5" cstate="print"/>
            <a:srcRect/>
            <a:stretch>
              <a:fillRect/>
            </a:stretch>
          </p:blipFill>
          <p:spPr bwMode="auto">
            <a:xfrm>
              <a:off x="625487" y="2924081"/>
              <a:ext cx="980249" cy="490102"/>
            </a:xfrm>
            <a:prstGeom prst="rect">
              <a:avLst/>
            </a:prstGeom>
            <a:noFill/>
            <a:ln w="12700">
              <a:noFill/>
            </a:ln>
          </p:spPr>
        </p:pic>
        <p:pic>
          <p:nvPicPr>
            <p:cNvPr id="94" name="Picture 5" descr="C:\Users\cui\Desktop\osprey.jpg"/>
            <p:cNvPicPr>
              <a:picLocks noChangeAspect="1" noChangeArrowheads="1"/>
            </p:cNvPicPr>
            <p:nvPr/>
          </p:nvPicPr>
          <p:blipFill>
            <a:blip r:embed="rId6" cstate="print"/>
            <a:srcRect/>
            <a:stretch>
              <a:fillRect/>
            </a:stretch>
          </p:blipFill>
          <p:spPr bwMode="auto">
            <a:xfrm>
              <a:off x="624841" y="2451088"/>
              <a:ext cx="983044" cy="482677"/>
            </a:xfrm>
            <a:prstGeom prst="rect">
              <a:avLst/>
            </a:prstGeom>
            <a:noFill/>
            <a:ln w="12700">
              <a:noFill/>
            </a:ln>
          </p:spPr>
        </p:pic>
        <p:sp>
          <p:nvSpPr>
            <p:cNvPr id="95" name="右箭头 8"/>
            <p:cNvSpPr/>
            <p:nvPr/>
          </p:nvSpPr>
          <p:spPr bwMode="auto">
            <a:xfrm rot="325598">
              <a:off x="1801666" y="1839434"/>
              <a:ext cx="1974738" cy="336357"/>
            </a:xfrm>
            <a:prstGeom prst="rightArrow">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354" tIns="45678" rIns="91354" bIns="45678" numCol="1" rtlCol="0" anchor="t" anchorCtr="0" compatLnSpc="1">
              <a:prstTxWarp prst="textNoShape">
                <a:avLst/>
              </a:prstTxWarp>
            </a:bodyPr>
            <a:lstStyle/>
            <a:p>
              <a:pPr defTabSz="913564"/>
              <a:endParaRPr lang="zh-CN" altLang="en-US" dirty="0" smtClean="0">
                <a:latin typeface="Arial" charset="0"/>
              </a:endParaRPr>
            </a:p>
          </p:txBody>
        </p:sp>
        <p:pic>
          <p:nvPicPr>
            <p:cNvPr id="96" name="Picture 95"/>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2230316" y="1577100"/>
              <a:ext cx="554585" cy="766146"/>
            </a:xfrm>
            <a:prstGeom prst="rect">
              <a:avLst/>
            </a:prstGeom>
            <a:ln w="12700">
              <a:noFill/>
            </a:ln>
          </p:spPr>
        </p:pic>
        <p:sp>
          <p:nvSpPr>
            <p:cNvPr id="97" name="右箭头 8"/>
            <p:cNvSpPr/>
            <p:nvPr/>
          </p:nvSpPr>
          <p:spPr bwMode="auto">
            <a:xfrm rot="21122638">
              <a:off x="1759214" y="2650623"/>
              <a:ext cx="2032028" cy="321177"/>
            </a:xfrm>
            <a:prstGeom prst="rightArrow">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354" tIns="45678" rIns="91354" bIns="45678" numCol="1" rtlCol="0" anchor="t" anchorCtr="0" compatLnSpc="1">
              <a:prstTxWarp prst="textNoShape">
                <a:avLst/>
              </a:prstTxWarp>
            </a:bodyPr>
            <a:lstStyle/>
            <a:p>
              <a:pPr defTabSz="913564"/>
              <a:endParaRPr lang="zh-CN" altLang="en-US" dirty="0" smtClean="0">
                <a:latin typeface="Arial" charset="0"/>
              </a:endParaRPr>
            </a:p>
          </p:txBody>
        </p:sp>
        <p:pic>
          <p:nvPicPr>
            <p:cNvPr id="98" name="Picture 97"/>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2239175" y="2554265"/>
              <a:ext cx="554585" cy="766146"/>
            </a:xfrm>
            <a:prstGeom prst="rect">
              <a:avLst/>
            </a:prstGeom>
            <a:ln w="12700">
              <a:noFill/>
            </a:ln>
          </p:spPr>
        </p:pic>
        <p:grpSp>
          <p:nvGrpSpPr>
            <p:cNvPr id="7" name="Group 26"/>
            <p:cNvGrpSpPr/>
            <p:nvPr/>
          </p:nvGrpSpPr>
          <p:grpSpPr>
            <a:xfrm>
              <a:off x="3813071" y="1764701"/>
              <a:ext cx="1322807" cy="1194063"/>
              <a:chOff x="2354580" y="1866900"/>
              <a:chExt cx="3596640" cy="2956560"/>
            </a:xfrm>
          </p:grpSpPr>
          <p:sp>
            <p:nvSpPr>
              <p:cNvPr id="101" name="Oval 100"/>
              <p:cNvSpPr/>
              <p:nvPr/>
            </p:nvSpPr>
            <p:spPr bwMode="auto">
              <a:xfrm>
                <a:off x="2354580" y="44729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02" name="Oval 101"/>
              <p:cNvSpPr/>
              <p:nvPr/>
            </p:nvSpPr>
            <p:spPr bwMode="auto">
              <a:xfrm>
                <a:off x="3040380" y="44729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03" name="Oval 102"/>
              <p:cNvSpPr/>
              <p:nvPr/>
            </p:nvSpPr>
            <p:spPr bwMode="auto">
              <a:xfrm>
                <a:off x="3695700" y="448818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04" name="Oval 103"/>
              <p:cNvSpPr/>
              <p:nvPr/>
            </p:nvSpPr>
            <p:spPr bwMode="auto">
              <a:xfrm>
                <a:off x="4297680" y="449580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05" name="Oval 104"/>
              <p:cNvSpPr/>
              <p:nvPr/>
            </p:nvSpPr>
            <p:spPr bwMode="auto">
              <a:xfrm>
                <a:off x="4953000" y="45110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06" name="Oval 105"/>
              <p:cNvSpPr/>
              <p:nvPr/>
            </p:nvSpPr>
            <p:spPr bwMode="auto">
              <a:xfrm>
                <a:off x="5638800" y="45110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07" name="Oval 106"/>
              <p:cNvSpPr/>
              <p:nvPr/>
            </p:nvSpPr>
            <p:spPr bwMode="auto">
              <a:xfrm>
                <a:off x="3042920" y="366522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08" name="Oval 107"/>
              <p:cNvSpPr/>
              <p:nvPr/>
            </p:nvSpPr>
            <p:spPr bwMode="auto">
              <a:xfrm>
                <a:off x="3698240" y="368046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09" name="Oval 108"/>
              <p:cNvSpPr/>
              <p:nvPr/>
            </p:nvSpPr>
            <p:spPr bwMode="auto">
              <a:xfrm>
                <a:off x="4300220" y="368808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10" name="Oval 109"/>
              <p:cNvSpPr/>
              <p:nvPr/>
            </p:nvSpPr>
            <p:spPr bwMode="auto">
              <a:xfrm>
                <a:off x="4955540" y="370332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111" name="Straight Connector 110"/>
              <p:cNvCxnSpPr>
                <a:stCxn id="101" idx="0"/>
                <a:endCxn id="107" idx="4"/>
              </p:cNvCxnSpPr>
              <p:nvPr/>
            </p:nvCxnSpPr>
            <p:spPr bwMode="auto">
              <a:xfrm rot="5400000" flipH="1" flipV="1">
                <a:off x="2607310" y="3881120"/>
                <a:ext cx="495300" cy="6883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12" name="Straight Connector 111"/>
              <p:cNvCxnSpPr>
                <a:stCxn id="102" idx="0"/>
                <a:endCxn id="108" idx="4"/>
              </p:cNvCxnSpPr>
              <p:nvPr/>
            </p:nvCxnSpPr>
            <p:spPr bwMode="auto">
              <a:xfrm rot="5400000" flipH="1" flipV="1">
                <a:off x="3285490" y="3903980"/>
                <a:ext cx="480060" cy="65786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13" name="Straight Connector 112"/>
              <p:cNvCxnSpPr>
                <a:stCxn id="103" idx="0"/>
                <a:endCxn id="109" idx="4"/>
              </p:cNvCxnSpPr>
              <p:nvPr/>
            </p:nvCxnSpPr>
            <p:spPr bwMode="auto">
              <a:xfrm rot="5400000" flipH="1" flipV="1">
                <a:off x="3910330" y="3942080"/>
                <a:ext cx="487680" cy="60452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14" name="Straight Connector 113"/>
              <p:cNvCxnSpPr>
                <a:stCxn id="104" idx="0"/>
                <a:endCxn id="110" idx="4"/>
              </p:cNvCxnSpPr>
              <p:nvPr/>
            </p:nvCxnSpPr>
            <p:spPr bwMode="auto">
              <a:xfrm rot="5400000" flipH="1" flipV="1">
                <a:off x="4542790" y="3926840"/>
                <a:ext cx="480060" cy="65786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15" name="Straight Connector 114"/>
              <p:cNvCxnSpPr>
                <a:stCxn id="107" idx="4"/>
                <a:endCxn id="102" idx="0"/>
              </p:cNvCxnSpPr>
              <p:nvPr/>
            </p:nvCxnSpPr>
            <p:spPr bwMode="auto">
              <a:xfrm rot="5400000">
                <a:off x="2950210" y="422402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16" name="Straight Connector 115"/>
              <p:cNvCxnSpPr>
                <a:stCxn id="108" idx="4"/>
                <a:endCxn id="103" idx="0"/>
              </p:cNvCxnSpPr>
              <p:nvPr/>
            </p:nvCxnSpPr>
            <p:spPr bwMode="auto">
              <a:xfrm rot="5400000">
                <a:off x="3605530" y="423926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17" name="Straight Connector 116"/>
              <p:cNvCxnSpPr>
                <a:stCxn id="109" idx="4"/>
                <a:endCxn id="104" idx="0"/>
              </p:cNvCxnSpPr>
              <p:nvPr/>
            </p:nvCxnSpPr>
            <p:spPr bwMode="auto">
              <a:xfrm rot="5400000">
                <a:off x="4207510" y="424688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18" name="Straight Connector 117"/>
              <p:cNvCxnSpPr>
                <a:stCxn id="110" idx="4"/>
                <a:endCxn id="105" idx="0"/>
              </p:cNvCxnSpPr>
              <p:nvPr/>
            </p:nvCxnSpPr>
            <p:spPr bwMode="auto">
              <a:xfrm rot="5400000">
                <a:off x="4862830" y="426212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19" name="Straight Connector 118"/>
              <p:cNvCxnSpPr>
                <a:stCxn id="110" idx="4"/>
                <a:endCxn id="106" idx="0"/>
              </p:cNvCxnSpPr>
              <p:nvPr/>
            </p:nvCxnSpPr>
            <p:spPr bwMode="auto">
              <a:xfrm rot="16200000" flipH="1">
                <a:off x="5205730" y="3921760"/>
                <a:ext cx="495300" cy="68326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20" name="Straight Connector 119"/>
              <p:cNvCxnSpPr>
                <a:stCxn id="109" idx="4"/>
                <a:endCxn id="105" idx="0"/>
              </p:cNvCxnSpPr>
              <p:nvPr/>
            </p:nvCxnSpPr>
            <p:spPr bwMode="auto">
              <a:xfrm rot="16200000" flipH="1">
                <a:off x="4527550" y="3929380"/>
                <a:ext cx="510540" cy="6527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21" name="Straight Connector 120"/>
              <p:cNvCxnSpPr>
                <a:stCxn id="108" idx="4"/>
                <a:endCxn id="104" idx="0"/>
              </p:cNvCxnSpPr>
              <p:nvPr/>
            </p:nvCxnSpPr>
            <p:spPr bwMode="auto">
              <a:xfrm rot="16200000" flipH="1">
                <a:off x="3902710" y="3944620"/>
                <a:ext cx="502920" cy="5994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22" name="Straight Connector 121"/>
              <p:cNvCxnSpPr>
                <a:stCxn id="107" idx="4"/>
                <a:endCxn id="103" idx="0"/>
              </p:cNvCxnSpPr>
              <p:nvPr/>
            </p:nvCxnSpPr>
            <p:spPr bwMode="auto">
              <a:xfrm rot="16200000" flipH="1">
                <a:off x="3270250" y="3906520"/>
                <a:ext cx="510540" cy="65278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23" name="Oval 122"/>
              <p:cNvSpPr/>
              <p:nvPr/>
            </p:nvSpPr>
            <p:spPr bwMode="auto">
              <a:xfrm>
                <a:off x="3698240" y="279654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24" name="Oval 123"/>
              <p:cNvSpPr/>
              <p:nvPr/>
            </p:nvSpPr>
            <p:spPr bwMode="auto">
              <a:xfrm>
                <a:off x="4300220" y="280416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125" name="Straight Connector 124"/>
              <p:cNvCxnSpPr>
                <a:stCxn id="108" idx="0"/>
                <a:endCxn id="123" idx="4"/>
              </p:cNvCxnSpPr>
              <p:nvPr/>
            </p:nvCxnSpPr>
            <p:spPr bwMode="auto">
              <a:xfrm rot="5400000" flipH="1" flipV="1">
                <a:off x="3568700" y="3394710"/>
                <a:ext cx="5715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26" name="Straight Connector 125"/>
              <p:cNvCxnSpPr>
                <a:stCxn id="109" idx="0"/>
                <a:endCxn id="124" idx="4"/>
              </p:cNvCxnSpPr>
              <p:nvPr/>
            </p:nvCxnSpPr>
            <p:spPr bwMode="auto">
              <a:xfrm rot="5400000" flipH="1" flipV="1">
                <a:off x="4170680" y="3402330"/>
                <a:ext cx="5715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27" name="Straight Connector 126"/>
              <p:cNvCxnSpPr>
                <a:stCxn id="107" idx="0"/>
                <a:endCxn id="123" idx="4"/>
              </p:cNvCxnSpPr>
              <p:nvPr/>
            </p:nvCxnSpPr>
            <p:spPr bwMode="auto">
              <a:xfrm rot="5400000" flipH="1" flipV="1">
                <a:off x="3248660" y="3059430"/>
                <a:ext cx="55626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28" name="Straight Connector 127"/>
              <p:cNvCxnSpPr>
                <a:stCxn id="109" idx="0"/>
                <a:endCxn id="123" idx="4"/>
              </p:cNvCxnSpPr>
              <p:nvPr/>
            </p:nvCxnSpPr>
            <p:spPr bwMode="auto">
              <a:xfrm rot="16200000" flipV="1">
                <a:off x="3865880" y="3097530"/>
                <a:ext cx="57912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29" name="Straight Connector 128"/>
              <p:cNvCxnSpPr>
                <a:stCxn id="110" idx="0"/>
                <a:endCxn id="123" idx="4"/>
              </p:cNvCxnSpPr>
              <p:nvPr/>
            </p:nvCxnSpPr>
            <p:spPr bwMode="auto">
              <a:xfrm rot="16200000" flipV="1">
                <a:off x="4185920" y="2777490"/>
                <a:ext cx="59436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30" name="Straight Connector 129"/>
              <p:cNvCxnSpPr>
                <a:stCxn id="107" idx="0"/>
                <a:endCxn id="124" idx="4"/>
              </p:cNvCxnSpPr>
              <p:nvPr/>
            </p:nvCxnSpPr>
            <p:spPr bwMode="auto">
              <a:xfrm rot="5400000" flipH="1" flipV="1">
                <a:off x="3553460" y="2762250"/>
                <a:ext cx="54864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31" name="Straight Connector 130"/>
              <p:cNvCxnSpPr>
                <a:stCxn id="108" idx="0"/>
                <a:endCxn id="124" idx="4"/>
              </p:cNvCxnSpPr>
              <p:nvPr/>
            </p:nvCxnSpPr>
            <p:spPr bwMode="auto">
              <a:xfrm rot="5400000" flipH="1" flipV="1">
                <a:off x="3873500" y="3097530"/>
                <a:ext cx="56388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32" name="Straight Connector 131"/>
              <p:cNvCxnSpPr>
                <a:stCxn id="110" idx="0"/>
                <a:endCxn id="124" idx="4"/>
              </p:cNvCxnSpPr>
              <p:nvPr/>
            </p:nvCxnSpPr>
            <p:spPr bwMode="auto">
              <a:xfrm rot="16200000" flipV="1">
                <a:off x="4490720" y="3082290"/>
                <a:ext cx="58674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33" name="Oval 132"/>
              <p:cNvSpPr/>
              <p:nvPr/>
            </p:nvSpPr>
            <p:spPr bwMode="auto">
              <a:xfrm>
                <a:off x="3042920" y="186690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34" name="Oval 133"/>
              <p:cNvSpPr/>
              <p:nvPr/>
            </p:nvSpPr>
            <p:spPr bwMode="auto">
              <a:xfrm>
                <a:off x="3698240" y="188214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35" name="Oval 134"/>
              <p:cNvSpPr/>
              <p:nvPr/>
            </p:nvSpPr>
            <p:spPr bwMode="auto">
              <a:xfrm>
                <a:off x="4300220" y="188976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36" name="Oval 135"/>
              <p:cNvSpPr/>
              <p:nvPr/>
            </p:nvSpPr>
            <p:spPr bwMode="auto">
              <a:xfrm>
                <a:off x="4955540" y="190500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137" name="Straight Connector 136"/>
              <p:cNvCxnSpPr>
                <a:stCxn id="123" idx="0"/>
                <a:endCxn id="134" idx="4"/>
              </p:cNvCxnSpPr>
              <p:nvPr/>
            </p:nvCxnSpPr>
            <p:spPr bwMode="auto">
              <a:xfrm rot="5400000" flipH="1" flipV="1">
                <a:off x="3553460" y="2495550"/>
                <a:ext cx="60198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38" name="Straight Connector 137"/>
              <p:cNvCxnSpPr>
                <a:stCxn id="124" idx="0"/>
                <a:endCxn id="135" idx="4"/>
              </p:cNvCxnSpPr>
              <p:nvPr/>
            </p:nvCxnSpPr>
            <p:spPr bwMode="auto">
              <a:xfrm rot="5400000" flipH="1" flipV="1">
                <a:off x="4155440" y="2503170"/>
                <a:ext cx="60198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39" name="Straight Connector 138"/>
              <p:cNvCxnSpPr>
                <a:stCxn id="123" idx="0"/>
                <a:endCxn id="133" idx="4"/>
              </p:cNvCxnSpPr>
              <p:nvPr/>
            </p:nvCxnSpPr>
            <p:spPr bwMode="auto">
              <a:xfrm rot="16200000" flipV="1">
                <a:off x="3218180" y="2160270"/>
                <a:ext cx="61722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40" name="Straight Connector 139"/>
              <p:cNvCxnSpPr>
                <a:stCxn id="124" idx="0"/>
                <a:endCxn id="133" idx="4"/>
              </p:cNvCxnSpPr>
              <p:nvPr/>
            </p:nvCxnSpPr>
            <p:spPr bwMode="auto">
              <a:xfrm rot="16200000" flipV="1">
                <a:off x="3515360" y="1863090"/>
                <a:ext cx="62484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41" name="Straight Connector 140"/>
              <p:cNvCxnSpPr>
                <a:stCxn id="124" idx="0"/>
                <a:endCxn id="134" idx="4"/>
              </p:cNvCxnSpPr>
              <p:nvPr/>
            </p:nvCxnSpPr>
            <p:spPr bwMode="auto">
              <a:xfrm rot="16200000" flipV="1">
                <a:off x="3850640" y="2198370"/>
                <a:ext cx="60960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42" name="Straight Connector 141"/>
              <p:cNvCxnSpPr>
                <a:stCxn id="123" idx="0"/>
                <a:endCxn id="135" idx="4"/>
              </p:cNvCxnSpPr>
              <p:nvPr/>
            </p:nvCxnSpPr>
            <p:spPr bwMode="auto">
              <a:xfrm rot="5400000" flipH="1" flipV="1">
                <a:off x="3858260" y="2198370"/>
                <a:ext cx="59436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43" name="Straight Connector 142"/>
              <p:cNvCxnSpPr>
                <a:stCxn id="123" idx="0"/>
                <a:endCxn id="136" idx="4"/>
              </p:cNvCxnSpPr>
              <p:nvPr/>
            </p:nvCxnSpPr>
            <p:spPr bwMode="auto">
              <a:xfrm rot="5400000" flipH="1" flipV="1">
                <a:off x="4193540" y="1878330"/>
                <a:ext cx="57912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44" name="Straight Connector 143"/>
              <p:cNvCxnSpPr>
                <a:stCxn id="124" idx="0"/>
                <a:endCxn id="136" idx="4"/>
              </p:cNvCxnSpPr>
              <p:nvPr/>
            </p:nvCxnSpPr>
            <p:spPr bwMode="auto">
              <a:xfrm rot="5400000" flipH="1" flipV="1">
                <a:off x="4490720" y="2183130"/>
                <a:ext cx="58674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sp>
          <p:nvSpPr>
            <p:cNvPr id="100" name="Rectangle 99"/>
            <p:cNvSpPr/>
            <p:nvPr/>
          </p:nvSpPr>
          <p:spPr bwMode="auto">
            <a:xfrm>
              <a:off x="487680" y="1173480"/>
              <a:ext cx="4754880" cy="2362200"/>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grpSp>
      <p:sp>
        <p:nvSpPr>
          <p:cNvPr id="145" name="Rectangle 144"/>
          <p:cNvSpPr/>
          <p:nvPr/>
        </p:nvSpPr>
        <p:spPr>
          <a:xfrm>
            <a:off x="493776" y="5705720"/>
            <a:ext cx="4572000" cy="461665"/>
          </a:xfrm>
          <a:prstGeom prst="rect">
            <a:avLst/>
          </a:prstGeom>
        </p:spPr>
        <p:txBody>
          <a:bodyPr>
            <a:spAutoFit/>
          </a:bodyPr>
          <a:lstStyle/>
          <a:p>
            <a:pPr>
              <a:buFont typeface="Arial" pitchFamily="34" charset="0"/>
              <a:buChar char="•"/>
            </a:pPr>
            <a:r>
              <a:rPr lang="en-US" sz="2400" dirty="0" smtClean="0">
                <a:solidFill>
                  <a:srgbClr val="C00000"/>
                </a:solidFill>
              </a:rPr>
              <a:t> NOT in the obj. function </a:t>
            </a:r>
          </a:p>
        </p:txBody>
      </p:sp>
      <p:sp>
        <p:nvSpPr>
          <p:cNvPr id="146" name="Rectangle 145"/>
          <p:cNvSpPr/>
          <p:nvPr/>
        </p:nvSpPr>
        <p:spPr>
          <a:xfrm>
            <a:off x="4861560" y="5343008"/>
            <a:ext cx="3870960" cy="461665"/>
          </a:xfrm>
          <a:prstGeom prst="rect">
            <a:avLst/>
          </a:prstGeom>
        </p:spPr>
        <p:txBody>
          <a:bodyPr wrap="square">
            <a:spAutoFit/>
          </a:bodyPr>
          <a:lstStyle/>
          <a:p>
            <a:pPr>
              <a:buFont typeface="Arial" pitchFamily="34" charset="0"/>
              <a:buChar char="•"/>
            </a:pPr>
            <a:r>
              <a:rPr lang="en-US" sz="2400" dirty="0" smtClean="0">
                <a:solidFill>
                  <a:srgbClr val="C00000"/>
                </a:solidFill>
              </a:rPr>
              <a:t> In the obj. function</a:t>
            </a:r>
          </a:p>
        </p:txBody>
      </p:sp>
      <p:sp>
        <p:nvSpPr>
          <p:cNvPr id="67" name="Rectangle 66"/>
          <p:cNvSpPr/>
          <p:nvPr/>
        </p:nvSpPr>
        <p:spPr bwMode="auto">
          <a:xfrm>
            <a:off x="4787605" y="3452495"/>
            <a:ext cx="4356395" cy="2763078"/>
          </a:xfrm>
          <a:prstGeom prst="rect">
            <a:avLst/>
          </a:prstGeom>
          <a:solidFill>
            <a:schemeClr val="bg1">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68" name="Straight Arrow Connector 67"/>
          <p:cNvCxnSpPr/>
          <p:nvPr/>
        </p:nvCxnSpPr>
        <p:spPr bwMode="auto">
          <a:xfrm flipV="1">
            <a:off x="2826327" y="2763982"/>
            <a:ext cx="1122218" cy="685800"/>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cxnSp>
        <p:nvCxnSpPr>
          <p:cNvPr id="69" name="Straight Arrow Connector 68"/>
          <p:cNvCxnSpPr/>
          <p:nvPr/>
        </p:nvCxnSpPr>
        <p:spPr bwMode="auto">
          <a:xfrm rot="16200000" flipV="1">
            <a:off x="5746173" y="2836718"/>
            <a:ext cx="685800" cy="457200"/>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xmlns="" val="321434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Traditional tuning approaches</a:t>
            </a:r>
            <a:endParaRPr lang="en-US" sz="4000" dirty="0"/>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43</a:t>
            </a:fld>
            <a:endParaRPr lang="en-US" altLang="en-US" sz="1600" dirty="0"/>
          </a:p>
        </p:txBody>
      </p:sp>
      <p:sp>
        <p:nvSpPr>
          <p:cNvPr id="16" name="Content Placeholder 2"/>
          <p:cNvSpPr>
            <a:spLocks noGrp="1"/>
          </p:cNvSpPr>
          <p:nvPr>
            <p:ph idx="1"/>
          </p:nvPr>
        </p:nvSpPr>
        <p:spPr>
          <a:xfrm>
            <a:off x="255181" y="1104900"/>
            <a:ext cx="8272131" cy="4648200"/>
          </a:xfrm>
        </p:spPr>
        <p:txBody>
          <a:bodyPr/>
          <a:lstStyle/>
          <a:p>
            <a:r>
              <a:rPr lang="en-US" dirty="0" smtClean="0"/>
              <a:t>Manual tuning</a:t>
            </a:r>
          </a:p>
          <a:p>
            <a:pPr lvl="1"/>
            <a:r>
              <a:rPr lang="en-US" dirty="0" smtClean="0"/>
              <a:t>by domain expert, via trial and error</a:t>
            </a:r>
          </a:p>
          <a:p>
            <a:pPr lvl="1"/>
            <a:r>
              <a:rPr lang="en-US" dirty="0" smtClean="0"/>
              <a:t>slow, expensive and prone to sub-optimal settings</a:t>
            </a:r>
          </a:p>
          <a:p>
            <a:r>
              <a:rPr lang="en-US" dirty="0" smtClean="0"/>
              <a:t>Automatic </a:t>
            </a:r>
            <a:r>
              <a:rPr lang="en-US" dirty="0" err="1" smtClean="0"/>
              <a:t>hyperparam</a:t>
            </a:r>
            <a:r>
              <a:rPr lang="en-US" dirty="0" smtClean="0"/>
              <a:t> tuning approaches</a:t>
            </a:r>
          </a:p>
          <a:p>
            <a:pPr lvl="1"/>
            <a:r>
              <a:rPr lang="en-US" sz="2000" dirty="0" smtClean="0"/>
              <a:t>e.g., Spearmint [</a:t>
            </a:r>
            <a:r>
              <a:rPr lang="en-US" sz="2000" dirty="0" err="1" smtClean="0"/>
              <a:t>Snoek</a:t>
            </a:r>
            <a:r>
              <a:rPr lang="en-US" sz="2000" dirty="0" smtClean="0"/>
              <a:t> et al. ‘12] and </a:t>
            </a:r>
            <a:r>
              <a:rPr lang="en-US" sz="2000" dirty="0" err="1" smtClean="0"/>
              <a:t>HyperBand</a:t>
            </a:r>
            <a:r>
              <a:rPr lang="en-US" sz="2000" dirty="0" smtClean="0"/>
              <a:t> [Li et al. ‘16]</a:t>
            </a:r>
          </a:p>
          <a:p>
            <a:pPr lvl="1"/>
            <a:r>
              <a:rPr lang="en-US" dirty="0" smtClean="0"/>
              <a:t>designed for model </a:t>
            </a:r>
            <a:r>
              <a:rPr lang="en-US" dirty="0" err="1" smtClean="0"/>
              <a:t>hyperparameter</a:t>
            </a:r>
            <a:r>
              <a:rPr lang="en-US" dirty="0" smtClean="0"/>
              <a:t> tuning</a:t>
            </a:r>
          </a:p>
          <a:p>
            <a:pPr lvl="1"/>
            <a:r>
              <a:rPr lang="en-US" dirty="0" smtClean="0"/>
              <a:t>need to train models to completion multiple times</a:t>
            </a:r>
          </a:p>
          <a:p>
            <a:pPr lvl="2"/>
            <a:r>
              <a:rPr lang="en-US" dirty="0" smtClean="0"/>
              <a:t>high overhead</a:t>
            </a:r>
          </a:p>
          <a:p>
            <a:pPr lvl="1"/>
            <a:r>
              <a:rPr lang="en-US" dirty="0" smtClean="0"/>
              <a:t>cannot change </a:t>
            </a:r>
            <a:r>
              <a:rPr lang="en-US" dirty="0" err="1" smtClean="0"/>
              <a:t>tunables</a:t>
            </a:r>
            <a:r>
              <a:rPr lang="en-US" dirty="0" smtClean="0"/>
              <a:t> during training</a:t>
            </a:r>
          </a:p>
          <a:p>
            <a:pPr lvl="2"/>
            <a:r>
              <a:rPr lang="en-US" dirty="0" smtClean="0"/>
              <a:t>fail to achieve good model quality for many apps</a:t>
            </a:r>
          </a:p>
          <a:p>
            <a:pPr lvl="1"/>
            <a:endParaRPr lang="en-US" dirty="0" smtClean="0"/>
          </a:p>
        </p:txBody>
      </p:sp>
      <p:sp>
        <p:nvSpPr>
          <p:cNvPr id="8" name="TextBox 7"/>
          <p:cNvSpPr txBox="1"/>
          <p:nvPr/>
        </p:nvSpPr>
        <p:spPr>
          <a:xfrm>
            <a:off x="808074" y="5635254"/>
            <a:ext cx="7549117" cy="584775"/>
          </a:xfrm>
          <a:prstGeom prst="rect">
            <a:avLst/>
          </a:prstGeom>
          <a:noFill/>
        </p:spPr>
        <p:txBody>
          <a:bodyPr wrap="square" rtlCol="0">
            <a:spAutoFit/>
          </a:bodyPr>
          <a:lstStyle/>
          <a:p>
            <a:r>
              <a:rPr lang="en-US" dirty="0" err="1" smtClean="0">
                <a:solidFill>
                  <a:srgbClr val="C00000"/>
                </a:solidFill>
              </a:rPr>
              <a:t>MLtuner</a:t>
            </a:r>
            <a:r>
              <a:rPr lang="en-US" dirty="0" smtClean="0">
                <a:solidFill>
                  <a:srgbClr val="C00000"/>
                </a:solidFill>
              </a:rPr>
              <a:t> will address those problems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xEl>
                                              <p:pRg st="9" end="9"/>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Try &amp; evaluate </a:t>
            </a:r>
            <a:r>
              <a:rPr lang="en-US" sz="3600" dirty="0" err="1" smtClean="0"/>
              <a:t>tunables</a:t>
            </a:r>
            <a:r>
              <a:rPr lang="en-US" sz="3600" dirty="0" smtClean="0"/>
              <a:t> in trial branches</a:t>
            </a:r>
            <a:endParaRPr lang="en-US" sz="3600" dirty="0"/>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44</a:t>
            </a:fld>
            <a:endParaRPr lang="en-US" altLang="en-US" sz="1600" dirty="0"/>
          </a:p>
        </p:txBody>
      </p:sp>
      <p:grpSp>
        <p:nvGrpSpPr>
          <p:cNvPr id="3" name="Group 6"/>
          <p:cNvGrpSpPr/>
          <p:nvPr/>
        </p:nvGrpSpPr>
        <p:grpSpPr>
          <a:xfrm>
            <a:off x="492166" y="2936630"/>
            <a:ext cx="1670727" cy="1021080"/>
            <a:chOff x="487680" y="1173480"/>
            <a:chExt cx="4754880" cy="2362200"/>
          </a:xfrm>
        </p:grpSpPr>
        <p:pic>
          <p:nvPicPr>
            <p:cNvPr id="8" name="Picture 2" descr="C:\Users\cui\Desktop\eagle.jpg"/>
            <p:cNvPicPr>
              <a:picLocks noChangeAspect="1" noChangeArrowheads="1"/>
            </p:cNvPicPr>
            <p:nvPr/>
          </p:nvPicPr>
          <p:blipFill>
            <a:blip r:embed="rId3" cstate="print"/>
            <a:srcRect/>
            <a:stretch>
              <a:fillRect/>
            </a:stretch>
          </p:blipFill>
          <p:spPr bwMode="auto">
            <a:xfrm>
              <a:off x="643490" y="1356360"/>
              <a:ext cx="968523" cy="504954"/>
            </a:xfrm>
            <a:prstGeom prst="rect">
              <a:avLst/>
            </a:prstGeom>
            <a:noFill/>
            <a:ln w="12700">
              <a:noFill/>
            </a:ln>
          </p:spPr>
        </p:pic>
        <p:pic>
          <p:nvPicPr>
            <p:cNvPr id="9" name="Picture 3" descr="C:\Users\cui\Desktop\vulture.jpg"/>
            <p:cNvPicPr>
              <a:picLocks noChangeAspect="1" noChangeArrowheads="1"/>
            </p:cNvPicPr>
            <p:nvPr/>
          </p:nvPicPr>
          <p:blipFill>
            <a:blip r:embed="rId4" cstate="print"/>
            <a:srcRect/>
            <a:stretch>
              <a:fillRect/>
            </a:stretch>
          </p:blipFill>
          <p:spPr bwMode="auto">
            <a:xfrm>
              <a:off x="635371" y="1831489"/>
              <a:ext cx="975837" cy="527356"/>
            </a:xfrm>
            <a:prstGeom prst="rect">
              <a:avLst/>
            </a:prstGeom>
            <a:noFill/>
            <a:ln w="12700">
              <a:noFill/>
            </a:ln>
          </p:spPr>
        </p:pic>
        <p:pic>
          <p:nvPicPr>
            <p:cNvPr id="10" name="Picture 4" descr="C:\Users\cui\Desktop\accipiter.jpg"/>
            <p:cNvPicPr>
              <a:picLocks noChangeAspect="1" noChangeArrowheads="1"/>
            </p:cNvPicPr>
            <p:nvPr/>
          </p:nvPicPr>
          <p:blipFill>
            <a:blip r:embed="rId5" cstate="print"/>
            <a:srcRect/>
            <a:stretch>
              <a:fillRect/>
            </a:stretch>
          </p:blipFill>
          <p:spPr bwMode="auto">
            <a:xfrm>
              <a:off x="625487" y="2924081"/>
              <a:ext cx="980249" cy="490102"/>
            </a:xfrm>
            <a:prstGeom prst="rect">
              <a:avLst/>
            </a:prstGeom>
            <a:noFill/>
            <a:ln w="12700">
              <a:noFill/>
            </a:ln>
          </p:spPr>
        </p:pic>
        <p:pic>
          <p:nvPicPr>
            <p:cNvPr id="11" name="Picture 5" descr="C:\Users\cui\Desktop\osprey.jpg"/>
            <p:cNvPicPr>
              <a:picLocks noChangeAspect="1" noChangeArrowheads="1"/>
            </p:cNvPicPr>
            <p:nvPr/>
          </p:nvPicPr>
          <p:blipFill>
            <a:blip r:embed="rId6" cstate="print"/>
            <a:srcRect/>
            <a:stretch>
              <a:fillRect/>
            </a:stretch>
          </p:blipFill>
          <p:spPr bwMode="auto">
            <a:xfrm>
              <a:off x="624841" y="2451088"/>
              <a:ext cx="983044" cy="482677"/>
            </a:xfrm>
            <a:prstGeom prst="rect">
              <a:avLst/>
            </a:prstGeom>
            <a:noFill/>
            <a:ln w="12700">
              <a:noFill/>
            </a:ln>
          </p:spPr>
        </p:pic>
        <p:sp>
          <p:nvSpPr>
            <p:cNvPr id="12" name="右箭头 8"/>
            <p:cNvSpPr/>
            <p:nvPr/>
          </p:nvSpPr>
          <p:spPr bwMode="auto">
            <a:xfrm rot="325598">
              <a:off x="1801666" y="1839434"/>
              <a:ext cx="1974738" cy="336357"/>
            </a:xfrm>
            <a:prstGeom prst="rightArrow">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354" tIns="45678" rIns="91354" bIns="45678" numCol="1" rtlCol="0" anchor="t" anchorCtr="0" compatLnSpc="1">
              <a:prstTxWarp prst="textNoShape">
                <a:avLst/>
              </a:prstTxWarp>
            </a:bodyPr>
            <a:lstStyle/>
            <a:p>
              <a:pPr defTabSz="913564"/>
              <a:endParaRPr lang="zh-CN" altLang="en-US" dirty="0" smtClean="0">
                <a:latin typeface="Arial" charset="0"/>
              </a:endParaRPr>
            </a:p>
          </p:txBody>
        </p:sp>
        <p:pic>
          <p:nvPicPr>
            <p:cNvPr id="13" name="Picture 12"/>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2230316" y="1577100"/>
              <a:ext cx="554585" cy="766146"/>
            </a:xfrm>
            <a:prstGeom prst="rect">
              <a:avLst/>
            </a:prstGeom>
            <a:ln w="12700">
              <a:noFill/>
            </a:ln>
          </p:spPr>
        </p:pic>
        <p:sp>
          <p:nvSpPr>
            <p:cNvPr id="14" name="右箭头 8"/>
            <p:cNvSpPr/>
            <p:nvPr/>
          </p:nvSpPr>
          <p:spPr bwMode="auto">
            <a:xfrm rot="21122638">
              <a:off x="1759214" y="2650623"/>
              <a:ext cx="2032028" cy="321177"/>
            </a:xfrm>
            <a:prstGeom prst="rightArrow">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354" tIns="45678" rIns="91354" bIns="45678" numCol="1" rtlCol="0" anchor="t" anchorCtr="0" compatLnSpc="1">
              <a:prstTxWarp prst="textNoShape">
                <a:avLst/>
              </a:prstTxWarp>
            </a:bodyPr>
            <a:lstStyle/>
            <a:p>
              <a:pPr defTabSz="913564"/>
              <a:endParaRPr lang="zh-CN" altLang="en-US" dirty="0" smtClean="0">
                <a:latin typeface="Arial" charset="0"/>
              </a:endParaRPr>
            </a:p>
          </p:txBody>
        </p:sp>
        <p:pic>
          <p:nvPicPr>
            <p:cNvPr id="15" name="Picture 14"/>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2239175" y="2554265"/>
              <a:ext cx="554585" cy="766146"/>
            </a:xfrm>
            <a:prstGeom prst="rect">
              <a:avLst/>
            </a:prstGeom>
            <a:ln w="12700">
              <a:noFill/>
            </a:ln>
          </p:spPr>
        </p:pic>
        <p:grpSp>
          <p:nvGrpSpPr>
            <p:cNvPr id="7" name="Group 26"/>
            <p:cNvGrpSpPr/>
            <p:nvPr/>
          </p:nvGrpSpPr>
          <p:grpSpPr>
            <a:xfrm>
              <a:off x="3813071" y="1764701"/>
              <a:ext cx="1322807" cy="1194063"/>
              <a:chOff x="2354580" y="1866900"/>
              <a:chExt cx="3596640" cy="2956560"/>
            </a:xfrm>
          </p:grpSpPr>
          <p:sp>
            <p:nvSpPr>
              <p:cNvPr id="18" name="Oval 17"/>
              <p:cNvSpPr/>
              <p:nvPr/>
            </p:nvSpPr>
            <p:spPr bwMode="auto">
              <a:xfrm>
                <a:off x="2354580" y="44729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9" name="Oval 18"/>
              <p:cNvSpPr/>
              <p:nvPr/>
            </p:nvSpPr>
            <p:spPr bwMode="auto">
              <a:xfrm>
                <a:off x="3040380" y="44729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20" name="Oval 19"/>
              <p:cNvSpPr/>
              <p:nvPr/>
            </p:nvSpPr>
            <p:spPr bwMode="auto">
              <a:xfrm>
                <a:off x="3695700" y="448818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21" name="Oval 20"/>
              <p:cNvSpPr/>
              <p:nvPr/>
            </p:nvSpPr>
            <p:spPr bwMode="auto">
              <a:xfrm>
                <a:off x="4297680" y="449580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22" name="Oval 21"/>
              <p:cNvSpPr/>
              <p:nvPr/>
            </p:nvSpPr>
            <p:spPr bwMode="auto">
              <a:xfrm>
                <a:off x="4953000" y="45110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23" name="Oval 22"/>
              <p:cNvSpPr/>
              <p:nvPr/>
            </p:nvSpPr>
            <p:spPr bwMode="auto">
              <a:xfrm>
                <a:off x="5638800" y="45110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24" name="Oval 23"/>
              <p:cNvSpPr/>
              <p:nvPr/>
            </p:nvSpPr>
            <p:spPr bwMode="auto">
              <a:xfrm>
                <a:off x="3042920" y="366522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25" name="Oval 24"/>
              <p:cNvSpPr/>
              <p:nvPr/>
            </p:nvSpPr>
            <p:spPr bwMode="auto">
              <a:xfrm>
                <a:off x="3698240" y="368046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26" name="Oval 25"/>
              <p:cNvSpPr/>
              <p:nvPr/>
            </p:nvSpPr>
            <p:spPr bwMode="auto">
              <a:xfrm>
                <a:off x="4300220" y="368808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27" name="Oval 26"/>
              <p:cNvSpPr/>
              <p:nvPr/>
            </p:nvSpPr>
            <p:spPr bwMode="auto">
              <a:xfrm>
                <a:off x="4955540" y="370332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28" name="Straight Connector 27"/>
              <p:cNvCxnSpPr>
                <a:stCxn id="18" idx="0"/>
                <a:endCxn id="24" idx="4"/>
              </p:cNvCxnSpPr>
              <p:nvPr/>
            </p:nvCxnSpPr>
            <p:spPr bwMode="auto">
              <a:xfrm rot="5400000" flipH="1" flipV="1">
                <a:off x="2607310" y="3881120"/>
                <a:ext cx="495300" cy="6883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 name="Straight Connector 28"/>
              <p:cNvCxnSpPr>
                <a:stCxn id="19" idx="0"/>
                <a:endCxn id="25" idx="4"/>
              </p:cNvCxnSpPr>
              <p:nvPr/>
            </p:nvCxnSpPr>
            <p:spPr bwMode="auto">
              <a:xfrm rot="5400000" flipH="1" flipV="1">
                <a:off x="3285490" y="3903980"/>
                <a:ext cx="480060" cy="65786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0" name="Straight Connector 29"/>
              <p:cNvCxnSpPr>
                <a:stCxn id="20" idx="0"/>
                <a:endCxn id="26" idx="4"/>
              </p:cNvCxnSpPr>
              <p:nvPr/>
            </p:nvCxnSpPr>
            <p:spPr bwMode="auto">
              <a:xfrm rot="5400000" flipH="1" flipV="1">
                <a:off x="3910330" y="3942080"/>
                <a:ext cx="487680" cy="60452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1" name="Straight Connector 30"/>
              <p:cNvCxnSpPr>
                <a:stCxn id="21" idx="0"/>
                <a:endCxn id="27" idx="4"/>
              </p:cNvCxnSpPr>
              <p:nvPr/>
            </p:nvCxnSpPr>
            <p:spPr bwMode="auto">
              <a:xfrm rot="5400000" flipH="1" flipV="1">
                <a:off x="4542790" y="3926840"/>
                <a:ext cx="480060" cy="65786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2" name="Straight Connector 31"/>
              <p:cNvCxnSpPr>
                <a:stCxn id="24" idx="4"/>
                <a:endCxn id="19" idx="0"/>
              </p:cNvCxnSpPr>
              <p:nvPr/>
            </p:nvCxnSpPr>
            <p:spPr bwMode="auto">
              <a:xfrm rot="5400000">
                <a:off x="2950210" y="422402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3" name="Straight Connector 32"/>
              <p:cNvCxnSpPr>
                <a:stCxn id="25" idx="4"/>
                <a:endCxn id="20" idx="0"/>
              </p:cNvCxnSpPr>
              <p:nvPr/>
            </p:nvCxnSpPr>
            <p:spPr bwMode="auto">
              <a:xfrm rot="5400000">
                <a:off x="3605530" y="423926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4" name="Straight Connector 33"/>
              <p:cNvCxnSpPr>
                <a:stCxn id="26" idx="4"/>
                <a:endCxn id="21" idx="0"/>
              </p:cNvCxnSpPr>
              <p:nvPr/>
            </p:nvCxnSpPr>
            <p:spPr bwMode="auto">
              <a:xfrm rot="5400000">
                <a:off x="4207510" y="424688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5" name="Straight Connector 34"/>
              <p:cNvCxnSpPr>
                <a:stCxn id="27" idx="4"/>
                <a:endCxn id="22" idx="0"/>
              </p:cNvCxnSpPr>
              <p:nvPr/>
            </p:nvCxnSpPr>
            <p:spPr bwMode="auto">
              <a:xfrm rot="5400000">
                <a:off x="4862830" y="426212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6" name="Straight Connector 35"/>
              <p:cNvCxnSpPr>
                <a:stCxn id="27" idx="4"/>
                <a:endCxn id="23" idx="0"/>
              </p:cNvCxnSpPr>
              <p:nvPr/>
            </p:nvCxnSpPr>
            <p:spPr bwMode="auto">
              <a:xfrm rot="16200000" flipH="1">
                <a:off x="5205730" y="3921760"/>
                <a:ext cx="495300" cy="68326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7" name="Straight Connector 36"/>
              <p:cNvCxnSpPr>
                <a:stCxn id="26" idx="4"/>
                <a:endCxn id="22" idx="0"/>
              </p:cNvCxnSpPr>
              <p:nvPr/>
            </p:nvCxnSpPr>
            <p:spPr bwMode="auto">
              <a:xfrm rot="16200000" flipH="1">
                <a:off x="4527550" y="3929380"/>
                <a:ext cx="510540" cy="6527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8" name="Straight Connector 37"/>
              <p:cNvCxnSpPr>
                <a:stCxn id="25" idx="4"/>
                <a:endCxn id="21" idx="0"/>
              </p:cNvCxnSpPr>
              <p:nvPr/>
            </p:nvCxnSpPr>
            <p:spPr bwMode="auto">
              <a:xfrm rot="16200000" flipH="1">
                <a:off x="3902710" y="3944620"/>
                <a:ext cx="502920" cy="5994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9" name="Straight Connector 38"/>
              <p:cNvCxnSpPr>
                <a:stCxn id="24" idx="4"/>
                <a:endCxn id="20" idx="0"/>
              </p:cNvCxnSpPr>
              <p:nvPr/>
            </p:nvCxnSpPr>
            <p:spPr bwMode="auto">
              <a:xfrm rot="16200000" flipH="1">
                <a:off x="3270250" y="3906520"/>
                <a:ext cx="510540" cy="65278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40" name="Oval 39"/>
              <p:cNvSpPr/>
              <p:nvPr/>
            </p:nvSpPr>
            <p:spPr bwMode="auto">
              <a:xfrm>
                <a:off x="3698240" y="279654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41" name="Oval 40"/>
              <p:cNvSpPr/>
              <p:nvPr/>
            </p:nvSpPr>
            <p:spPr bwMode="auto">
              <a:xfrm>
                <a:off x="4300220" y="280416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42" name="Straight Connector 41"/>
              <p:cNvCxnSpPr>
                <a:stCxn id="25" idx="0"/>
                <a:endCxn id="40" idx="4"/>
              </p:cNvCxnSpPr>
              <p:nvPr/>
            </p:nvCxnSpPr>
            <p:spPr bwMode="auto">
              <a:xfrm rot="5400000" flipH="1" flipV="1">
                <a:off x="3568700" y="3394710"/>
                <a:ext cx="5715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3" name="Straight Connector 42"/>
              <p:cNvCxnSpPr>
                <a:stCxn id="26" idx="0"/>
                <a:endCxn id="41" idx="4"/>
              </p:cNvCxnSpPr>
              <p:nvPr/>
            </p:nvCxnSpPr>
            <p:spPr bwMode="auto">
              <a:xfrm rot="5400000" flipH="1" flipV="1">
                <a:off x="4170680" y="3402330"/>
                <a:ext cx="5715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4" name="Straight Connector 43"/>
              <p:cNvCxnSpPr>
                <a:stCxn id="24" idx="0"/>
                <a:endCxn id="40" idx="4"/>
              </p:cNvCxnSpPr>
              <p:nvPr/>
            </p:nvCxnSpPr>
            <p:spPr bwMode="auto">
              <a:xfrm rot="5400000" flipH="1" flipV="1">
                <a:off x="3248660" y="3059430"/>
                <a:ext cx="55626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5" name="Straight Connector 44"/>
              <p:cNvCxnSpPr>
                <a:stCxn id="26" idx="0"/>
                <a:endCxn id="40" idx="4"/>
              </p:cNvCxnSpPr>
              <p:nvPr/>
            </p:nvCxnSpPr>
            <p:spPr bwMode="auto">
              <a:xfrm rot="16200000" flipV="1">
                <a:off x="3865880" y="3097530"/>
                <a:ext cx="57912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6" name="Straight Connector 45"/>
              <p:cNvCxnSpPr>
                <a:stCxn id="27" idx="0"/>
                <a:endCxn id="40" idx="4"/>
              </p:cNvCxnSpPr>
              <p:nvPr/>
            </p:nvCxnSpPr>
            <p:spPr bwMode="auto">
              <a:xfrm rot="16200000" flipV="1">
                <a:off x="4185920" y="2777490"/>
                <a:ext cx="59436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7" name="Straight Connector 46"/>
              <p:cNvCxnSpPr>
                <a:stCxn id="24" idx="0"/>
                <a:endCxn id="41" idx="4"/>
              </p:cNvCxnSpPr>
              <p:nvPr/>
            </p:nvCxnSpPr>
            <p:spPr bwMode="auto">
              <a:xfrm rot="5400000" flipH="1" flipV="1">
                <a:off x="3553460" y="2762250"/>
                <a:ext cx="54864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8" name="Straight Connector 47"/>
              <p:cNvCxnSpPr>
                <a:stCxn id="25" idx="0"/>
                <a:endCxn id="41" idx="4"/>
              </p:cNvCxnSpPr>
              <p:nvPr/>
            </p:nvCxnSpPr>
            <p:spPr bwMode="auto">
              <a:xfrm rot="5400000" flipH="1" flipV="1">
                <a:off x="3873500" y="3097530"/>
                <a:ext cx="56388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9" name="Straight Connector 48"/>
              <p:cNvCxnSpPr>
                <a:stCxn id="27" idx="0"/>
                <a:endCxn id="41" idx="4"/>
              </p:cNvCxnSpPr>
              <p:nvPr/>
            </p:nvCxnSpPr>
            <p:spPr bwMode="auto">
              <a:xfrm rot="16200000" flipV="1">
                <a:off x="4490720" y="3082290"/>
                <a:ext cx="58674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50" name="Oval 49"/>
              <p:cNvSpPr/>
              <p:nvPr/>
            </p:nvSpPr>
            <p:spPr bwMode="auto">
              <a:xfrm>
                <a:off x="3042920" y="186690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51" name="Oval 50"/>
              <p:cNvSpPr/>
              <p:nvPr/>
            </p:nvSpPr>
            <p:spPr bwMode="auto">
              <a:xfrm>
                <a:off x="3698240" y="188214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52" name="Oval 51"/>
              <p:cNvSpPr/>
              <p:nvPr/>
            </p:nvSpPr>
            <p:spPr bwMode="auto">
              <a:xfrm>
                <a:off x="4300220" y="188976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53" name="Oval 52"/>
              <p:cNvSpPr/>
              <p:nvPr/>
            </p:nvSpPr>
            <p:spPr bwMode="auto">
              <a:xfrm>
                <a:off x="4955540" y="190500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54" name="Straight Connector 53"/>
              <p:cNvCxnSpPr>
                <a:stCxn id="40" idx="0"/>
                <a:endCxn id="51" idx="4"/>
              </p:cNvCxnSpPr>
              <p:nvPr/>
            </p:nvCxnSpPr>
            <p:spPr bwMode="auto">
              <a:xfrm rot="5400000" flipH="1" flipV="1">
                <a:off x="3553460" y="2495550"/>
                <a:ext cx="60198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5" name="Straight Connector 54"/>
              <p:cNvCxnSpPr>
                <a:stCxn id="41" idx="0"/>
                <a:endCxn id="52" idx="4"/>
              </p:cNvCxnSpPr>
              <p:nvPr/>
            </p:nvCxnSpPr>
            <p:spPr bwMode="auto">
              <a:xfrm rot="5400000" flipH="1" flipV="1">
                <a:off x="4155440" y="2503170"/>
                <a:ext cx="60198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6" name="Straight Connector 55"/>
              <p:cNvCxnSpPr>
                <a:stCxn id="40" idx="0"/>
                <a:endCxn id="50" idx="4"/>
              </p:cNvCxnSpPr>
              <p:nvPr/>
            </p:nvCxnSpPr>
            <p:spPr bwMode="auto">
              <a:xfrm rot="16200000" flipV="1">
                <a:off x="3218180" y="2160270"/>
                <a:ext cx="61722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7" name="Straight Connector 56"/>
              <p:cNvCxnSpPr>
                <a:stCxn id="41" idx="0"/>
                <a:endCxn id="50" idx="4"/>
              </p:cNvCxnSpPr>
              <p:nvPr/>
            </p:nvCxnSpPr>
            <p:spPr bwMode="auto">
              <a:xfrm rot="16200000" flipV="1">
                <a:off x="3515360" y="1863090"/>
                <a:ext cx="62484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8" name="Straight Connector 57"/>
              <p:cNvCxnSpPr>
                <a:stCxn id="41" idx="0"/>
                <a:endCxn id="51" idx="4"/>
              </p:cNvCxnSpPr>
              <p:nvPr/>
            </p:nvCxnSpPr>
            <p:spPr bwMode="auto">
              <a:xfrm rot="16200000" flipV="1">
                <a:off x="3850640" y="2198370"/>
                <a:ext cx="60960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9" name="Straight Connector 58"/>
              <p:cNvCxnSpPr>
                <a:stCxn id="40" idx="0"/>
                <a:endCxn id="52" idx="4"/>
              </p:cNvCxnSpPr>
              <p:nvPr/>
            </p:nvCxnSpPr>
            <p:spPr bwMode="auto">
              <a:xfrm rot="5400000" flipH="1" flipV="1">
                <a:off x="3858260" y="2198370"/>
                <a:ext cx="59436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60" name="Straight Connector 59"/>
              <p:cNvCxnSpPr>
                <a:stCxn id="40" idx="0"/>
                <a:endCxn id="53" idx="4"/>
              </p:cNvCxnSpPr>
              <p:nvPr/>
            </p:nvCxnSpPr>
            <p:spPr bwMode="auto">
              <a:xfrm rot="5400000" flipH="1" flipV="1">
                <a:off x="4193540" y="1878330"/>
                <a:ext cx="57912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61" name="Straight Connector 60"/>
              <p:cNvCxnSpPr>
                <a:stCxn id="41" idx="0"/>
                <a:endCxn id="53" idx="4"/>
              </p:cNvCxnSpPr>
              <p:nvPr/>
            </p:nvCxnSpPr>
            <p:spPr bwMode="auto">
              <a:xfrm rot="5400000" flipH="1" flipV="1">
                <a:off x="4490720" y="2183130"/>
                <a:ext cx="58674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sp>
          <p:nvSpPr>
            <p:cNvPr id="17" name="Rectangle 16"/>
            <p:cNvSpPr/>
            <p:nvPr/>
          </p:nvSpPr>
          <p:spPr bwMode="auto">
            <a:xfrm>
              <a:off x="487680" y="1173480"/>
              <a:ext cx="4754880" cy="2362200"/>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grpSp>
      <p:sp>
        <p:nvSpPr>
          <p:cNvPr id="228" name="TextBox 227"/>
          <p:cNvSpPr txBox="1"/>
          <p:nvPr/>
        </p:nvSpPr>
        <p:spPr>
          <a:xfrm>
            <a:off x="1219200" y="5617029"/>
            <a:ext cx="4504375" cy="461665"/>
          </a:xfrm>
          <a:prstGeom prst="rect">
            <a:avLst/>
          </a:prstGeom>
          <a:noFill/>
        </p:spPr>
        <p:txBody>
          <a:bodyPr wrap="square" rtlCol="0">
            <a:spAutoFit/>
          </a:bodyPr>
          <a:lstStyle/>
          <a:p>
            <a:pPr algn="ctr"/>
            <a:r>
              <a:rPr lang="en-US" sz="2400" dirty="0" smtClean="0"/>
              <a:t>Forked trial training branches</a:t>
            </a:r>
            <a:endParaRPr lang="en-US" sz="2400" dirty="0"/>
          </a:p>
        </p:txBody>
      </p:sp>
      <p:sp>
        <p:nvSpPr>
          <p:cNvPr id="229" name="TextBox 228"/>
          <p:cNvSpPr txBox="1"/>
          <p:nvPr/>
        </p:nvSpPr>
        <p:spPr>
          <a:xfrm>
            <a:off x="-558788" y="4165639"/>
            <a:ext cx="3713584" cy="461665"/>
          </a:xfrm>
          <a:prstGeom prst="rect">
            <a:avLst/>
          </a:prstGeom>
          <a:noFill/>
        </p:spPr>
        <p:txBody>
          <a:bodyPr wrap="square" rtlCol="0">
            <a:spAutoFit/>
          </a:bodyPr>
          <a:lstStyle/>
          <a:p>
            <a:pPr algn="ctr"/>
            <a:r>
              <a:rPr lang="en-US" sz="2400" dirty="0" smtClean="0"/>
              <a:t>Starting branch</a:t>
            </a:r>
            <a:endParaRPr lang="en-US" sz="2400" dirty="0"/>
          </a:p>
        </p:txBody>
      </p:sp>
      <p:cxnSp>
        <p:nvCxnSpPr>
          <p:cNvPr id="231" name="Straight Arrow Connector 230"/>
          <p:cNvCxnSpPr/>
          <p:nvPr/>
        </p:nvCxnSpPr>
        <p:spPr bwMode="auto">
          <a:xfrm rot="5400000" flipH="1" flipV="1">
            <a:off x="2013411" y="2400300"/>
            <a:ext cx="1477108" cy="685800"/>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cxnSp>
        <p:nvCxnSpPr>
          <p:cNvPr id="233" name="Straight Arrow Connector 232"/>
          <p:cNvCxnSpPr/>
          <p:nvPr/>
        </p:nvCxnSpPr>
        <p:spPr bwMode="auto">
          <a:xfrm flipV="1">
            <a:off x="2426650" y="3481755"/>
            <a:ext cx="756138" cy="35168"/>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cxnSp>
        <p:nvCxnSpPr>
          <p:cNvPr id="235" name="Straight Arrow Connector 234"/>
          <p:cNvCxnSpPr/>
          <p:nvPr/>
        </p:nvCxnSpPr>
        <p:spPr bwMode="auto">
          <a:xfrm rot="16200000" flipH="1">
            <a:off x="1987036" y="3938957"/>
            <a:ext cx="1600197" cy="685795"/>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grpSp>
        <p:nvGrpSpPr>
          <p:cNvPr id="16" name="Group 243"/>
          <p:cNvGrpSpPr/>
          <p:nvPr/>
        </p:nvGrpSpPr>
        <p:grpSpPr>
          <a:xfrm>
            <a:off x="3282258" y="1365738"/>
            <a:ext cx="1670727" cy="1021080"/>
            <a:chOff x="487680" y="1173480"/>
            <a:chExt cx="4754880" cy="2362200"/>
          </a:xfrm>
        </p:grpSpPr>
        <p:pic>
          <p:nvPicPr>
            <p:cNvPr id="245" name="Picture 2" descr="C:\Users\cui\Desktop\eagle.jpg"/>
            <p:cNvPicPr>
              <a:picLocks noChangeAspect="1" noChangeArrowheads="1"/>
            </p:cNvPicPr>
            <p:nvPr/>
          </p:nvPicPr>
          <p:blipFill>
            <a:blip r:embed="rId3" cstate="print"/>
            <a:srcRect/>
            <a:stretch>
              <a:fillRect/>
            </a:stretch>
          </p:blipFill>
          <p:spPr bwMode="auto">
            <a:xfrm>
              <a:off x="643490" y="1356360"/>
              <a:ext cx="968523" cy="504954"/>
            </a:xfrm>
            <a:prstGeom prst="rect">
              <a:avLst/>
            </a:prstGeom>
            <a:noFill/>
            <a:ln w="12700">
              <a:noFill/>
            </a:ln>
          </p:spPr>
        </p:pic>
        <p:pic>
          <p:nvPicPr>
            <p:cNvPr id="246" name="Picture 3" descr="C:\Users\cui\Desktop\vulture.jpg"/>
            <p:cNvPicPr>
              <a:picLocks noChangeAspect="1" noChangeArrowheads="1"/>
            </p:cNvPicPr>
            <p:nvPr/>
          </p:nvPicPr>
          <p:blipFill>
            <a:blip r:embed="rId4" cstate="print"/>
            <a:srcRect/>
            <a:stretch>
              <a:fillRect/>
            </a:stretch>
          </p:blipFill>
          <p:spPr bwMode="auto">
            <a:xfrm>
              <a:off x="635371" y="1831489"/>
              <a:ext cx="975837" cy="527356"/>
            </a:xfrm>
            <a:prstGeom prst="rect">
              <a:avLst/>
            </a:prstGeom>
            <a:noFill/>
            <a:ln w="12700">
              <a:noFill/>
            </a:ln>
          </p:spPr>
        </p:pic>
        <p:pic>
          <p:nvPicPr>
            <p:cNvPr id="247" name="Picture 4" descr="C:\Users\cui\Desktop\accipiter.jpg"/>
            <p:cNvPicPr>
              <a:picLocks noChangeAspect="1" noChangeArrowheads="1"/>
            </p:cNvPicPr>
            <p:nvPr/>
          </p:nvPicPr>
          <p:blipFill>
            <a:blip r:embed="rId5" cstate="print"/>
            <a:srcRect/>
            <a:stretch>
              <a:fillRect/>
            </a:stretch>
          </p:blipFill>
          <p:spPr bwMode="auto">
            <a:xfrm>
              <a:off x="625487" y="2924081"/>
              <a:ext cx="980249" cy="490102"/>
            </a:xfrm>
            <a:prstGeom prst="rect">
              <a:avLst/>
            </a:prstGeom>
            <a:noFill/>
            <a:ln w="12700">
              <a:noFill/>
            </a:ln>
          </p:spPr>
        </p:pic>
        <p:pic>
          <p:nvPicPr>
            <p:cNvPr id="248" name="Picture 5" descr="C:\Users\cui\Desktop\osprey.jpg"/>
            <p:cNvPicPr>
              <a:picLocks noChangeAspect="1" noChangeArrowheads="1"/>
            </p:cNvPicPr>
            <p:nvPr/>
          </p:nvPicPr>
          <p:blipFill>
            <a:blip r:embed="rId6" cstate="print"/>
            <a:srcRect/>
            <a:stretch>
              <a:fillRect/>
            </a:stretch>
          </p:blipFill>
          <p:spPr bwMode="auto">
            <a:xfrm>
              <a:off x="624841" y="2451088"/>
              <a:ext cx="983044" cy="482677"/>
            </a:xfrm>
            <a:prstGeom prst="rect">
              <a:avLst/>
            </a:prstGeom>
            <a:noFill/>
            <a:ln w="12700">
              <a:noFill/>
            </a:ln>
          </p:spPr>
        </p:pic>
        <p:sp>
          <p:nvSpPr>
            <p:cNvPr id="249" name="右箭头 8"/>
            <p:cNvSpPr/>
            <p:nvPr/>
          </p:nvSpPr>
          <p:spPr bwMode="auto">
            <a:xfrm rot="325598">
              <a:off x="1801666" y="1839434"/>
              <a:ext cx="1974738" cy="336357"/>
            </a:xfrm>
            <a:prstGeom prst="rightArrow">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354" tIns="45678" rIns="91354" bIns="45678" numCol="1" rtlCol="0" anchor="t" anchorCtr="0" compatLnSpc="1">
              <a:prstTxWarp prst="textNoShape">
                <a:avLst/>
              </a:prstTxWarp>
            </a:bodyPr>
            <a:lstStyle/>
            <a:p>
              <a:pPr defTabSz="913564"/>
              <a:endParaRPr lang="zh-CN" altLang="en-US" dirty="0" smtClean="0">
                <a:latin typeface="Arial" charset="0"/>
              </a:endParaRPr>
            </a:p>
          </p:txBody>
        </p:sp>
        <p:pic>
          <p:nvPicPr>
            <p:cNvPr id="250" name="Picture 249"/>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2230316" y="1577100"/>
              <a:ext cx="554585" cy="766146"/>
            </a:xfrm>
            <a:prstGeom prst="rect">
              <a:avLst/>
            </a:prstGeom>
            <a:ln w="12700">
              <a:noFill/>
            </a:ln>
          </p:spPr>
        </p:pic>
        <p:sp>
          <p:nvSpPr>
            <p:cNvPr id="251" name="右箭头 8"/>
            <p:cNvSpPr/>
            <p:nvPr/>
          </p:nvSpPr>
          <p:spPr bwMode="auto">
            <a:xfrm rot="21122638">
              <a:off x="1759214" y="2650623"/>
              <a:ext cx="2032028" cy="321177"/>
            </a:xfrm>
            <a:prstGeom prst="rightArrow">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354" tIns="45678" rIns="91354" bIns="45678" numCol="1" rtlCol="0" anchor="t" anchorCtr="0" compatLnSpc="1">
              <a:prstTxWarp prst="textNoShape">
                <a:avLst/>
              </a:prstTxWarp>
            </a:bodyPr>
            <a:lstStyle/>
            <a:p>
              <a:pPr defTabSz="913564"/>
              <a:endParaRPr lang="zh-CN" altLang="en-US" dirty="0" smtClean="0">
                <a:latin typeface="Arial" charset="0"/>
              </a:endParaRPr>
            </a:p>
          </p:txBody>
        </p:sp>
        <p:pic>
          <p:nvPicPr>
            <p:cNvPr id="252" name="Picture 251"/>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2239175" y="2554265"/>
              <a:ext cx="554585" cy="766146"/>
            </a:xfrm>
            <a:prstGeom prst="rect">
              <a:avLst/>
            </a:prstGeom>
            <a:ln w="12700">
              <a:noFill/>
            </a:ln>
          </p:spPr>
        </p:pic>
        <p:grpSp>
          <p:nvGrpSpPr>
            <p:cNvPr id="224" name="Group 26"/>
            <p:cNvGrpSpPr/>
            <p:nvPr/>
          </p:nvGrpSpPr>
          <p:grpSpPr>
            <a:xfrm>
              <a:off x="3813071" y="1764699"/>
              <a:ext cx="1322807" cy="1194063"/>
              <a:chOff x="2354580" y="1866900"/>
              <a:chExt cx="3596640" cy="2956560"/>
            </a:xfrm>
          </p:grpSpPr>
          <p:sp>
            <p:nvSpPr>
              <p:cNvPr id="255" name="Oval 254"/>
              <p:cNvSpPr/>
              <p:nvPr/>
            </p:nvSpPr>
            <p:spPr bwMode="auto">
              <a:xfrm>
                <a:off x="2354580" y="44729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256" name="Oval 255"/>
              <p:cNvSpPr/>
              <p:nvPr/>
            </p:nvSpPr>
            <p:spPr bwMode="auto">
              <a:xfrm>
                <a:off x="3040380" y="44729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257" name="Oval 256"/>
              <p:cNvSpPr/>
              <p:nvPr/>
            </p:nvSpPr>
            <p:spPr bwMode="auto">
              <a:xfrm>
                <a:off x="3695700" y="448818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258" name="Oval 257"/>
              <p:cNvSpPr/>
              <p:nvPr/>
            </p:nvSpPr>
            <p:spPr bwMode="auto">
              <a:xfrm>
                <a:off x="4297680" y="449580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259" name="Oval 258"/>
              <p:cNvSpPr/>
              <p:nvPr/>
            </p:nvSpPr>
            <p:spPr bwMode="auto">
              <a:xfrm>
                <a:off x="4953000" y="45110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260" name="Oval 259"/>
              <p:cNvSpPr/>
              <p:nvPr/>
            </p:nvSpPr>
            <p:spPr bwMode="auto">
              <a:xfrm>
                <a:off x="5638800" y="45110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261" name="Oval 260"/>
              <p:cNvSpPr/>
              <p:nvPr/>
            </p:nvSpPr>
            <p:spPr bwMode="auto">
              <a:xfrm>
                <a:off x="3042920" y="366522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262" name="Oval 261"/>
              <p:cNvSpPr/>
              <p:nvPr/>
            </p:nvSpPr>
            <p:spPr bwMode="auto">
              <a:xfrm>
                <a:off x="3698240" y="368046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263" name="Oval 262"/>
              <p:cNvSpPr/>
              <p:nvPr/>
            </p:nvSpPr>
            <p:spPr bwMode="auto">
              <a:xfrm>
                <a:off x="4300220" y="368808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264" name="Oval 263"/>
              <p:cNvSpPr/>
              <p:nvPr/>
            </p:nvSpPr>
            <p:spPr bwMode="auto">
              <a:xfrm>
                <a:off x="4955540" y="370332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265" name="Straight Connector 264"/>
              <p:cNvCxnSpPr>
                <a:stCxn id="255" idx="0"/>
                <a:endCxn id="261" idx="4"/>
              </p:cNvCxnSpPr>
              <p:nvPr/>
            </p:nvCxnSpPr>
            <p:spPr bwMode="auto">
              <a:xfrm rot="5400000" flipH="1" flipV="1">
                <a:off x="2607310" y="3881120"/>
                <a:ext cx="495300" cy="6883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66" name="Straight Connector 265"/>
              <p:cNvCxnSpPr>
                <a:stCxn id="256" idx="0"/>
                <a:endCxn id="262" idx="4"/>
              </p:cNvCxnSpPr>
              <p:nvPr/>
            </p:nvCxnSpPr>
            <p:spPr bwMode="auto">
              <a:xfrm rot="5400000" flipH="1" flipV="1">
                <a:off x="3285490" y="3903980"/>
                <a:ext cx="480060" cy="65786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67" name="Straight Connector 266"/>
              <p:cNvCxnSpPr>
                <a:stCxn id="257" idx="0"/>
                <a:endCxn id="263" idx="4"/>
              </p:cNvCxnSpPr>
              <p:nvPr/>
            </p:nvCxnSpPr>
            <p:spPr bwMode="auto">
              <a:xfrm rot="5400000" flipH="1" flipV="1">
                <a:off x="3910330" y="3942080"/>
                <a:ext cx="487680" cy="60452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68" name="Straight Connector 267"/>
              <p:cNvCxnSpPr>
                <a:stCxn id="258" idx="0"/>
                <a:endCxn id="264" idx="4"/>
              </p:cNvCxnSpPr>
              <p:nvPr/>
            </p:nvCxnSpPr>
            <p:spPr bwMode="auto">
              <a:xfrm rot="5400000" flipH="1" flipV="1">
                <a:off x="4542790" y="3926840"/>
                <a:ext cx="480060" cy="65786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69" name="Straight Connector 268"/>
              <p:cNvCxnSpPr>
                <a:stCxn id="261" idx="4"/>
                <a:endCxn id="256" idx="0"/>
              </p:cNvCxnSpPr>
              <p:nvPr/>
            </p:nvCxnSpPr>
            <p:spPr bwMode="auto">
              <a:xfrm rot="5400000">
                <a:off x="2950210" y="422402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70" name="Straight Connector 269"/>
              <p:cNvCxnSpPr>
                <a:stCxn id="262" idx="4"/>
                <a:endCxn id="257" idx="0"/>
              </p:cNvCxnSpPr>
              <p:nvPr/>
            </p:nvCxnSpPr>
            <p:spPr bwMode="auto">
              <a:xfrm rot="5400000">
                <a:off x="3605530" y="423926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71" name="Straight Connector 270"/>
              <p:cNvCxnSpPr>
                <a:stCxn id="263" idx="4"/>
                <a:endCxn id="258" idx="0"/>
              </p:cNvCxnSpPr>
              <p:nvPr/>
            </p:nvCxnSpPr>
            <p:spPr bwMode="auto">
              <a:xfrm rot="5400000">
                <a:off x="4207510" y="424688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72" name="Straight Connector 271"/>
              <p:cNvCxnSpPr>
                <a:stCxn id="264" idx="4"/>
                <a:endCxn id="259" idx="0"/>
              </p:cNvCxnSpPr>
              <p:nvPr/>
            </p:nvCxnSpPr>
            <p:spPr bwMode="auto">
              <a:xfrm rot="5400000">
                <a:off x="4862830" y="426212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73" name="Straight Connector 272"/>
              <p:cNvCxnSpPr>
                <a:stCxn id="264" idx="4"/>
                <a:endCxn id="260" idx="0"/>
              </p:cNvCxnSpPr>
              <p:nvPr/>
            </p:nvCxnSpPr>
            <p:spPr bwMode="auto">
              <a:xfrm rot="16200000" flipH="1">
                <a:off x="5205730" y="3921760"/>
                <a:ext cx="495300" cy="68326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74" name="Straight Connector 273"/>
              <p:cNvCxnSpPr>
                <a:stCxn id="263" idx="4"/>
                <a:endCxn id="259" idx="0"/>
              </p:cNvCxnSpPr>
              <p:nvPr/>
            </p:nvCxnSpPr>
            <p:spPr bwMode="auto">
              <a:xfrm rot="16200000" flipH="1">
                <a:off x="4527550" y="3929380"/>
                <a:ext cx="510540" cy="6527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75" name="Straight Connector 274"/>
              <p:cNvCxnSpPr>
                <a:stCxn id="262" idx="4"/>
                <a:endCxn id="258" idx="0"/>
              </p:cNvCxnSpPr>
              <p:nvPr/>
            </p:nvCxnSpPr>
            <p:spPr bwMode="auto">
              <a:xfrm rot="16200000" flipH="1">
                <a:off x="3902710" y="3944620"/>
                <a:ext cx="502920" cy="5994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76" name="Straight Connector 275"/>
              <p:cNvCxnSpPr>
                <a:stCxn id="261" idx="4"/>
                <a:endCxn id="257" idx="0"/>
              </p:cNvCxnSpPr>
              <p:nvPr/>
            </p:nvCxnSpPr>
            <p:spPr bwMode="auto">
              <a:xfrm rot="16200000" flipH="1">
                <a:off x="3270250" y="3906520"/>
                <a:ext cx="510540" cy="65278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77" name="Oval 276"/>
              <p:cNvSpPr/>
              <p:nvPr/>
            </p:nvSpPr>
            <p:spPr bwMode="auto">
              <a:xfrm>
                <a:off x="3698240" y="279654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278" name="Oval 277"/>
              <p:cNvSpPr/>
              <p:nvPr/>
            </p:nvSpPr>
            <p:spPr bwMode="auto">
              <a:xfrm>
                <a:off x="4300220" y="280416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279" name="Straight Connector 278"/>
              <p:cNvCxnSpPr>
                <a:stCxn id="262" idx="0"/>
                <a:endCxn id="277" idx="4"/>
              </p:cNvCxnSpPr>
              <p:nvPr/>
            </p:nvCxnSpPr>
            <p:spPr bwMode="auto">
              <a:xfrm rot="5400000" flipH="1" flipV="1">
                <a:off x="3568700" y="3394710"/>
                <a:ext cx="5715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80" name="Straight Connector 279"/>
              <p:cNvCxnSpPr>
                <a:stCxn id="263" idx="0"/>
                <a:endCxn id="278" idx="4"/>
              </p:cNvCxnSpPr>
              <p:nvPr/>
            </p:nvCxnSpPr>
            <p:spPr bwMode="auto">
              <a:xfrm rot="5400000" flipH="1" flipV="1">
                <a:off x="4170680" y="3402330"/>
                <a:ext cx="5715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81" name="Straight Connector 280"/>
              <p:cNvCxnSpPr>
                <a:stCxn id="261" idx="0"/>
                <a:endCxn id="277" idx="4"/>
              </p:cNvCxnSpPr>
              <p:nvPr/>
            </p:nvCxnSpPr>
            <p:spPr bwMode="auto">
              <a:xfrm rot="5400000" flipH="1" flipV="1">
                <a:off x="3248660" y="3059430"/>
                <a:ext cx="55626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82" name="Straight Connector 281"/>
              <p:cNvCxnSpPr>
                <a:stCxn id="263" idx="0"/>
                <a:endCxn id="277" idx="4"/>
              </p:cNvCxnSpPr>
              <p:nvPr/>
            </p:nvCxnSpPr>
            <p:spPr bwMode="auto">
              <a:xfrm rot="16200000" flipV="1">
                <a:off x="3865880" y="3097530"/>
                <a:ext cx="57912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83" name="Straight Connector 282"/>
              <p:cNvCxnSpPr>
                <a:stCxn id="264" idx="0"/>
                <a:endCxn id="277" idx="4"/>
              </p:cNvCxnSpPr>
              <p:nvPr/>
            </p:nvCxnSpPr>
            <p:spPr bwMode="auto">
              <a:xfrm rot="16200000" flipV="1">
                <a:off x="4185920" y="2777490"/>
                <a:ext cx="59436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84" name="Straight Connector 283"/>
              <p:cNvCxnSpPr>
                <a:stCxn id="261" idx="0"/>
                <a:endCxn id="278" idx="4"/>
              </p:cNvCxnSpPr>
              <p:nvPr/>
            </p:nvCxnSpPr>
            <p:spPr bwMode="auto">
              <a:xfrm rot="5400000" flipH="1" flipV="1">
                <a:off x="3553460" y="2762250"/>
                <a:ext cx="54864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85" name="Straight Connector 284"/>
              <p:cNvCxnSpPr>
                <a:stCxn id="262" idx="0"/>
                <a:endCxn id="278" idx="4"/>
              </p:cNvCxnSpPr>
              <p:nvPr/>
            </p:nvCxnSpPr>
            <p:spPr bwMode="auto">
              <a:xfrm rot="5400000" flipH="1" flipV="1">
                <a:off x="3873500" y="3097530"/>
                <a:ext cx="56388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86" name="Straight Connector 285"/>
              <p:cNvCxnSpPr>
                <a:stCxn id="264" idx="0"/>
                <a:endCxn id="278" idx="4"/>
              </p:cNvCxnSpPr>
              <p:nvPr/>
            </p:nvCxnSpPr>
            <p:spPr bwMode="auto">
              <a:xfrm rot="16200000" flipV="1">
                <a:off x="4490720" y="3082290"/>
                <a:ext cx="58674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87" name="Oval 286"/>
              <p:cNvSpPr/>
              <p:nvPr/>
            </p:nvSpPr>
            <p:spPr bwMode="auto">
              <a:xfrm>
                <a:off x="3042920" y="186690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288" name="Oval 287"/>
              <p:cNvSpPr/>
              <p:nvPr/>
            </p:nvSpPr>
            <p:spPr bwMode="auto">
              <a:xfrm>
                <a:off x="3698240" y="188214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289" name="Oval 288"/>
              <p:cNvSpPr/>
              <p:nvPr/>
            </p:nvSpPr>
            <p:spPr bwMode="auto">
              <a:xfrm>
                <a:off x="4300220" y="188976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290" name="Oval 289"/>
              <p:cNvSpPr/>
              <p:nvPr/>
            </p:nvSpPr>
            <p:spPr bwMode="auto">
              <a:xfrm>
                <a:off x="4955540" y="190500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291" name="Straight Connector 290"/>
              <p:cNvCxnSpPr>
                <a:stCxn id="277" idx="0"/>
                <a:endCxn id="288" idx="4"/>
              </p:cNvCxnSpPr>
              <p:nvPr/>
            </p:nvCxnSpPr>
            <p:spPr bwMode="auto">
              <a:xfrm rot="5400000" flipH="1" flipV="1">
                <a:off x="3553460" y="2495550"/>
                <a:ext cx="60198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2" name="Straight Connector 291"/>
              <p:cNvCxnSpPr>
                <a:stCxn id="278" idx="0"/>
                <a:endCxn id="289" idx="4"/>
              </p:cNvCxnSpPr>
              <p:nvPr/>
            </p:nvCxnSpPr>
            <p:spPr bwMode="auto">
              <a:xfrm rot="5400000" flipH="1" flipV="1">
                <a:off x="4155440" y="2503170"/>
                <a:ext cx="60198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3" name="Straight Connector 292"/>
              <p:cNvCxnSpPr>
                <a:stCxn id="277" idx="0"/>
                <a:endCxn id="287" idx="4"/>
              </p:cNvCxnSpPr>
              <p:nvPr/>
            </p:nvCxnSpPr>
            <p:spPr bwMode="auto">
              <a:xfrm rot="16200000" flipV="1">
                <a:off x="3218180" y="2160270"/>
                <a:ext cx="61722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4" name="Straight Connector 293"/>
              <p:cNvCxnSpPr>
                <a:stCxn id="278" idx="0"/>
                <a:endCxn id="287" idx="4"/>
              </p:cNvCxnSpPr>
              <p:nvPr/>
            </p:nvCxnSpPr>
            <p:spPr bwMode="auto">
              <a:xfrm rot="16200000" flipV="1">
                <a:off x="3515360" y="1863090"/>
                <a:ext cx="62484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5" name="Straight Connector 294"/>
              <p:cNvCxnSpPr>
                <a:stCxn id="278" idx="0"/>
                <a:endCxn id="288" idx="4"/>
              </p:cNvCxnSpPr>
              <p:nvPr/>
            </p:nvCxnSpPr>
            <p:spPr bwMode="auto">
              <a:xfrm rot="16200000" flipV="1">
                <a:off x="3850640" y="2198370"/>
                <a:ext cx="60960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6" name="Straight Connector 295"/>
              <p:cNvCxnSpPr>
                <a:stCxn id="277" idx="0"/>
                <a:endCxn id="289" idx="4"/>
              </p:cNvCxnSpPr>
              <p:nvPr/>
            </p:nvCxnSpPr>
            <p:spPr bwMode="auto">
              <a:xfrm rot="5400000" flipH="1" flipV="1">
                <a:off x="3858260" y="2198370"/>
                <a:ext cx="59436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7" name="Straight Connector 296"/>
              <p:cNvCxnSpPr>
                <a:stCxn id="277" idx="0"/>
                <a:endCxn id="290" idx="4"/>
              </p:cNvCxnSpPr>
              <p:nvPr/>
            </p:nvCxnSpPr>
            <p:spPr bwMode="auto">
              <a:xfrm rot="5400000" flipH="1" flipV="1">
                <a:off x="4193540" y="1878330"/>
                <a:ext cx="57912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8" name="Straight Connector 297"/>
              <p:cNvCxnSpPr>
                <a:stCxn id="278" idx="0"/>
                <a:endCxn id="290" idx="4"/>
              </p:cNvCxnSpPr>
              <p:nvPr/>
            </p:nvCxnSpPr>
            <p:spPr bwMode="auto">
              <a:xfrm rot="5400000" flipH="1" flipV="1">
                <a:off x="4490720" y="2183130"/>
                <a:ext cx="58674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sp>
          <p:nvSpPr>
            <p:cNvPr id="254" name="Rectangle 253"/>
            <p:cNvSpPr/>
            <p:nvPr/>
          </p:nvSpPr>
          <p:spPr bwMode="auto">
            <a:xfrm>
              <a:off x="487680" y="1173480"/>
              <a:ext cx="4754880" cy="2362200"/>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grpSp>
      <p:grpSp>
        <p:nvGrpSpPr>
          <p:cNvPr id="225" name="Group 298"/>
          <p:cNvGrpSpPr/>
          <p:nvPr/>
        </p:nvGrpSpPr>
        <p:grpSpPr>
          <a:xfrm>
            <a:off x="3299843" y="3001107"/>
            <a:ext cx="1670727" cy="1021080"/>
            <a:chOff x="487680" y="1173480"/>
            <a:chExt cx="4754880" cy="2362200"/>
          </a:xfrm>
        </p:grpSpPr>
        <p:pic>
          <p:nvPicPr>
            <p:cNvPr id="300" name="Picture 2" descr="C:\Users\cui\Desktop\eagle.jpg"/>
            <p:cNvPicPr>
              <a:picLocks noChangeAspect="1" noChangeArrowheads="1"/>
            </p:cNvPicPr>
            <p:nvPr/>
          </p:nvPicPr>
          <p:blipFill>
            <a:blip r:embed="rId3" cstate="print"/>
            <a:srcRect/>
            <a:stretch>
              <a:fillRect/>
            </a:stretch>
          </p:blipFill>
          <p:spPr bwMode="auto">
            <a:xfrm>
              <a:off x="643490" y="1356360"/>
              <a:ext cx="968523" cy="504954"/>
            </a:xfrm>
            <a:prstGeom prst="rect">
              <a:avLst/>
            </a:prstGeom>
            <a:noFill/>
            <a:ln w="12700">
              <a:noFill/>
            </a:ln>
          </p:spPr>
        </p:pic>
        <p:pic>
          <p:nvPicPr>
            <p:cNvPr id="301" name="Picture 3" descr="C:\Users\cui\Desktop\vulture.jpg"/>
            <p:cNvPicPr>
              <a:picLocks noChangeAspect="1" noChangeArrowheads="1"/>
            </p:cNvPicPr>
            <p:nvPr/>
          </p:nvPicPr>
          <p:blipFill>
            <a:blip r:embed="rId4" cstate="print"/>
            <a:srcRect/>
            <a:stretch>
              <a:fillRect/>
            </a:stretch>
          </p:blipFill>
          <p:spPr bwMode="auto">
            <a:xfrm>
              <a:off x="635371" y="1831489"/>
              <a:ext cx="975837" cy="527356"/>
            </a:xfrm>
            <a:prstGeom prst="rect">
              <a:avLst/>
            </a:prstGeom>
            <a:noFill/>
            <a:ln w="12700">
              <a:noFill/>
            </a:ln>
          </p:spPr>
        </p:pic>
        <p:pic>
          <p:nvPicPr>
            <p:cNvPr id="302" name="Picture 4" descr="C:\Users\cui\Desktop\accipiter.jpg"/>
            <p:cNvPicPr>
              <a:picLocks noChangeAspect="1" noChangeArrowheads="1"/>
            </p:cNvPicPr>
            <p:nvPr/>
          </p:nvPicPr>
          <p:blipFill>
            <a:blip r:embed="rId5" cstate="print"/>
            <a:srcRect/>
            <a:stretch>
              <a:fillRect/>
            </a:stretch>
          </p:blipFill>
          <p:spPr bwMode="auto">
            <a:xfrm>
              <a:off x="625487" y="2924081"/>
              <a:ext cx="980249" cy="490102"/>
            </a:xfrm>
            <a:prstGeom prst="rect">
              <a:avLst/>
            </a:prstGeom>
            <a:noFill/>
            <a:ln w="12700">
              <a:noFill/>
            </a:ln>
          </p:spPr>
        </p:pic>
        <p:pic>
          <p:nvPicPr>
            <p:cNvPr id="303" name="Picture 5" descr="C:\Users\cui\Desktop\osprey.jpg"/>
            <p:cNvPicPr>
              <a:picLocks noChangeAspect="1" noChangeArrowheads="1"/>
            </p:cNvPicPr>
            <p:nvPr/>
          </p:nvPicPr>
          <p:blipFill>
            <a:blip r:embed="rId6" cstate="print"/>
            <a:srcRect/>
            <a:stretch>
              <a:fillRect/>
            </a:stretch>
          </p:blipFill>
          <p:spPr bwMode="auto">
            <a:xfrm>
              <a:off x="624841" y="2451088"/>
              <a:ext cx="983044" cy="482677"/>
            </a:xfrm>
            <a:prstGeom prst="rect">
              <a:avLst/>
            </a:prstGeom>
            <a:noFill/>
            <a:ln w="12700">
              <a:noFill/>
            </a:ln>
          </p:spPr>
        </p:pic>
        <p:sp>
          <p:nvSpPr>
            <p:cNvPr id="304" name="右箭头 8"/>
            <p:cNvSpPr/>
            <p:nvPr/>
          </p:nvSpPr>
          <p:spPr bwMode="auto">
            <a:xfrm rot="325598">
              <a:off x="1801666" y="1839434"/>
              <a:ext cx="1974738" cy="336357"/>
            </a:xfrm>
            <a:prstGeom prst="rightArrow">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354" tIns="45678" rIns="91354" bIns="45678" numCol="1" rtlCol="0" anchor="t" anchorCtr="0" compatLnSpc="1">
              <a:prstTxWarp prst="textNoShape">
                <a:avLst/>
              </a:prstTxWarp>
            </a:bodyPr>
            <a:lstStyle/>
            <a:p>
              <a:pPr defTabSz="913564"/>
              <a:endParaRPr lang="zh-CN" altLang="en-US" dirty="0" smtClean="0">
                <a:latin typeface="Arial" charset="0"/>
              </a:endParaRPr>
            </a:p>
          </p:txBody>
        </p:sp>
        <p:pic>
          <p:nvPicPr>
            <p:cNvPr id="305" name="Picture 304"/>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2230316" y="1577100"/>
              <a:ext cx="554585" cy="766146"/>
            </a:xfrm>
            <a:prstGeom prst="rect">
              <a:avLst/>
            </a:prstGeom>
            <a:ln w="12700">
              <a:noFill/>
            </a:ln>
          </p:spPr>
        </p:pic>
        <p:sp>
          <p:nvSpPr>
            <p:cNvPr id="306" name="右箭头 8"/>
            <p:cNvSpPr/>
            <p:nvPr/>
          </p:nvSpPr>
          <p:spPr bwMode="auto">
            <a:xfrm rot="21122638">
              <a:off x="1759214" y="2650623"/>
              <a:ext cx="2032028" cy="321177"/>
            </a:xfrm>
            <a:prstGeom prst="rightArrow">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354" tIns="45678" rIns="91354" bIns="45678" numCol="1" rtlCol="0" anchor="t" anchorCtr="0" compatLnSpc="1">
              <a:prstTxWarp prst="textNoShape">
                <a:avLst/>
              </a:prstTxWarp>
            </a:bodyPr>
            <a:lstStyle/>
            <a:p>
              <a:pPr defTabSz="913564"/>
              <a:endParaRPr lang="zh-CN" altLang="en-US" dirty="0" smtClean="0">
                <a:latin typeface="Arial" charset="0"/>
              </a:endParaRPr>
            </a:p>
          </p:txBody>
        </p:sp>
        <p:pic>
          <p:nvPicPr>
            <p:cNvPr id="307" name="Picture 306"/>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2239175" y="2554265"/>
              <a:ext cx="554585" cy="766146"/>
            </a:xfrm>
            <a:prstGeom prst="rect">
              <a:avLst/>
            </a:prstGeom>
            <a:ln w="12700">
              <a:noFill/>
            </a:ln>
          </p:spPr>
        </p:pic>
        <p:grpSp>
          <p:nvGrpSpPr>
            <p:cNvPr id="226" name="Group 26"/>
            <p:cNvGrpSpPr/>
            <p:nvPr/>
          </p:nvGrpSpPr>
          <p:grpSpPr>
            <a:xfrm>
              <a:off x="3813071" y="1764699"/>
              <a:ext cx="1322807" cy="1194063"/>
              <a:chOff x="2354580" y="1866900"/>
              <a:chExt cx="3596640" cy="2956560"/>
            </a:xfrm>
          </p:grpSpPr>
          <p:sp>
            <p:nvSpPr>
              <p:cNvPr id="310" name="Oval 309"/>
              <p:cNvSpPr/>
              <p:nvPr/>
            </p:nvSpPr>
            <p:spPr bwMode="auto">
              <a:xfrm>
                <a:off x="2354580" y="44729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11" name="Oval 310"/>
              <p:cNvSpPr/>
              <p:nvPr/>
            </p:nvSpPr>
            <p:spPr bwMode="auto">
              <a:xfrm>
                <a:off x="3040380" y="44729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12" name="Oval 311"/>
              <p:cNvSpPr/>
              <p:nvPr/>
            </p:nvSpPr>
            <p:spPr bwMode="auto">
              <a:xfrm>
                <a:off x="3695700" y="448818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13" name="Oval 312"/>
              <p:cNvSpPr/>
              <p:nvPr/>
            </p:nvSpPr>
            <p:spPr bwMode="auto">
              <a:xfrm>
                <a:off x="4297680" y="449580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14" name="Oval 313"/>
              <p:cNvSpPr/>
              <p:nvPr/>
            </p:nvSpPr>
            <p:spPr bwMode="auto">
              <a:xfrm>
                <a:off x="4953000" y="45110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15" name="Oval 314"/>
              <p:cNvSpPr/>
              <p:nvPr/>
            </p:nvSpPr>
            <p:spPr bwMode="auto">
              <a:xfrm>
                <a:off x="5638800" y="45110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16" name="Oval 315"/>
              <p:cNvSpPr/>
              <p:nvPr/>
            </p:nvSpPr>
            <p:spPr bwMode="auto">
              <a:xfrm>
                <a:off x="3042920" y="366522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17" name="Oval 316"/>
              <p:cNvSpPr/>
              <p:nvPr/>
            </p:nvSpPr>
            <p:spPr bwMode="auto">
              <a:xfrm>
                <a:off x="3698240" y="368046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18" name="Oval 317"/>
              <p:cNvSpPr/>
              <p:nvPr/>
            </p:nvSpPr>
            <p:spPr bwMode="auto">
              <a:xfrm>
                <a:off x="4300220" y="368808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19" name="Oval 318"/>
              <p:cNvSpPr/>
              <p:nvPr/>
            </p:nvSpPr>
            <p:spPr bwMode="auto">
              <a:xfrm>
                <a:off x="4955540" y="370332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320" name="Straight Connector 319"/>
              <p:cNvCxnSpPr>
                <a:stCxn id="310" idx="0"/>
                <a:endCxn id="316" idx="4"/>
              </p:cNvCxnSpPr>
              <p:nvPr/>
            </p:nvCxnSpPr>
            <p:spPr bwMode="auto">
              <a:xfrm rot="5400000" flipH="1" flipV="1">
                <a:off x="2607310" y="3881120"/>
                <a:ext cx="495300" cy="6883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21" name="Straight Connector 320"/>
              <p:cNvCxnSpPr>
                <a:stCxn id="311" idx="0"/>
                <a:endCxn id="317" idx="4"/>
              </p:cNvCxnSpPr>
              <p:nvPr/>
            </p:nvCxnSpPr>
            <p:spPr bwMode="auto">
              <a:xfrm rot="5400000" flipH="1" flipV="1">
                <a:off x="3285490" y="3903980"/>
                <a:ext cx="480060" cy="65786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22" name="Straight Connector 321"/>
              <p:cNvCxnSpPr>
                <a:stCxn id="312" idx="0"/>
                <a:endCxn id="318" idx="4"/>
              </p:cNvCxnSpPr>
              <p:nvPr/>
            </p:nvCxnSpPr>
            <p:spPr bwMode="auto">
              <a:xfrm rot="5400000" flipH="1" flipV="1">
                <a:off x="3910330" y="3942080"/>
                <a:ext cx="487680" cy="60452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23" name="Straight Connector 322"/>
              <p:cNvCxnSpPr>
                <a:stCxn id="313" idx="0"/>
                <a:endCxn id="319" idx="4"/>
              </p:cNvCxnSpPr>
              <p:nvPr/>
            </p:nvCxnSpPr>
            <p:spPr bwMode="auto">
              <a:xfrm rot="5400000" flipH="1" flipV="1">
                <a:off x="4542790" y="3926840"/>
                <a:ext cx="480060" cy="65786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24" name="Straight Connector 323"/>
              <p:cNvCxnSpPr>
                <a:stCxn id="316" idx="4"/>
                <a:endCxn id="311" idx="0"/>
              </p:cNvCxnSpPr>
              <p:nvPr/>
            </p:nvCxnSpPr>
            <p:spPr bwMode="auto">
              <a:xfrm rot="5400000">
                <a:off x="2950210" y="422402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25" name="Straight Connector 324"/>
              <p:cNvCxnSpPr>
                <a:stCxn id="317" idx="4"/>
                <a:endCxn id="312" idx="0"/>
              </p:cNvCxnSpPr>
              <p:nvPr/>
            </p:nvCxnSpPr>
            <p:spPr bwMode="auto">
              <a:xfrm rot="5400000">
                <a:off x="3605530" y="423926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26" name="Straight Connector 325"/>
              <p:cNvCxnSpPr>
                <a:stCxn id="318" idx="4"/>
                <a:endCxn id="313" idx="0"/>
              </p:cNvCxnSpPr>
              <p:nvPr/>
            </p:nvCxnSpPr>
            <p:spPr bwMode="auto">
              <a:xfrm rot="5400000">
                <a:off x="4207510" y="424688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27" name="Straight Connector 326"/>
              <p:cNvCxnSpPr>
                <a:stCxn id="319" idx="4"/>
                <a:endCxn id="314" idx="0"/>
              </p:cNvCxnSpPr>
              <p:nvPr/>
            </p:nvCxnSpPr>
            <p:spPr bwMode="auto">
              <a:xfrm rot="5400000">
                <a:off x="4862830" y="426212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28" name="Straight Connector 327"/>
              <p:cNvCxnSpPr>
                <a:stCxn id="319" idx="4"/>
                <a:endCxn id="315" idx="0"/>
              </p:cNvCxnSpPr>
              <p:nvPr/>
            </p:nvCxnSpPr>
            <p:spPr bwMode="auto">
              <a:xfrm rot="16200000" flipH="1">
                <a:off x="5205730" y="3921760"/>
                <a:ext cx="495300" cy="68326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29" name="Straight Connector 328"/>
              <p:cNvCxnSpPr>
                <a:stCxn id="318" idx="4"/>
                <a:endCxn id="314" idx="0"/>
              </p:cNvCxnSpPr>
              <p:nvPr/>
            </p:nvCxnSpPr>
            <p:spPr bwMode="auto">
              <a:xfrm rot="16200000" flipH="1">
                <a:off x="4527550" y="3929380"/>
                <a:ext cx="510540" cy="6527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30" name="Straight Connector 329"/>
              <p:cNvCxnSpPr>
                <a:stCxn id="317" idx="4"/>
                <a:endCxn id="313" idx="0"/>
              </p:cNvCxnSpPr>
              <p:nvPr/>
            </p:nvCxnSpPr>
            <p:spPr bwMode="auto">
              <a:xfrm rot="16200000" flipH="1">
                <a:off x="3902710" y="3944620"/>
                <a:ext cx="502920" cy="5994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31" name="Straight Connector 330"/>
              <p:cNvCxnSpPr>
                <a:stCxn id="316" idx="4"/>
                <a:endCxn id="312" idx="0"/>
              </p:cNvCxnSpPr>
              <p:nvPr/>
            </p:nvCxnSpPr>
            <p:spPr bwMode="auto">
              <a:xfrm rot="16200000" flipH="1">
                <a:off x="3270250" y="3906520"/>
                <a:ext cx="510540" cy="65278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332" name="Oval 331"/>
              <p:cNvSpPr/>
              <p:nvPr/>
            </p:nvSpPr>
            <p:spPr bwMode="auto">
              <a:xfrm>
                <a:off x="3698240" y="279654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33" name="Oval 332"/>
              <p:cNvSpPr/>
              <p:nvPr/>
            </p:nvSpPr>
            <p:spPr bwMode="auto">
              <a:xfrm>
                <a:off x="4300220" y="280416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334" name="Straight Connector 333"/>
              <p:cNvCxnSpPr>
                <a:stCxn id="317" idx="0"/>
                <a:endCxn id="332" idx="4"/>
              </p:cNvCxnSpPr>
              <p:nvPr/>
            </p:nvCxnSpPr>
            <p:spPr bwMode="auto">
              <a:xfrm rot="5400000" flipH="1" flipV="1">
                <a:off x="3568700" y="3394710"/>
                <a:ext cx="5715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35" name="Straight Connector 334"/>
              <p:cNvCxnSpPr>
                <a:stCxn id="318" idx="0"/>
                <a:endCxn id="333" idx="4"/>
              </p:cNvCxnSpPr>
              <p:nvPr/>
            </p:nvCxnSpPr>
            <p:spPr bwMode="auto">
              <a:xfrm rot="5400000" flipH="1" flipV="1">
                <a:off x="4170680" y="3402330"/>
                <a:ext cx="5715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36" name="Straight Connector 335"/>
              <p:cNvCxnSpPr>
                <a:stCxn id="316" idx="0"/>
                <a:endCxn id="332" idx="4"/>
              </p:cNvCxnSpPr>
              <p:nvPr/>
            </p:nvCxnSpPr>
            <p:spPr bwMode="auto">
              <a:xfrm rot="5400000" flipH="1" flipV="1">
                <a:off x="3248660" y="3059430"/>
                <a:ext cx="55626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37" name="Straight Connector 336"/>
              <p:cNvCxnSpPr>
                <a:stCxn id="318" idx="0"/>
                <a:endCxn id="332" idx="4"/>
              </p:cNvCxnSpPr>
              <p:nvPr/>
            </p:nvCxnSpPr>
            <p:spPr bwMode="auto">
              <a:xfrm rot="16200000" flipV="1">
                <a:off x="3865880" y="3097530"/>
                <a:ext cx="57912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38" name="Straight Connector 337"/>
              <p:cNvCxnSpPr>
                <a:stCxn id="319" idx="0"/>
                <a:endCxn id="332" idx="4"/>
              </p:cNvCxnSpPr>
              <p:nvPr/>
            </p:nvCxnSpPr>
            <p:spPr bwMode="auto">
              <a:xfrm rot="16200000" flipV="1">
                <a:off x="4185920" y="2777490"/>
                <a:ext cx="59436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39" name="Straight Connector 338"/>
              <p:cNvCxnSpPr>
                <a:stCxn id="316" idx="0"/>
                <a:endCxn id="333" idx="4"/>
              </p:cNvCxnSpPr>
              <p:nvPr/>
            </p:nvCxnSpPr>
            <p:spPr bwMode="auto">
              <a:xfrm rot="5400000" flipH="1" flipV="1">
                <a:off x="3553460" y="2762250"/>
                <a:ext cx="54864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40" name="Straight Connector 339"/>
              <p:cNvCxnSpPr>
                <a:stCxn id="317" idx="0"/>
                <a:endCxn id="333" idx="4"/>
              </p:cNvCxnSpPr>
              <p:nvPr/>
            </p:nvCxnSpPr>
            <p:spPr bwMode="auto">
              <a:xfrm rot="5400000" flipH="1" flipV="1">
                <a:off x="3873500" y="3097530"/>
                <a:ext cx="56388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41" name="Straight Connector 340"/>
              <p:cNvCxnSpPr>
                <a:stCxn id="319" idx="0"/>
                <a:endCxn id="333" idx="4"/>
              </p:cNvCxnSpPr>
              <p:nvPr/>
            </p:nvCxnSpPr>
            <p:spPr bwMode="auto">
              <a:xfrm rot="16200000" flipV="1">
                <a:off x="4490720" y="3082290"/>
                <a:ext cx="58674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342" name="Oval 341"/>
              <p:cNvSpPr/>
              <p:nvPr/>
            </p:nvSpPr>
            <p:spPr bwMode="auto">
              <a:xfrm>
                <a:off x="3042920" y="186690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43" name="Oval 342"/>
              <p:cNvSpPr/>
              <p:nvPr/>
            </p:nvSpPr>
            <p:spPr bwMode="auto">
              <a:xfrm>
                <a:off x="3698240" y="188214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44" name="Oval 343"/>
              <p:cNvSpPr/>
              <p:nvPr/>
            </p:nvSpPr>
            <p:spPr bwMode="auto">
              <a:xfrm>
                <a:off x="4300220" y="188976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45" name="Oval 344"/>
              <p:cNvSpPr/>
              <p:nvPr/>
            </p:nvSpPr>
            <p:spPr bwMode="auto">
              <a:xfrm>
                <a:off x="4955540" y="190500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346" name="Straight Connector 345"/>
              <p:cNvCxnSpPr>
                <a:stCxn id="332" idx="0"/>
                <a:endCxn id="343" idx="4"/>
              </p:cNvCxnSpPr>
              <p:nvPr/>
            </p:nvCxnSpPr>
            <p:spPr bwMode="auto">
              <a:xfrm rot="5400000" flipH="1" flipV="1">
                <a:off x="3553460" y="2495550"/>
                <a:ext cx="60198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47" name="Straight Connector 346"/>
              <p:cNvCxnSpPr>
                <a:stCxn id="333" idx="0"/>
                <a:endCxn id="344" idx="4"/>
              </p:cNvCxnSpPr>
              <p:nvPr/>
            </p:nvCxnSpPr>
            <p:spPr bwMode="auto">
              <a:xfrm rot="5400000" flipH="1" flipV="1">
                <a:off x="4155440" y="2503170"/>
                <a:ext cx="60198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48" name="Straight Connector 347"/>
              <p:cNvCxnSpPr>
                <a:stCxn id="332" idx="0"/>
                <a:endCxn id="342" idx="4"/>
              </p:cNvCxnSpPr>
              <p:nvPr/>
            </p:nvCxnSpPr>
            <p:spPr bwMode="auto">
              <a:xfrm rot="16200000" flipV="1">
                <a:off x="3218180" y="2160270"/>
                <a:ext cx="61722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49" name="Straight Connector 348"/>
              <p:cNvCxnSpPr>
                <a:stCxn id="333" idx="0"/>
                <a:endCxn id="342" idx="4"/>
              </p:cNvCxnSpPr>
              <p:nvPr/>
            </p:nvCxnSpPr>
            <p:spPr bwMode="auto">
              <a:xfrm rot="16200000" flipV="1">
                <a:off x="3515360" y="1863090"/>
                <a:ext cx="62484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50" name="Straight Connector 349"/>
              <p:cNvCxnSpPr>
                <a:stCxn id="333" idx="0"/>
                <a:endCxn id="343" idx="4"/>
              </p:cNvCxnSpPr>
              <p:nvPr/>
            </p:nvCxnSpPr>
            <p:spPr bwMode="auto">
              <a:xfrm rot="16200000" flipV="1">
                <a:off x="3850640" y="2198370"/>
                <a:ext cx="60960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51" name="Straight Connector 350"/>
              <p:cNvCxnSpPr>
                <a:stCxn id="332" idx="0"/>
                <a:endCxn id="344" idx="4"/>
              </p:cNvCxnSpPr>
              <p:nvPr/>
            </p:nvCxnSpPr>
            <p:spPr bwMode="auto">
              <a:xfrm rot="5400000" flipH="1" flipV="1">
                <a:off x="3858260" y="2198370"/>
                <a:ext cx="59436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52" name="Straight Connector 351"/>
              <p:cNvCxnSpPr>
                <a:stCxn id="332" idx="0"/>
                <a:endCxn id="345" idx="4"/>
              </p:cNvCxnSpPr>
              <p:nvPr/>
            </p:nvCxnSpPr>
            <p:spPr bwMode="auto">
              <a:xfrm rot="5400000" flipH="1" flipV="1">
                <a:off x="4193540" y="1878330"/>
                <a:ext cx="57912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53" name="Straight Connector 352"/>
              <p:cNvCxnSpPr>
                <a:stCxn id="333" idx="0"/>
                <a:endCxn id="345" idx="4"/>
              </p:cNvCxnSpPr>
              <p:nvPr/>
            </p:nvCxnSpPr>
            <p:spPr bwMode="auto">
              <a:xfrm rot="5400000" flipH="1" flipV="1">
                <a:off x="4490720" y="2183130"/>
                <a:ext cx="58674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sp>
          <p:nvSpPr>
            <p:cNvPr id="309" name="Rectangle 308"/>
            <p:cNvSpPr/>
            <p:nvPr/>
          </p:nvSpPr>
          <p:spPr bwMode="auto">
            <a:xfrm>
              <a:off x="487680" y="1173480"/>
              <a:ext cx="4754880" cy="2362200"/>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grpSp>
      <p:grpSp>
        <p:nvGrpSpPr>
          <p:cNvPr id="227" name="Group 353"/>
          <p:cNvGrpSpPr/>
          <p:nvPr/>
        </p:nvGrpSpPr>
        <p:grpSpPr>
          <a:xfrm>
            <a:off x="3264674" y="4495800"/>
            <a:ext cx="1670727" cy="1021080"/>
            <a:chOff x="487680" y="1173480"/>
            <a:chExt cx="4754880" cy="2362200"/>
          </a:xfrm>
        </p:grpSpPr>
        <p:pic>
          <p:nvPicPr>
            <p:cNvPr id="355" name="Picture 2" descr="C:\Users\cui\Desktop\eagle.jpg"/>
            <p:cNvPicPr>
              <a:picLocks noChangeAspect="1" noChangeArrowheads="1"/>
            </p:cNvPicPr>
            <p:nvPr/>
          </p:nvPicPr>
          <p:blipFill>
            <a:blip r:embed="rId3" cstate="print"/>
            <a:srcRect/>
            <a:stretch>
              <a:fillRect/>
            </a:stretch>
          </p:blipFill>
          <p:spPr bwMode="auto">
            <a:xfrm>
              <a:off x="643490" y="1356360"/>
              <a:ext cx="968523" cy="504954"/>
            </a:xfrm>
            <a:prstGeom prst="rect">
              <a:avLst/>
            </a:prstGeom>
            <a:noFill/>
            <a:ln w="12700">
              <a:noFill/>
            </a:ln>
          </p:spPr>
        </p:pic>
        <p:pic>
          <p:nvPicPr>
            <p:cNvPr id="356" name="Picture 3" descr="C:\Users\cui\Desktop\vulture.jpg"/>
            <p:cNvPicPr>
              <a:picLocks noChangeAspect="1" noChangeArrowheads="1"/>
            </p:cNvPicPr>
            <p:nvPr/>
          </p:nvPicPr>
          <p:blipFill>
            <a:blip r:embed="rId4" cstate="print"/>
            <a:srcRect/>
            <a:stretch>
              <a:fillRect/>
            </a:stretch>
          </p:blipFill>
          <p:spPr bwMode="auto">
            <a:xfrm>
              <a:off x="635371" y="1831489"/>
              <a:ext cx="975837" cy="527356"/>
            </a:xfrm>
            <a:prstGeom prst="rect">
              <a:avLst/>
            </a:prstGeom>
            <a:noFill/>
            <a:ln w="12700">
              <a:noFill/>
            </a:ln>
          </p:spPr>
        </p:pic>
        <p:pic>
          <p:nvPicPr>
            <p:cNvPr id="357" name="Picture 4" descr="C:\Users\cui\Desktop\accipiter.jpg"/>
            <p:cNvPicPr>
              <a:picLocks noChangeAspect="1" noChangeArrowheads="1"/>
            </p:cNvPicPr>
            <p:nvPr/>
          </p:nvPicPr>
          <p:blipFill>
            <a:blip r:embed="rId5" cstate="print"/>
            <a:srcRect/>
            <a:stretch>
              <a:fillRect/>
            </a:stretch>
          </p:blipFill>
          <p:spPr bwMode="auto">
            <a:xfrm>
              <a:off x="625487" y="2924081"/>
              <a:ext cx="980249" cy="490102"/>
            </a:xfrm>
            <a:prstGeom prst="rect">
              <a:avLst/>
            </a:prstGeom>
            <a:noFill/>
            <a:ln w="12700">
              <a:noFill/>
            </a:ln>
          </p:spPr>
        </p:pic>
        <p:pic>
          <p:nvPicPr>
            <p:cNvPr id="358" name="Picture 5" descr="C:\Users\cui\Desktop\osprey.jpg"/>
            <p:cNvPicPr>
              <a:picLocks noChangeAspect="1" noChangeArrowheads="1"/>
            </p:cNvPicPr>
            <p:nvPr/>
          </p:nvPicPr>
          <p:blipFill>
            <a:blip r:embed="rId6" cstate="print"/>
            <a:srcRect/>
            <a:stretch>
              <a:fillRect/>
            </a:stretch>
          </p:blipFill>
          <p:spPr bwMode="auto">
            <a:xfrm>
              <a:off x="624841" y="2451088"/>
              <a:ext cx="983044" cy="482677"/>
            </a:xfrm>
            <a:prstGeom prst="rect">
              <a:avLst/>
            </a:prstGeom>
            <a:noFill/>
            <a:ln w="12700">
              <a:noFill/>
            </a:ln>
          </p:spPr>
        </p:pic>
        <p:sp>
          <p:nvSpPr>
            <p:cNvPr id="359" name="右箭头 8"/>
            <p:cNvSpPr/>
            <p:nvPr/>
          </p:nvSpPr>
          <p:spPr bwMode="auto">
            <a:xfrm rot="325598">
              <a:off x="1801666" y="1839434"/>
              <a:ext cx="1974738" cy="336357"/>
            </a:xfrm>
            <a:prstGeom prst="rightArrow">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354" tIns="45678" rIns="91354" bIns="45678" numCol="1" rtlCol="0" anchor="t" anchorCtr="0" compatLnSpc="1">
              <a:prstTxWarp prst="textNoShape">
                <a:avLst/>
              </a:prstTxWarp>
            </a:bodyPr>
            <a:lstStyle/>
            <a:p>
              <a:pPr defTabSz="913564"/>
              <a:endParaRPr lang="zh-CN" altLang="en-US" dirty="0" smtClean="0">
                <a:latin typeface="Arial" charset="0"/>
              </a:endParaRPr>
            </a:p>
          </p:txBody>
        </p:sp>
        <p:pic>
          <p:nvPicPr>
            <p:cNvPr id="360" name="Picture 359"/>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2230316" y="1577100"/>
              <a:ext cx="554585" cy="766146"/>
            </a:xfrm>
            <a:prstGeom prst="rect">
              <a:avLst/>
            </a:prstGeom>
            <a:ln w="12700">
              <a:noFill/>
            </a:ln>
          </p:spPr>
        </p:pic>
        <p:sp>
          <p:nvSpPr>
            <p:cNvPr id="361" name="右箭头 8"/>
            <p:cNvSpPr/>
            <p:nvPr/>
          </p:nvSpPr>
          <p:spPr bwMode="auto">
            <a:xfrm rot="21122638">
              <a:off x="1759214" y="2650623"/>
              <a:ext cx="2032028" cy="321177"/>
            </a:xfrm>
            <a:prstGeom prst="rightArrow">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354" tIns="45678" rIns="91354" bIns="45678" numCol="1" rtlCol="0" anchor="t" anchorCtr="0" compatLnSpc="1">
              <a:prstTxWarp prst="textNoShape">
                <a:avLst/>
              </a:prstTxWarp>
            </a:bodyPr>
            <a:lstStyle/>
            <a:p>
              <a:pPr defTabSz="913564"/>
              <a:endParaRPr lang="zh-CN" altLang="en-US" dirty="0" smtClean="0">
                <a:latin typeface="Arial" charset="0"/>
              </a:endParaRPr>
            </a:p>
          </p:txBody>
        </p:sp>
        <p:pic>
          <p:nvPicPr>
            <p:cNvPr id="362" name="Picture 361"/>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2239175" y="2554265"/>
              <a:ext cx="554585" cy="766146"/>
            </a:xfrm>
            <a:prstGeom prst="rect">
              <a:avLst/>
            </a:prstGeom>
            <a:ln w="12700">
              <a:noFill/>
            </a:ln>
          </p:spPr>
        </p:pic>
        <p:grpSp>
          <p:nvGrpSpPr>
            <p:cNvPr id="230" name="Group 26"/>
            <p:cNvGrpSpPr/>
            <p:nvPr/>
          </p:nvGrpSpPr>
          <p:grpSpPr>
            <a:xfrm>
              <a:off x="3813071" y="1764699"/>
              <a:ext cx="1322807" cy="1194063"/>
              <a:chOff x="2354580" y="1866900"/>
              <a:chExt cx="3596640" cy="2956560"/>
            </a:xfrm>
          </p:grpSpPr>
          <p:sp>
            <p:nvSpPr>
              <p:cNvPr id="365" name="Oval 364"/>
              <p:cNvSpPr/>
              <p:nvPr/>
            </p:nvSpPr>
            <p:spPr bwMode="auto">
              <a:xfrm>
                <a:off x="2354580" y="44729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66" name="Oval 365"/>
              <p:cNvSpPr/>
              <p:nvPr/>
            </p:nvSpPr>
            <p:spPr bwMode="auto">
              <a:xfrm>
                <a:off x="3040380" y="44729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67" name="Oval 366"/>
              <p:cNvSpPr/>
              <p:nvPr/>
            </p:nvSpPr>
            <p:spPr bwMode="auto">
              <a:xfrm>
                <a:off x="3695700" y="448818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68" name="Oval 367"/>
              <p:cNvSpPr/>
              <p:nvPr/>
            </p:nvSpPr>
            <p:spPr bwMode="auto">
              <a:xfrm>
                <a:off x="4297680" y="449580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69" name="Oval 368"/>
              <p:cNvSpPr/>
              <p:nvPr/>
            </p:nvSpPr>
            <p:spPr bwMode="auto">
              <a:xfrm>
                <a:off x="4953000" y="45110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70" name="Oval 369"/>
              <p:cNvSpPr/>
              <p:nvPr/>
            </p:nvSpPr>
            <p:spPr bwMode="auto">
              <a:xfrm>
                <a:off x="5638800" y="45110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71" name="Oval 370"/>
              <p:cNvSpPr/>
              <p:nvPr/>
            </p:nvSpPr>
            <p:spPr bwMode="auto">
              <a:xfrm>
                <a:off x="3042920" y="366522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72" name="Oval 371"/>
              <p:cNvSpPr/>
              <p:nvPr/>
            </p:nvSpPr>
            <p:spPr bwMode="auto">
              <a:xfrm>
                <a:off x="3698240" y="368046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73" name="Oval 372"/>
              <p:cNvSpPr/>
              <p:nvPr/>
            </p:nvSpPr>
            <p:spPr bwMode="auto">
              <a:xfrm>
                <a:off x="4300220" y="368808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74" name="Oval 373"/>
              <p:cNvSpPr/>
              <p:nvPr/>
            </p:nvSpPr>
            <p:spPr bwMode="auto">
              <a:xfrm>
                <a:off x="4955540" y="370332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375" name="Straight Connector 374"/>
              <p:cNvCxnSpPr>
                <a:stCxn id="365" idx="0"/>
                <a:endCxn id="371" idx="4"/>
              </p:cNvCxnSpPr>
              <p:nvPr/>
            </p:nvCxnSpPr>
            <p:spPr bwMode="auto">
              <a:xfrm rot="5400000" flipH="1" flipV="1">
                <a:off x="2607310" y="3881120"/>
                <a:ext cx="495300" cy="6883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76" name="Straight Connector 375"/>
              <p:cNvCxnSpPr>
                <a:stCxn id="366" idx="0"/>
                <a:endCxn id="372" idx="4"/>
              </p:cNvCxnSpPr>
              <p:nvPr/>
            </p:nvCxnSpPr>
            <p:spPr bwMode="auto">
              <a:xfrm rot="5400000" flipH="1" flipV="1">
                <a:off x="3285490" y="3903980"/>
                <a:ext cx="480060" cy="65786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77" name="Straight Connector 376"/>
              <p:cNvCxnSpPr>
                <a:stCxn id="367" idx="0"/>
                <a:endCxn id="373" idx="4"/>
              </p:cNvCxnSpPr>
              <p:nvPr/>
            </p:nvCxnSpPr>
            <p:spPr bwMode="auto">
              <a:xfrm rot="5400000" flipH="1" flipV="1">
                <a:off x="3910330" y="3942080"/>
                <a:ext cx="487680" cy="60452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78" name="Straight Connector 377"/>
              <p:cNvCxnSpPr>
                <a:stCxn id="368" idx="0"/>
                <a:endCxn id="374" idx="4"/>
              </p:cNvCxnSpPr>
              <p:nvPr/>
            </p:nvCxnSpPr>
            <p:spPr bwMode="auto">
              <a:xfrm rot="5400000" flipH="1" flipV="1">
                <a:off x="4542790" y="3926840"/>
                <a:ext cx="480060" cy="65786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79" name="Straight Connector 378"/>
              <p:cNvCxnSpPr>
                <a:stCxn id="371" idx="4"/>
                <a:endCxn id="366" idx="0"/>
              </p:cNvCxnSpPr>
              <p:nvPr/>
            </p:nvCxnSpPr>
            <p:spPr bwMode="auto">
              <a:xfrm rot="5400000">
                <a:off x="2950210" y="422402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80" name="Straight Connector 379"/>
              <p:cNvCxnSpPr>
                <a:stCxn id="372" idx="4"/>
                <a:endCxn id="367" idx="0"/>
              </p:cNvCxnSpPr>
              <p:nvPr/>
            </p:nvCxnSpPr>
            <p:spPr bwMode="auto">
              <a:xfrm rot="5400000">
                <a:off x="3605530" y="423926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81" name="Straight Connector 380"/>
              <p:cNvCxnSpPr>
                <a:stCxn id="373" idx="4"/>
                <a:endCxn id="368" idx="0"/>
              </p:cNvCxnSpPr>
              <p:nvPr/>
            </p:nvCxnSpPr>
            <p:spPr bwMode="auto">
              <a:xfrm rot="5400000">
                <a:off x="4207510" y="424688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82" name="Straight Connector 381"/>
              <p:cNvCxnSpPr>
                <a:stCxn id="374" idx="4"/>
                <a:endCxn id="369" idx="0"/>
              </p:cNvCxnSpPr>
              <p:nvPr/>
            </p:nvCxnSpPr>
            <p:spPr bwMode="auto">
              <a:xfrm rot="5400000">
                <a:off x="4862830" y="426212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83" name="Straight Connector 382"/>
              <p:cNvCxnSpPr>
                <a:stCxn id="374" idx="4"/>
                <a:endCxn id="370" idx="0"/>
              </p:cNvCxnSpPr>
              <p:nvPr/>
            </p:nvCxnSpPr>
            <p:spPr bwMode="auto">
              <a:xfrm rot="16200000" flipH="1">
                <a:off x="5205730" y="3921760"/>
                <a:ext cx="495300" cy="68326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84" name="Straight Connector 383"/>
              <p:cNvCxnSpPr>
                <a:stCxn id="373" idx="4"/>
                <a:endCxn id="369" idx="0"/>
              </p:cNvCxnSpPr>
              <p:nvPr/>
            </p:nvCxnSpPr>
            <p:spPr bwMode="auto">
              <a:xfrm rot="16200000" flipH="1">
                <a:off x="4527550" y="3929380"/>
                <a:ext cx="510540" cy="6527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85" name="Straight Connector 384"/>
              <p:cNvCxnSpPr>
                <a:stCxn id="372" idx="4"/>
                <a:endCxn id="368" idx="0"/>
              </p:cNvCxnSpPr>
              <p:nvPr/>
            </p:nvCxnSpPr>
            <p:spPr bwMode="auto">
              <a:xfrm rot="16200000" flipH="1">
                <a:off x="3902710" y="3944620"/>
                <a:ext cx="502920" cy="5994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86" name="Straight Connector 385"/>
              <p:cNvCxnSpPr>
                <a:stCxn id="371" idx="4"/>
                <a:endCxn id="367" idx="0"/>
              </p:cNvCxnSpPr>
              <p:nvPr/>
            </p:nvCxnSpPr>
            <p:spPr bwMode="auto">
              <a:xfrm rot="16200000" flipH="1">
                <a:off x="3270250" y="3906520"/>
                <a:ext cx="510540" cy="65278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387" name="Oval 386"/>
              <p:cNvSpPr/>
              <p:nvPr/>
            </p:nvSpPr>
            <p:spPr bwMode="auto">
              <a:xfrm>
                <a:off x="3698240" y="279654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88" name="Oval 387"/>
              <p:cNvSpPr/>
              <p:nvPr/>
            </p:nvSpPr>
            <p:spPr bwMode="auto">
              <a:xfrm>
                <a:off x="4300220" y="280416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389" name="Straight Connector 388"/>
              <p:cNvCxnSpPr>
                <a:stCxn id="372" idx="0"/>
                <a:endCxn id="387" idx="4"/>
              </p:cNvCxnSpPr>
              <p:nvPr/>
            </p:nvCxnSpPr>
            <p:spPr bwMode="auto">
              <a:xfrm rot="5400000" flipH="1" flipV="1">
                <a:off x="3568700" y="3394710"/>
                <a:ext cx="5715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90" name="Straight Connector 389"/>
              <p:cNvCxnSpPr>
                <a:stCxn id="373" idx="0"/>
                <a:endCxn id="388" idx="4"/>
              </p:cNvCxnSpPr>
              <p:nvPr/>
            </p:nvCxnSpPr>
            <p:spPr bwMode="auto">
              <a:xfrm rot="5400000" flipH="1" flipV="1">
                <a:off x="4170680" y="3402330"/>
                <a:ext cx="5715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91" name="Straight Connector 390"/>
              <p:cNvCxnSpPr>
                <a:stCxn id="371" idx="0"/>
                <a:endCxn id="387" idx="4"/>
              </p:cNvCxnSpPr>
              <p:nvPr/>
            </p:nvCxnSpPr>
            <p:spPr bwMode="auto">
              <a:xfrm rot="5400000" flipH="1" flipV="1">
                <a:off x="3248660" y="3059430"/>
                <a:ext cx="55626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92" name="Straight Connector 391"/>
              <p:cNvCxnSpPr>
                <a:stCxn id="373" idx="0"/>
                <a:endCxn id="387" idx="4"/>
              </p:cNvCxnSpPr>
              <p:nvPr/>
            </p:nvCxnSpPr>
            <p:spPr bwMode="auto">
              <a:xfrm rot="16200000" flipV="1">
                <a:off x="3865880" y="3097530"/>
                <a:ext cx="57912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93" name="Straight Connector 392"/>
              <p:cNvCxnSpPr>
                <a:stCxn id="374" idx="0"/>
                <a:endCxn id="387" idx="4"/>
              </p:cNvCxnSpPr>
              <p:nvPr/>
            </p:nvCxnSpPr>
            <p:spPr bwMode="auto">
              <a:xfrm rot="16200000" flipV="1">
                <a:off x="4185920" y="2777490"/>
                <a:ext cx="59436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94" name="Straight Connector 393"/>
              <p:cNvCxnSpPr>
                <a:stCxn id="371" idx="0"/>
                <a:endCxn id="388" idx="4"/>
              </p:cNvCxnSpPr>
              <p:nvPr/>
            </p:nvCxnSpPr>
            <p:spPr bwMode="auto">
              <a:xfrm rot="5400000" flipH="1" flipV="1">
                <a:off x="3553460" y="2762250"/>
                <a:ext cx="54864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95" name="Straight Connector 394"/>
              <p:cNvCxnSpPr>
                <a:stCxn id="372" idx="0"/>
                <a:endCxn id="388" idx="4"/>
              </p:cNvCxnSpPr>
              <p:nvPr/>
            </p:nvCxnSpPr>
            <p:spPr bwMode="auto">
              <a:xfrm rot="5400000" flipH="1" flipV="1">
                <a:off x="3873500" y="3097530"/>
                <a:ext cx="56388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96" name="Straight Connector 395"/>
              <p:cNvCxnSpPr>
                <a:stCxn id="374" idx="0"/>
                <a:endCxn id="388" idx="4"/>
              </p:cNvCxnSpPr>
              <p:nvPr/>
            </p:nvCxnSpPr>
            <p:spPr bwMode="auto">
              <a:xfrm rot="16200000" flipV="1">
                <a:off x="4490720" y="3082290"/>
                <a:ext cx="58674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397" name="Oval 396"/>
              <p:cNvSpPr/>
              <p:nvPr/>
            </p:nvSpPr>
            <p:spPr bwMode="auto">
              <a:xfrm>
                <a:off x="3042920" y="186690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98" name="Oval 397"/>
              <p:cNvSpPr/>
              <p:nvPr/>
            </p:nvSpPr>
            <p:spPr bwMode="auto">
              <a:xfrm>
                <a:off x="3698240" y="188214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99" name="Oval 398"/>
              <p:cNvSpPr/>
              <p:nvPr/>
            </p:nvSpPr>
            <p:spPr bwMode="auto">
              <a:xfrm>
                <a:off x="4300220" y="188976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400" name="Oval 399"/>
              <p:cNvSpPr/>
              <p:nvPr/>
            </p:nvSpPr>
            <p:spPr bwMode="auto">
              <a:xfrm>
                <a:off x="4955540" y="190500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401" name="Straight Connector 400"/>
              <p:cNvCxnSpPr>
                <a:stCxn id="387" idx="0"/>
                <a:endCxn id="398" idx="4"/>
              </p:cNvCxnSpPr>
              <p:nvPr/>
            </p:nvCxnSpPr>
            <p:spPr bwMode="auto">
              <a:xfrm rot="5400000" flipH="1" flipV="1">
                <a:off x="3553460" y="2495550"/>
                <a:ext cx="60198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02" name="Straight Connector 401"/>
              <p:cNvCxnSpPr>
                <a:stCxn id="388" idx="0"/>
                <a:endCxn id="399" idx="4"/>
              </p:cNvCxnSpPr>
              <p:nvPr/>
            </p:nvCxnSpPr>
            <p:spPr bwMode="auto">
              <a:xfrm rot="5400000" flipH="1" flipV="1">
                <a:off x="4155440" y="2503170"/>
                <a:ext cx="60198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03" name="Straight Connector 402"/>
              <p:cNvCxnSpPr>
                <a:stCxn id="387" idx="0"/>
                <a:endCxn id="397" idx="4"/>
              </p:cNvCxnSpPr>
              <p:nvPr/>
            </p:nvCxnSpPr>
            <p:spPr bwMode="auto">
              <a:xfrm rot="16200000" flipV="1">
                <a:off x="3218180" y="2160270"/>
                <a:ext cx="61722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04" name="Straight Connector 403"/>
              <p:cNvCxnSpPr>
                <a:stCxn id="388" idx="0"/>
                <a:endCxn id="397" idx="4"/>
              </p:cNvCxnSpPr>
              <p:nvPr/>
            </p:nvCxnSpPr>
            <p:spPr bwMode="auto">
              <a:xfrm rot="16200000" flipV="1">
                <a:off x="3515360" y="1863090"/>
                <a:ext cx="62484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05" name="Straight Connector 404"/>
              <p:cNvCxnSpPr>
                <a:stCxn id="388" idx="0"/>
                <a:endCxn id="398" idx="4"/>
              </p:cNvCxnSpPr>
              <p:nvPr/>
            </p:nvCxnSpPr>
            <p:spPr bwMode="auto">
              <a:xfrm rot="16200000" flipV="1">
                <a:off x="3850640" y="2198370"/>
                <a:ext cx="60960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06" name="Straight Connector 405"/>
              <p:cNvCxnSpPr>
                <a:stCxn id="387" idx="0"/>
                <a:endCxn id="399" idx="4"/>
              </p:cNvCxnSpPr>
              <p:nvPr/>
            </p:nvCxnSpPr>
            <p:spPr bwMode="auto">
              <a:xfrm rot="5400000" flipH="1" flipV="1">
                <a:off x="3858260" y="2198370"/>
                <a:ext cx="59436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07" name="Straight Connector 406"/>
              <p:cNvCxnSpPr>
                <a:stCxn id="387" idx="0"/>
                <a:endCxn id="400" idx="4"/>
              </p:cNvCxnSpPr>
              <p:nvPr/>
            </p:nvCxnSpPr>
            <p:spPr bwMode="auto">
              <a:xfrm rot="5400000" flipH="1" flipV="1">
                <a:off x="4193540" y="1878330"/>
                <a:ext cx="57912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08" name="Straight Connector 407"/>
              <p:cNvCxnSpPr>
                <a:stCxn id="388" idx="0"/>
                <a:endCxn id="400" idx="4"/>
              </p:cNvCxnSpPr>
              <p:nvPr/>
            </p:nvCxnSpPr>
            <p:spPr bwMode="auto">
              <a:xfrm rot="5400000" flipH="1" flipV="1">
                <a:off x="4490720" y="2183130"/>
                <a:ext cx="58674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sp>
          <p:nvSpPr>
            <p:cNvPr id="364" name="Rectangle 363"/>
            <p:cNvSpPr/>
            <p:nvPr/>
          </p:nvSpPr>
          <p:spPr bwMode="auto">
            <a:xfrm>
              <a:off x="487680" y="1173480"/>
              <a:ext cx="4754880" cy="2362200"/>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grpSp>
      <p:pic>
        <p:nvPicPr>
          <p:cNvPr id="1027" name="Picture 3" descr="C:\Users\cui\Application Data\SSH\temp\branch-example.png"/>
          <p:cNvPicPr>
            <a:picLocks noChangeAspect="1" noChangeArrowheads="1"/>
          </p:cNvPicPr>
          <p:nvPr/>
        </p:nvPicPr>
        <p:blipFill>
          <a:blip r:embed="rId8" cstate="print"/>
          <a:srcRect/>
          <a:stretch>
            <a:fillRect/>
          </a:stretch>
        </p:blipFill>
        <p:spPr bwMode="auto">
          <a:xfrm>
            <a:off x="5363182" y="2057399"/>
            <a:ext cx="3735098" cy="2725615"/>
          </a:xfrm>
          <a:prstGeom prst="rect">
            <a:avLst/>
          </a:prstGeom>
          <a:noFill/>
        </p:spPr>
      </p:pic>
      <p:sp>
        <p:nvSpPr>
          <p:cNvPr id="411" name="TextBox 410"/>
          <p:cNvSpPr txBox="1"/>
          <p:nvPr/>
        </p:nvSpPr>
        <p:spPr>
          <a:xfrm>
            <a:off x="5430416" y="4644014"/>
            <a:ext cx="3713584" cy="830997"/>
          </a:xfrm>
          <a:prstGeom prst="rect">
            <a:avLst/>
          </a:prstGeom>
          <a:noFill/>
        </p:spPr>
        <p:txBody>
          <a:bodyPr wrap="square" rtlCol="0">
            <a:spAutoFit/>
          </a:bodyPr>
          <a:lstStyle/>
          <a:p>
            <a:pPr algn="ctr"/>
            <a:r>
              <a:rPr lang="en-US" sz="2400" dirty="0" smtClean="0"/>
              <a:t>Monitor</a:t>
            </a:r>
            <a:br>
              <a:rPr lang="en-US" sz="2400" dirty="0" smtClean="0"/>
            </a:br>
            <a:r>
              <a:rPr lang="en-US" sz="2400" dirty="0" smtClean="0"/>
              <a:t>convergence speed</a:t>
            </a:r>
            <a:endParaRPr lang="en-US" sz="2400" dirty="0"/>
          </a:p>
        </p:txBody>
      </p:sp>
      <p:sp>
        <p:nvSpPr>
          <p:cNvPr id="234" name="TextBox 233"/>
          <p:cNvSpPr txBox="1"/>
          <p:nvPr/>
        </p:nvSpPr>
        <p:spPr>
          <a:xfrm>
            <a:off x="3147646" y="986270"/>
            <a:ext cx="2693317" cy="400110"/>
          </a:xfrm>
          <a:prstGeom prst="rect">
            <a:avLst/>
          </a:prstGeom>
          <a:solidFill>
            <a:schemeClr val="bg1">
              <a:alpha val="75000"/>
            </a:schemeClr>
          </a:solidFill>
        </p:spPr>
        <p:txBody>
          <a:bodyPr wrap="square" rtlCol="0">
            <a:spAutoFit/>
          </a:bodyPr>
          <a:lstStyle/>
          <a:p>
            <a:r>
              <a:rPr lang="en-US" sz="2000" dirty="0" smtClean="0">
                <a:solidFill>
                  <a:srgbClr val="009900"/>
                </a:solidFill>
              </a:rPr>
              <a:t>Tunable setting #1</a:t>
            </a:r>
            <a:endParaRPr lang="en-US" sz="2000" dirty="0">
              <a:solidFill>
                <a:srgbClr val="009900"/>
              </a:solidFill>
            </a:endParaRPr>
          </a:p>
        </p:txBody>
      </p:sp>
      <p:sp>
        <p:nvSpPr>
          <p:cNvPr id="236" name="TextBox 235"/>
          <p:cNvSpPr txBox="1"/>
          <p:nvPr/>
        </p:nvSpPr>
        <p:spPr>
          <a:xfrm>
            <a:off x="3176953" y="2593607"/>
            <a:ext cx="2664010" cy="400110"/>
          </a:xfrm>
          <a:prstGeom prst="rect">
            <a:avLst/>
          </a:prstGeom>
          <a:solidFill>
            <a:schemeClr val="bg1">
              <a:alpha val="75000"/>
            </a:schemeClr>
          </a:solidFill>
        </p:spPr>
        <p:txBody>
          <a:bodyPr wrap="square" rtlCol="0">
            <a:spAutoFit/>
          </a:bodyPr>
          <a:lstStyle/>
          <a:p>
            <a:r>
              <a:rPr lang="en-US" sz="2000" dirty="0" smtClean="0">
                <a:solidFill>
                  <a:schemeClr val="accent1"/>
                </a:solidFill>
              </a:rPr>
              <a:t>Tunable setting #2</a:t>
            </a:r>
            <a:endParaRPr lang="en-US" sz="2000" dirty="0">
              <a:solidFill>
                <a:schemeClr val="accent1"/>
              </a:solidFill>
            </a:endParaRPr>
          </a:p>
        </p:txBody>
      </p:sp>
      <p:sp>
        <p:nvSpPr>
          <p:cNvPr id="237" name="TextBox 236"/>
          <p:cNvSpPr txBox="1"/>
          <p:nvPr/>
        </p:nvSpPr>
        <p:spPr>
          <a:xfrm>
            <a:off x="3100753" y="4084732"/>
            <a:ext cx="2740210" cy="400110"/>
          </a:xfrm>
          <a:prstGeom prst="rect">
            <a:avLst/>
          </a:prstGeom>
          <a:solidFill>
            <a:schemeClr val="bg1">
              <a:alpha val="75000"/>
            </a:schemeClr>
          </a:solidFill>
        </p:spPr>
        <p:txBody>
          <a:bodyPr wrap="square" rtlCol="0">
            <a:spAutoFit/>
          </a:bodyPr>
          <a:lstStyle/>
          <a:p>
            <a:r>
              <a:rPr lang="en-US" sz="2000" dirty="0" smtClean="0">
                <a:solidFill>
                  <a:schemeClr val="accent2"/>
                </a:solidFill>
              </a:rPr>
              <a:t>Tunable setting #3</a:t>
            </a:r>
            <a:endParaRPr lang="en-US" sz="2000" dirty="0">
              <a:solidFill>
                <a:schemeClr val="accent2"/>
              </a:solidFill>
            </a:endParaRPr>
          </a:p>
        </p:txBody>
      </p:sp>
      <p:sp>
        <p:nvSpPr>
          <p:cNvPr id="238" name="TextBox 237"/>
          <p:cNvSpPr txBox="1"/>
          <p:nvPr/>
        </p:nvSpPr>
        <p:spPr>
          <a:xfrm>
            <a:off x="4953000" y="1748414"/>
            <a:ext cx="4292600" cy="461665"/>
          </a:xfrm>
          <a:prstGeom prst="rect">
            <a:avLst/>
          </a:prstGeom>
          <a:noFill/>
        </p:spPr>
        <p:txBody>
          <a:bodyPr wrap="square" rtlCol="0">
            <a:spAutoFit/>
          </a:bodyPr>
          <a:lstStyle/>
          <a:p>
            <a:pPr algn="ctr"/>
            <a:r>
              <a:rPr lang="en-US" sz="2400" dirty="0" smtClean="0"/>
              <a:t>Each running for some time</a:t>
            </a:r>
            <a:endParaRPr lang="en-US" sz="2400" dirty="0"/>
          </a:p>
        </p:txBody>
      </p:sp>
      <p:sp>
        <p:nvSpPr>
          <p:cNvPr id="240" name="Oval 239"/>
          <p:cNvSpPr/>
          <p:nvPr/>
        </p:nvSpPr>
        <p:spPr bwMode="auto">
          <a:xfrm>
            <a:off x="7402286" y="2960914"/>
            <a:ext cx="195943" cy="566057"/>
          </a:xfrm>
          <a:prstGeom prst="ellipse">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pic>
        <p:nvPicPr>
          <p:cNvPr id="45057" name="Picture 1" descr="C:\Users\cui\Dropbox\CMU\Research\2013 LazyTable\pres\2017-04 Thesis Defense\figs\check-mark-1292787_960_720.png"/>
          <p:cNvPicPr>
            <a:picLocks noChangeAspect="1" noChangeArrowheads="1"/>
          </p:cNvPicPr>
          <p:nvPr/>
        </p:nvPicPr>
        <p:blipFill>
          <a:blip r:embed="rId9" cstate="print"/>
          <a:srcRect/>
          <a:stretch>
            <a:fillRect/>
          </a:stretch>
        </p:blipFill>
        <p:spPr bwMode="auto">
          <a:xfrm>
            <a:off x="3520263" y="4234743"/>
            <a:ext cx="1306919" cy="128374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50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 grpId="0"/>
      <p:bldP spid="229" grpId="0"/>
      <p:bldP spid="411" grpId="0"/>
      <p:bldP spid="234" grpId="0" animBg="1"/>
      <p:bldP spid="236" grpId="0" animBg="1"/>
      <p:bldP spid="237" grpId="0" animBg="1"/>
      <p:bldP spid="238" grpId="0"/>
      <p:bldP spid="24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6" name="Picture 3" descr="C:\Users\cui\Application Data\SSH\temp\branch-example.png"/>
          <p:cNvPicPr>
            <a:picLocks noChangeAspect="1" noChangeArrowheads="1"/>
          </p:cNvPicPr>
          <p:nvPr/>
        </p:nvPicPr>
        <p:blipFill>
          <a:blip r:embed="rId3" cstate="print"/>
          <a:srcRect/>
          <a:stretch>
            <a:fillRect/>
          </a:stretch>
        </p:blipFill>
        <p:spPr bwMode="auto">
          <a:xfrm>
            <a:off x="5363182" y="2057399"/>
            <a:ext cx="3735098" cy="2725615"/>
          </a:xfrm>
          <a:prstGeom prst="rect">
            <a:avLst/>
          </a:prstGeom>
          <a:noFill/>
        </p:spPr>
      </p:pic>
      <p:sp>
        <p:nvSpPr>
          <p:cNvPr id="232" name="TextBox 231"/>
          <p:cNvSpPr txBox="1"/>
          <p:nvPr/>
        </p:nvSpPr>
        <p:spPr>
          <a:xfrm>
            <a:off x="3147646" y="966392"/>
            <a:ext cx="2506705" cy="400110"/>
          </a:xfrm>
          <a:prstGeom prst="rect">
            <a:avLst/>
          </a:prstGeom>
          <a:solidFill>
            <a:schemeClr val="bg1">
              <a:alpha val="75000"/>
            </a:schemeClr>
          </a:solidFill>
        </p:spPr>
        <p:txBody>
          <a:bodyPr wrap="square" rtlCol="0">
            <a:spAutoFit/>
          </a:bodyPr>
          <a:lstStyle/>
          <a:p>
            <a:r>
              <a:rPr lang="en-US" sz="2000" dirty="0" smtClean="0">
                <a:solidFill>
                  <a:srgbClr val="009900"/>
                </a:solidFill>
              </a:rPr>
              <a:t>Tunable setting #1</a:t>
            </a:r>
            <a:endParaRPr lang="en-US" sz="2000" dirty="0">
              <a:solidFill>
                <a:srgbClr val="009900"/>
              </a:solidFill>
            </a:endParaRPr>
          </a:p>
        </p:txBody>
      </p:sp>
      <p:grpSp>
        <p:nvGrpSpPr>
          <p:cNvPr id="3" name="Group 6"/>
          <p:cNvGrpSpPr/>
          <p:nvPr/>
        </p:nvGrpSpPr>
        <p:grpSpPr>
          <a:xfrm>
            <a:off x="492166" y="2936630"/>
            <a:ext cx="1670727" cy="1021080"/>
            <a:chOff x="487680" y="1173480"/>
            <a:chExt cx="4754880" cy="2362200"/>
          </a:xfrm>
        </p:grpSpPr>
        <p:pic>
          <p:nvPicPr>
            <p:cNvPr id="8" name="Picture 2" descr="C:\Users\cui\Desktop\eagle.jpg"/>
            <p:cNvPicPr>
              <a:picLocks noChangeAspect="1" noChangeArrowheads="1"/>
            </p:cNvPicPr>
            <p:nvPr/>
          </p:nvPicPr>
          <p:blipFill>
            <a:blip r:embed="rId4" cstate="print"/>
            <a:srcRect/>
            <a:stretch>
              <a:fillRect/>
            </a:stretch>
          </p:blipFill>
          <p:spPr bwMode="auto">
            <a:xfrm>
              <a:off x="643490" y="1356360"/>
              <a:ext cx="968523" cy="504954"/>
            </a:xfrm>
            <a:prstGeom prst="rect">
              <a:avLst/>
            </a:prstGeom>
            <a:noFill/>
            <a:ln w="12700">
              <a:noFill/>
            </a:ln>
          </p:spPr>
        </p:pic>
        <p:pic>
          <p:nvPicPr>
            <p:cNvPr id="9" name="Picture 3" descr="C:\Users\cui\Desktop\vulture.jpg"/>
            <p:cNvPicPr>
              <a:picLocks noChangeAspect="1" noChangeArrowheads="1"/>
            </p:cNvPicPr>
            <p:nvPr/>
          </p:nvPicPr>
          <p:blipFill>
            <a:blip r:embed="rId5" cstate="print"/>
            <a:srcRect/>
            <a:stretch>
              <a:fillRect/>
            </a:stretch>
          </p:blipFill>
          <p:spPr bwMode="auto">
            <a:xfrm>
              <a:off x="635371" y="1831489"/>
              <a:ext cx="975837" cy="527356"/>
            </a:xfrm>
            <a:prstGeom prst="rect">
              <a:avLst/>
            </a:prstGeom>
            <a:noFill/>
            <a:ln w="12700">
              <a:noFill/>
            </a:ln>
          </p:spPr>
        </p:pic>
        <p:pic>
          <p:nvPicPr>
            <p:cNvPr id="10" name="Picture 4" descr="C:\Users\cui\Desktop\accipiter.jpg"/>
            <p:cNvPicPr>
              <a:picLocks noChangeAspect="1" noChangeArrowheads="1"/>
            </p:cNvPicPr>
            <p:nvPr/>
          </p:nvPicPr>
          <p:blipFill>
            <a:blip r:embed="rId6" cstate="print"/>
            <a:srcRect/>
            <a:stretch>
              <a:fillRect/>
            </a:stretch>
          </p:blipFill>
          <p:spPr bwMode="auto">
            <a:xfrm>
              <a:off x="625487" y="2924081"/>
              <a:ext cx="980249" cy="490102"/>
            </a:xfrm>
            <a:prstGeom prst="rect">
              <a:avLst/>
            </a:prstGeom>
            <a:noFill/>
            <a:ln w="12700">
              <a:noFill/>
            </a:ln>
          </p:spPr>
        </p:pic>
        <p:pic>
          <p:nvPicPr>
            <p:cNvPr id="11" name="Picture 5" descr="C:\Users\cui\Desktop\osprey.jpg"/>
            <p:cNvPicPr>
              <a:picLocks noChangeAspect="1" noChangeArrowheads="1"/>
            </p:cNvPicPr>
            <p:nvPr/>
          </p:nvPicPr>
          <p:blipFill>
            <a:blip r:embed="rId7" cstate="print"/>
            <a:srcRect/>
            <a:stretch>
              <a:fillRect/>
            </a:stretch>
          </p:blipFill>
          <p:spPr bwMode="auto">
            <a:xfrm>
              <a:off x="624841" y="2451088"/>
              <a:ext cx="983044" cy="482677"/>
            </a:xfrm>
            <a:prstGeom prst="rect">
              <a:avLst/>
            </a:prstGeom>
            <a:noFill/>
            <a:ln w="12700">
              <a:noFill/>
            </a:ln>
          </p:spPr>
        </p:pic>
        <p:sp>
          <p:nvSpPr>
            <p:cNvPr id="12" name="右箭头 8"/>
            <p:cNvSpPr/>
            <p:nvPr/>
          </p:nvSpPr>
          <p:spPr bwMode="auto">
            <a:xfrm rot="325598">
              <a:off x="1801666" y="1839434"/>
              <a:ext cx="1974738" cy="336357"/>
            </a:xfrm>
            <a:prstGeom prst="rightArrow">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354" tIns="45678" rIns="91354" bIns="45678" numCol="1" rtlCol="0" anchor="t" anchorCtr="0" compatLnSpc="1">
              <a:prstTxWarp prst="textNoShape">
                <a:avLst/>
              </a:prstTxWarp>
            </a:bodyPr>
            <a:lstStyle/>
            <a:p>
              <a:pPr defTabSz="913564"/>
              <a:endParaRPr lang="zh-CN" altLang="en-US" dirty="0" smtClean="0">
                <a:latin typeface="Arial" charset="0"/>
              </a:endParaRPr>
            </a:p>
          </p:txBody>
        </p:sp>
        <p:pic>
          <p:nvPicPr>
            <p:cNvPr id="13" name="Picture 12"/>
            <p:cNvPicPr>
              <a:picLocks noChangeAspect="1"/>
            </p:cNvPicPr>
            <p:nvPr/>
          </p:nvPicPr>
          <p:blipFill>
            <a:blip r:embed="rId8" cstate="print">
              <a:extLst>
                <a:ext uri="{28A0092B-C50C-407E-A947-70E740481C1C}">
                  <a14:useLocalDpi xmlns="" xmlns:a14="http://schemas.microsoft.com/office/drawing/2010/main" val="0"/>
                </a:ext>
              </a:extLst>
            </a:blip>
            <a:stretch>
              <a:fillRect/>
            </a:stretch>
          </p:blipFill>
          <p:spPr>
            <a:xfrm>
              <a:off x="2230316" y="1577100"/>
              <a:ext cx="554585" cy="766146"/>
            </a:xfrm>
            <a:prstGeom prst="rect">
              <a:avLst/>
            </a:prstGeom>
            <a:ln w="12700">
              <a:noFill/>
            </a:ln>
          </p:spPr>
        </p:pic>
        <p:sp>
          <p:nvSpPr>
            <p:cNvPr id="14" name="右箭头 8"/>
            <p:cNvSpPr/>
            <p:nvPr/>
          </p:nvSpPr>
          <p:spPr bwMode="auto">
            <a:xfrm rot="21122638">
              <a:off x="1759214" y="2650623"/>
              <a:ext cx="2032028" cy="321177"/>
            </a:xfrm>
            <a:prstGeom prst="rightArrow">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354" tIns="45678" rIns="91354" bIns="45678" numCol="1" rtlCol="0" anchor="t" anchorCtr="0" compatLnSpc="1">
              <a:prstTxWarp prst="textNoShape">
                <a:avLst/>
              </a:prstTxWarp>
            </a:bodyPr>
            <a:lstStyle/>
            <a:p>
              <a:pPr defTabSz="913564"/>
              <a:endParaRPr lang="zh-CN" altLang="en-US" dirty="0" smtClean="0">
                <a:latin typeface="Arial" charset="0"/>
              </a:endParaRPr>
            </a:p>
          </p:txBody>
        </p:sp>
        <p:pic>
          <p:nvPicPr>
            <p:cNvPr id="15" name="Picture 14"/>
            <p:cNvPicPr>
              <a:picLocks noChangeAspect="1"/>
            </p:cNvPicPr>
            <p:nvPr/>
          </p:nvPicPr>
          <p:blipFill>
            <a:blip r:embed="rId8" cstate="print">
              <a:extLst>
                <a:ext uri="{28A0092B-C50C-407E-A947-70E740481C1C}">
                  <a14:useLocalDpi xmlns="" xmlns:a14="http://schemas.microsoft.com/office/drawing/2010/main" val="0"/>
                </a:ext>
              </a:extLst>
            </a:blip>
            <a:stretch>
              <a:fillRect/>
            </a:stretch>
          </p:blipFill>
          <p:spPr>
            <a:xfrm>
              <a:off x="2239175" y="2554265"/>
              <a:ext cx="554585" cy="766146"/>
            </a:xfrm>
            <a:prstGeom prst="rect">
              <a:avLst/>
            </a:prstGeom>
            <a:ln w="12700">
              <a:noFill/>
            </a:ln>
          </p:spPr>
        </p:pic>
        <p:grpSp>
          <p:nvGrpSpPr>
            <p:cNvPr id="7" name="Group 26"/>
            <p:cNvGrpSpPr/>
            <p:nvPr/>
          </p:nvGrpSpPr>
          <p:grpSpPr>
            <a:xfrm>
              <a:off x="3813071" y="1764701"/>
              <a:ext cx="1322807" cy="1194063"/>
              <a:chOff x="2354580" y="1866900"/>
              <a:chExt cx="3596640" cy="2956560"/>
            </a:xfrm>
          </p:grpSpPr>
          <p:sp>
            <p:nvSpPr>
              <p:cNvPr id="18" name="Oval 17"/>
              <p:cNvSpPr/>
              <p:nvPr/>
            </p:nvSpPr>
            <p:spPr bwMode="auto">
              <a:xfrm>
                <a:off x="2354580" y="44729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9" name="Oval 18"/>
              <p:cNvSpPr/>
              <p:nvPr/>
            </p:nvSpPr>
            <p:spPr bwMode="auto">
              <a:xfrm>
                <a:off x="3040380" y="44729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20" name="Oval 19"/>
              <p:cNvSpPr/>
              <p:nvPr/>
            </p:nvSpPr>
            <p:spPr bwMode="auto">
              <a:xfrm>
                <a:off x="3695700" y="448818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21" name="Oval 20"/>
              <p:cNvSpPr/>
              <p:nvPr/>
            </p:nvSpPr>
            <p:spPr bwMode="auto">
              <a:xfrm>
                <a:off x="4297680" y="449580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22" name="Oval 21"/>
              <p:cNvSpPr/>
              <p:nvPr/>
            </p:nvSpPr>
            <p:spPr bwMode="auto">
              <a:xfrm>
                <a:off x="4953000" y="45110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23" name="Oval 22"/>
              <p:cNvSpPr/>
              <p:nvPr/>
            </p:nvSpPr>
            <p:spPr bwMode="auto">
              <a:xfrm>
                <a:off x="5638800" y="45110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24" name="Oval 23"/>
              <p:cNvSpPr/>
              <p:nvPr/>
            </p:nvSpPr>
            <p:spPr bwMode="auto">
              <a:xfrm>
                <a:off x="3042920" y="366522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25" name="Oval 24"/>
              <p:cNvSpPr/>
              <p:nvPr/>
            </p:nvSpPr>
            <p:spPr bwMode="auto">
              <a:xfrm>
                <a:off x="3698240" y="368046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26" name="Oval 25"/>
              <p:cNvSpPr/>
              <p:nvPr/>
            </p:nvSpPr>
            <p:spPr bwMode="auto">
              <a:xfrm>
                <a:off x="4300220" y="368808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27" name="Oval 26"/>
              <p:cNvSpPr/>
              <p:nvPr/>
            </p:nvSpPr>
            <p:spPr bwMode="auto">
              <a:xfrm>
                <a:off x="4955540" y="370332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28" name="Straight Connector 27"/>
              <p:cNvCxnSpPr>
                <a:stCxn id="18" idx="0"/>
                <a:endCxn id="24" idx="4"/>
              </p:cNvCxnSpPr>
              <p:nvPr/>
            </p:nvCxnSpPr>
            <p:spPr bwMode="auto">
              <a:xfrm rot="5400000" flipH="1" flipV="1">
                <a:off x="2607310" y="3881120"/>
                <a:ext cx="495300" cy="6883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 name="Straight Connector 28"/>
              <p:cNvCxnSpPr>
                <a:stCxn id="19" idx="0"/>
                <a:endCxn id="25" idx="4"/>
              </p:cNvCxnSpPr>
              <p:nvPr/>
            </p:nvCxnSpPr>
            <p:spPr bwMode="auto">
              <a:xfrm rot="5400000" flipH="1" flipV="1">
                <a:off x="3285490" y="3903980"/>
                <a:ext cx="480060" cy="65786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0" name="Straight Connector 29"/>
              <p:cNvCxnSpPr>
                <a:stCxn id="20" idx="0"/>
                <a:endCxn id="26" idx="4"/>
              </p:cNvCxnSpPr>
              <p:nvPr/>
            </p:nvCxnSpPr>
            <p:spPr bwMode="auto">
              <a:xfrm rot="5400000" flipH="1" flipV="1">
                <a:off x="3910330" y="3942080"/>
                <a:ext cx="487680" cy="60452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1" name="Straight Connector 30"/>
              <p:cNvCxnSpPr>
                <a:stCxn id="21" idx="0"/>
                <a:endCxn id="27" idx="4"/>
              </p:cNvCxnSpPr>
              <p:nvPr/>
            </p:nvCxnSpPr>
            <p:spPr bwMode="auto">
              <a:xfrm rot="5400000" flipH="1" flipV="1">
                <a:off x="4542790" y="3926840"/>
                <a:ext cx="480060" cy="65786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2" name="Straight Connector 31"/>
              <p:cNvCxnSpPr>
                <a:stCxn id="24" idx="4"/>
                <a:endCxn id="19" idx="0"/>
              </p:cNvCxnSpPr>
              <p:nvPr/>
            </p:nvCxnSpPr>
            <p:spPr bwMode="auto">
              <a:xfrm rot="5400000">
                <a:off x="2950210" y="422402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3" name="Straight Connector 32"/>
              <p:cNvCxnSpPr>
                <a:stCxn id="25" idx="4"/>
                <a:endCxn id="20" idx="0"/>
              </p:cNvCxnSpPr>
              <p:nvPr/>
            </p:nvCxnSpPr>
            <p:spPr bwMode="auto">
              <a:xfrm rot="5400000">
                <a:off x="3605530" y="423926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4" name="Straight Connector 33"/>
              <p:cNvCxnSpPr>
                <a:stCxn id="26" idx="4"/>
                <a:endCxn id="21" idx="0"/>
              </p:cNvCxnSpPr>
              <p:nvPr/>
            </p:nvCxnSpPr>
            <p:spPr bwMode="auto">
              <a:xfrm rot="5400000">
                <a:off x="4207510" y="424688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5" name="Straight Connector 34"/>
              <p:cNvCxnSpPr>
                <a:stCxn id="27" idx="4"/>
                <a:endCxn id="22" idx="0"/>
              </p:cNvCxnSpPr>
              <p:nvPr/>
            </p:nvCxnSpPr>
            <p:spPr bwMode="auto">
              <a:xfrm rot="5400000">
                <a:off x="4862830" y="426212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6" name="Straight Connector 35"/>
              <p:cNvCxnSpPr>
                <a:stCxn id="27" idx="4"/>
                <a:endCxn id="23" idx="0"/>
              </p:cNvCxnSpPr>
              <p:nvPr/>
            </p:nvCxnSpPr>
            <p:spPr bwMode="auto">
              <a:xfrm rot="16200000" flipH="1">
                <a:off x="5205730" y="3921760"/>
                <a:ext cx="495300" cy="68326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7" name="Straight Connector 36"/>
              <p:cNvCxnSpPr>
                <a:stCxn id="26" idx="4"/>
                <a:endCxn id="22" idx="0"/>
              </p:cNvCxnSpPr>
              <p:nvPr/>
            </p:nvCxnSpPr>
            <p:spPr bwMode="auto">
              <a:xfrm rot="16200000" flipH="1">
                <a:off x="4527550" y="3929380"/>
                <a:ext cx="510540" cy="6527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8" name="Straight Connector 37"/>
              <p:cNvCxnSpPr>
                <a:stCxn id="25" idx="4"/>
                <a:endCxn id="21" idx="0"/>
              </p:cNvCxnSpPr>
              <p:nvPr/>
            </p:nvCxnSpPr>
            <p:spPr bwMode="auto">
              <a:xfrm rot="16200000" flipH="1">
                <a:off x="3902710" y="3944620"/>
                <a:ext cx="502920" cy="5994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9" name="Straight Connector 38"/>
              <p:cNvCxnSpPr>
                <a:stCxn id="24" idx="4"/>
                <a:endCxn id="20" idx="0"/>
              </p:cNvCxnSpPr>
              <p:nvPr/>
            </p:nvCxnSpPr>
            <p:spPr bwMode="auto">
              <a:xfrm rot="16200000" flipH="1">
                <a:off x="3270250" y="3906520"/>
                <a:ext cx="510540" cy="65278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40" name="Oval 39"/>
              <p:cNvSpPr/>
              <p:nvPr/>
            </p:nvSpPr>
            <p:spPr bwMode="auto">
              <a:xfrm>
                <a:off x="3698240" y="279654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41" name="Oval 40"/>
              <p:cNvSpPr/>
              <p:nvPr/>
            </p:nvSpPr>
            <p:spPr bwMode="auto">
              <a:xfrm>
                <a:off x="4300220" y="280416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42" name="Straight Connector 41"/>
              <p:cNvCxnSpPr>
                <a:stCxn id="25" idx="0"/>
                <a:endCxn id="40" idx="4"/>
              </p:cNvCxnSpPr>
              <p:nvPr/>
            </p:nvCxnSpPr>
            <p:spPr bwMode="auto">
              <a:xfrm rot="5400000" flipH="1" flipV="1">
                <a:off x="3568700" y="3394710"/>
                <a:ext cx="5715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3" name="Straight Connector 42"/>
              <p:cNvCxnSpPr>
                <a:stCxn id="26" idx="0"/>
                <a:endCxn id="41" idx="4"/>
              </p:cNvCxnSpPr>
              <p:nvPr/>
            </p:nvCxnSpPr>
            <p:spPr bwMode="auto">
              <a:xfrm rot="5400000" flipH="1" flipV="1">
                <a:off x="4170680" y="3402330"/>
                <a:ext cx="5715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4" name="Straight Connector 43"/>
              <p:cNvCxnSpPr>
                <a:stCxn id="24" idx="0"/>
                <a:endCxn id="40" idx="4"/>
              </p:cNvCxnSpPr>
              <p:nvPr/>
            </p:nvCxnSpPr>
            <p:spPr bwMode="auto">
              <a:xfrm rot="5400000" flipH="1" flipV="1">
                <a:off x="3248660" y="3059430"/>
                <a:ext cx="55626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5" name="Straight Connector 44"/>
              <p:cNvCxnSpPr>
                <a:stCxn id="26" idx="0"/>
                <a:endCxn id="40" idx="4"/>
              </p:cNvCxnSpPr>
              <p:nvPr/>
            </p:nvCxnSpPr>
            <p:spPr bwMode="auto">
              <a:xfrm rot="16200000" flipV="1">
                <a:off x="3865880" y="3097530"/>
                <a:ext cx="57912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6" name="Straight Connector 45"/>
              <p:cNvCxnSpPr>
                <a:stCxn id="27" idx="0"/>
                <a:endCxn id="40" idx="4"/>
              </p:cNvCxnSpPr>
              <p:nvPr/>
            </p:nvCxnSpPr>
            <p:spPr bwMode="auto">
              <a:xfrm rot="16200000" flipV="1">
                <a:off x="4185920" y="2777490"/>
                <a:ext cx="59436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7" name="Straight Connector 46"/>
              <p:cNvCxnSpPr>
                <a:stCxn id="24" idx="0"/>
                <a:endCxn id="41" idx="4"/>
              </p:cNvCxnSpPr>
              <p:nvPr/>
            </p:nvCxnSpPr>
            <p:spPr bwMode="auto">
              <a:xfrm rot="5400000" flipH="1" flipV="1">
                <a:off x="3553460" y="2762250"/>
                <a:ext cx="54864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8" name="Straight Connector 47"/>
              <p:cNvCxnSpPr>
                <a:stCxn id="25" idx="0"/>
                <a:endCxn id="41" idx="4"/>
              </p:cNvCxnSpPr>
              <p:nvPr/>
            </p:nvCxnSpPr>
            <p:spPr bwMode="auto">
              <a:xfrm rot="5400000" flipH="1" flipV="1">
                <a:off x="3873500" y="3097530"/>
                <a:ext cx="56388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9" name="Straight Connector 48"/>
              <p:cNvCxnSpPr>
                <a:stCxn id="27" idx="0"/>
                <a:endCxn id="41" idx="4"/>
              </p:cNvCxnSpPr>
              <p:nvPr/>
            </p:nvCxnSpPr>
            <p:spPr bwMode="auto">
              <a:xfrm rot="16200000" flipV="1">
                <a:off x="4490720" y="3082290"/>
                <a:ext cx="58674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50" name="Oval 49"/>
              <p:cNvSpPr/>
              <p:nvPr/>
            </p:nvSpPr>
            <p:spPr bwMode="auto">
              <a:xfrm>
                <a:off x="3042920" y="186690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51" name="Oval 50"/>
              <p:cNvSpPr/>
              <p:nvPr/>
            </p:nvSpPr>
            <p:spPr bwMode="auto">
              <a:xfrm>
                <a:off x="3698240" y="188214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52" name="Oval 51"/>
              <p:cNvSpPr/>
              <p:nvPr/>
            </p:nvSpPr>
            <p:spPr bwMode="auto">
              <a:xfrm>
                <a:off x="4300220" y="188976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53" name="Oval 52"/>
              <p:cNvSpPr/>
              <p:nvPr/>
            </p:nvSpPr>
            <p:spPr bwMode="auto">
              <a:xfrm>
                <a:off x="4955540" y="190500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54" name="Straight Connector 53"/>
              <p:cNvCxnSpPr>
                <a:stCxn id="40" idx="0"/>
                <a:endCxn id="51" idx="4"/>
              </p:cNvCxnSpPr>
              <p:nvPr/>
            </p:nvCxnSpPr>
            <p:spPr bwMode="auto">
              <a:xfrm rot="5400000" flipH="1" flipV="1">
                <a:off x="3553460" y="2495550"/>
                <a:ext cx="60198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5" name="Straight Connector 54"/>
              <p:cNvCxnSpPr>
                <a:stCxn id="41" idx="0"/>
                <a:endCxn id="52" idx="4"/>
              </p:cNvCxnSpPr>
              <p:nvPr/>
            </p:nvCxnSpPr>
            <p:spPr bwMode="auto">
              <a:xfrm rot="5400000" flipH="1" flipV="1">
                <a:off x="4155440" y="2503170"/>
                <a:ext cx="60198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6" name="Straight Connector 55"/>
              <p:cNvCxnSpPr>
                <a:stCxn id="40" idx="0"/>
                <a:endCxn id="50" idx="4"/>
              </p:cNvCxnSpPr>
              <p:nvPr/>
            </p:nvCxnSpPr>
            <p:spPr bwMode="auto">
              <a:xfrm rot="16200000" flipV="1">
                <a:off x="3218180" y="2160270"/>
                <a:ext cx="61722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7" name="Straight Connector 56"/>
              <p:cNvCxnSpPr>
                <a:stCxn id="41" idx="0"/>
                <a:endCxn id="50" idx="4"/>
              </p:cNvCxnSpPr>
              <p:nvPr/>
            </p:nvCxnSpPr>
            <p:spPr bwMode="auto">
              <a:xfrm rot="16200000" flipV="1">
                <a:off x="3515360" y="1863090"/>
                <a:ext cx="62484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8" name="Straight Connector 57"/>
              <p:cNvCxnSpPr>
                <a:stCxn id="41" idx="0"/>
                <a:endCxn id="51" idx="4"/>
              </p:cNvCxnSpPr>
              <p:nvPr/>
            </p:nvCxnSpPr>
            <p:spPr bwMode="auto">
              <a:xfrm rot="16200000" flipV="1">
                <a:off x="3850640" y="2198370"/>
                <a:ext cx="60960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9" name="Straight Connector 58"/>
              <p:cNvCxnSpPr>
                <a:stCxn id="40" idx="0"/>
                <a:endCxn id="52" idx="4"/>
              </p:cNvCxnSpPr>
              <p:nvPr/>
            </p:nvCxnSpPr>
            <p:spPr bwMode="auto">
              <a:xfrm rot="5400000" flipH="1" flipV="1">
                <a:off x="3858260" y="2198370"/>
                <a:ext cx="59436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60" name="Straight Connector 59"/>
              <p:cNvCxnSpPr>
                <a:stCxn id="40" idx="0"/>
                <a:endCxn id="53" idx="4"/>
              </p:cNvCxnSpPr>
              <p:nvPr/>
            </p:nvCxnSpPr>
            <p:spPr bwMode="auto">
              <a:xfrm rot="5400000" flipH="1" flipV="1">
                <a:off x="4193540" y="1878330"/>
                <a:ext cx="57912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61" name="Straight Connector 60"/>
              <p:cNvCxnSpPr>
                <a:stCxn id="41" idx="0"/>
                <a:endCxn id="53" idx="4"/>
              </p:cNvCxnSpPr>
              <p:nvPr/>
            </p:nvCxnSpPr>
            <p:spPr bwMode="auto">
              <a:xfrm rot="5400000" flipH="1" flipV="1">
                <a:off x="4490720" y="2183130"/>
                <a:ext cx="58674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sp>
          <p:nvSpPr>
            <p:cNvPr id="17" name="Rectangle 16"/>
            <p:cNvSpPr/>
            <p:nvPr/>
          </p:nvSpPr>
          <p:spPr bwMode="auto">
            <a:xfrm>
              <a:off x="487680" y="1173480"/>
              <a:ext cx="4754880" cy="2362200"/>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grpSp>
      <p:cxnSp>
        <p:nvCxnSpPr>
          <p:cNvPr id="231" name="Straight Arrow Connector 230"/>
          <p:cNvCxnSpPr/>
          <p:nvPr/>
        </p:nvCxnSpPr>
        <p:spPr bwMode="auto">
          <a:xfrm rot="5400000" flipH="1" flipV="1">
            <a:off x="2013411" y="2400300"/>
            <a:ext cx="1477108" cy="685800"/>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cxnSp>
        <p:nvCxnSpPr>
          <p:cNvPr id="233" name="Straight Arrow Connector 232"/>
          <p:cNvCxnSpPr/>
          <p:nvPr/>
        </p:nvCxnSpPr>
        <p:spPr bwMode="auto">
          <a:xfrm flipV="1">
            <a:off x="2426650" y="3422121"/>
            <a:ext cx="756138" cy="35168"/>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cxnSp>
        <p:nvCxnSpPr>
          <p:cNvPr id="235" name="Straight Arrow Connector 234"/>
          <p:cNvCxnSpPr/>
          <p:nvPr/>
        </p:nvCxnSpPr>
        <p:spPr bwMode="auto">
          <a:xfrm rot="16200000" flipH="1">
            <a:off x="1987036" y="3938957"/>
            <a:ext cx="1600197" cy="685795"/>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grpSp>
        <p:nvGrpSpPr>
          <p:cNvPr id="16" name="Group 243"/>
          <p:cNvGrpSpPr/>
          <p:nvPr/>
        </p:nvGrpSpPr>
        <p:grpSpPr>
          <a:xfrm>
            <a:off x="3282258" y="1365738"/>
            <a:ext cx="1670727" cy="1021080"/>
            <a:chOff x="487680" y="1173480"/>
            <a:chExt cx="4754880" cy="2362200"/>
          </a:xfrm>
        </p:grpSpPr>
        <p:pic>
          <p:nvPicPr>
            <p:cNvPr id="245" name="Picture 2" descr="C:\Users\cui\Desktop\eagle.jpg"/>
            <p:cNvPicPr>
              <a:picLocks noChangeAspect="1" noChangeArrowheads="1"/>
            </p:cNvPicPr>
            <p:nvPr/>
          </p:nvPicPr>
          <p:blipFill>
            <a:blip r:embed="rId4" cstate="print"/>
            <a:srcRect/>
            <a:stretch>
              <a:fillRect/>
            </a:stretch>
          </p:blipFill>
          <p:spPr bwMode="auto">
            <a:xfrm>
              <a:off x="643490" y="1356360"/>
              <a:ext cx="968523" cy="504954"/>
            </a:xfrm>
            <a:prstGeom prst="rect">
              <a:avLst/>
            </a:prstGeom>
            <a:noFill/>
            <a:ln w="12700">
              <a:noFill/>
            </a:ln>
          </p:spPr>
        </p:pic>
        <p:pic>
          <p:nvPicPr>
            <p:cNvPr id="246" name="Picture 3" descr="C:\Users\cui\Desktop\vulture.jpg"/>
            <p:cNvPicPr>
              <a:picLocks noChangeAspect="1" noChangeArrowheads="1"/>
            </p:cNvPicPr>
            <p:nvPr/>
          </p:nvPicPr>
          <p:blipFill>
            <a:blip r:embed="rId5" cstate="print"/>
            <a:srcRect/>
            <a:stretch>
              <a:fillRect/>
            </a:stretch>
          </p:blipFill>
          <p:spPr bwMode="auto">
            <a:xfrm>
              <a:off x="635371" y="1831489"/>
              <a:ext cx="975837" cy="527356"/>
            </a:xfrm>
            <a:prstGeom prst="rect">
              <a:avLst/>
            </a:prstGeom>
            <a:noFill/>
            <a:ln w="12700">
              <a:noFill/>
            </a:ln>
          </p:spPr>
        </p:pic>
        <p:pic>
          <p:nvPicPr>
            <p:cNvPr id="247" name="Picture 4" descr="C:\Users\cui\Desktop\accipiter.jpg"/>
            <p:cNvPicPr>
              <a:picLocks noChangeAspect="1" noChangeArrowheads="1"/>
            </p:cNvPicPr>
            <p:nvPr/>
          </p:nvPicPr>
          <p:blipFill>
            <a:blip r:embed="rId6" cstate="print"/>
            <a:srcRect/>
            <a:stretch>
              <a:fillRect/>
            </a:stretch>
          </p:blipFill>
          <p:spPr bwMode="auto">
            <a:xfrm>
              <a:off x="625487" y="2924081"/>
              <a:ext cx="980249" cy="490102"/>
            </a:xfrm>
            <a:prstGeom prst="rect">
              <a:avLst/>
            </a:prstGeom>
            <a:noFill/>
            <a:ln w="12700">
              <a:noFill/>
            </a:ln>
          </p:spPr>
        </p:pic>
        <p:pic>
          <p:nvPicPr>
            <p:cNvPr id="248" name="Picture 5" descr="C:\Users\cui\Desktop\osprey.jpg"/>
            <p:cNvPicPr>
              <a:picLocks noChangeAspect="1" noChangeArrowheads="1"/>
            </p:cNvPicPr>
            <p:nvPr/>
          </p:nvPicPr>
          <p:blipFill>
            <a:blip r:embed="rId7" cstate="print"/>
            <a:srcRect/>
            <a:stretch>
              <a:fillRect/>
            </a:stretch>
          </p:blipFill>
          <p:spPr bwMode="auto">
            <a:xfrm>
              <a:off x="624841" y="2451088"/>
              <a:ext cx="983044" cy="482677"/>
            </a:xfrm>
            <a:prstGeom prst="rect">
              <a:avLst/>
            </a:prstGeom>
            <a:noFill/>
            <a:ln w="12700">
              <a:noFill/>
            </a:ln>
          </p:spPr>
        </p:pic>
        <p:sp>
          <p:nvSpPr>
            <p:cNvPr id="249" name="右箭头 8"/>
            <p:cNvSpPr/>
            <p:nvPr/>
          </p:nvSpPr>
          <p:spPr bwMode="auto">
            <a:xfrm rot="325598">
              <a:off x="1801666" y="1839434"/>
              <a:ext cx="1974738" cy="336357"/>
            </a:xfrm>
            <a:prstGeom prst="rightArrow">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354" tIns="45678" rIns="91354" bIns="45678" numCol="1" rtlCol="0" anchor="t" anchorCtr="0" compatLnSpc="1">
              <a:prstTxWarp prst="textNoShape">
                <a:avLst/>
              </a:prstTxWarp>
            </a:bodyPr>
            <a:lstStyle/>
            <a:p>
              <a:pPr defTabSz="913564"/>
              <a:endParaRPr lang="zh-CN" altLang="en-US" dirty="0" smtClean="0">
                <a:latin typeface="Arial" charset="0"/>
              </a:endParaRPr>
            </a:p>
          </p:txBody>
        </p:sp>
        <p:pic>
          <p:nvPicPr>
            <p:cNvPr id="250" name="Picture 249"/>
            <p:cNvPicPr>
              <a:picLocks noChangeAspect="1"/>
            </p:cNvPicPr>
            <p:nvPr/>
          </p:nvPicPr>
          <p:blipFill>
            <a:blip r:embed="rId8" cstate="print">
              <a:extLst>
                <a:ext uri="{28A0092B-C50C-407E-A947-70E740481C1C}">
                  <a14:useLocalDpi xmlns="" xmlns:a14="http://schemas.microsoft.com/office/drawing/2010/main" val="0"/>
                </a:ext>
              </a:extLst>
            </a:blip>
            <a:stretch>
              <a:fillRect/>
            </a:stretch>
          </p:blipFill>
          <p:spPr>
            <a:xfrm>
              <a:off x="2230316" y="1577100"/>
              <a:ext cx="554585" cy="766146"/>
            </a:xfrm>
            <a:prstGeom prst="rect">
              <a:avLst/>
            </a:prstGeom>
            <a:ln w="12700">
              <a:noFill/>
            </a:ln>
          </p:spPr>
        </p:pic>
        <p:sp>
          <p:nvSpPr>
            <p:cNvPr id="251" name="右箭头 8"/>
            <p:cNvSpPr/>
            <p:nvPr/>
          </p:nvSpPr>
          <p:spPr bwMode="auto">
            <a:xfrm rot="21122638">
              <a:off x="1759214" y="2650623"/>
              <a:ext cx="2032028" cy="321177"/>
            </a:xfrm>
            <a:prstGeom prst="rightArrow">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354" tIns="45678" rIns="91354" bIns="45678" numCol="1" rtlCol="0" anchor="t" anchorCtr="0" compatLnSpc="1">
              <a:prstTxWarp prst="textNoShape">
                <a:avLst/>
              </a:prstTxWarp>
            </a:bodyPr>
            <a:lstStyle/>
            <a:p>
              <a:pPr defTabSz="913564"/>
              <a:endParaRPr lang="zh-CN" altLang="en-US" dirty="0" smtClean="0">
                <a:latin typeface="Arial" charset="0"/>
              </a:endParaRPr>
            </a:p>
          </p:txBody>
        </p:sp>
        <p:pic>
          <p:nvPicPr>
            <p:cNvPr id="252" name="Picture 251"/>
            <p:cNvPicPr>
              <a:picLocks noChangeAspect="1"/>
            </p:cNvPicPr>
            <p:nvPr/>
          </p:nvPicPr>
          <p:blipFill>
            <a:blip r:embed="rId8" cstate="print">
              <a:extLst>
                <a:ext uri="{28A0092B-C50C-407E-A947-70E740481C1C}">
                  <a14:useLocalDpi xmlns="" xmlns:a14="http://schemas.microsoft.com/office/drawing/2010/main" val="0"/>
                </a:ext>
              </a:extLst>
            </a:blip>
            <a:stretch>
              <a:fillRect/>
            </a:stretch>
          </p:blipFill>
          <p:spPr>
            <a:xfrm>
              <a:off x="2239175" y="2554265"/>
              <a:ext cx="554585" cy="766146"/>
            </a:xfrm>
            <a:prstGeom prst="rect">
              <a:avLst/>
            </a:prstGeom>
            <a:ln w="12700">
              <a:noFill/>
            </a:ln>
          </p:spPr>
        </p:pic>
        <p:grpSp>
          <p:nvGrpSpPr>
            <p:cNvPr id="224" name="Group 26"/>
            <p:cNvGrpSpPr/>
            <p:nvPr/>
          </p:nvGrpSpPr>
          <p:grpSpPr>
            <a:xfrm>
              <a:off x="3813071" y="1764699"/>
              <a:ext cx="1322807" cy="1194063"/>
              <a:chOff x="2354580" y="1866900"/>
              <a:chExt cx="3596640" cy="2956560"/>
            </a:xfrm>
          </p:grpSpPr>
          <p:sp>
            <p:nvSpPr>
              <p:cNvPr id="255" name="Oval 254"/>
              <p:cNvSpPr/>
              <p:nvPr/>
            </p:nvSpPr>
            <p:spPr bwMode="auto">
              <a:xfrm>
                <a:off x="2354580" y="44729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256" name="Oval 255"/>
              <p:cNvSpPr/>
              <p:nvPr/>
            </p:nvSpPr>
            <p:spPr bwMode="auto">
              <a:xfrm>
                <a:off x="3040380" y="44729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257" name="Oval 256"/>
              <p:cNvSpPr/>
              <p:nvPr/>
            </p:nvSpPr>
            <p:spPr bwMode="auto">
              <a:xfrm>
                <a:off x="3695700" y="448818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258" name="Oval 257"/>
              <p:cNvSpPr/>
              <p:nvPr/>
            </p:nvSpPr>
            <p:spPr bwMode="auto">
              <a:xfrm>
                <a:off x="4297680" y="449580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259" name="Oval 258"/>
              <p:cNvSpPr/>
              <p:nvPr/>
            </p:nvSpPr>
            <p:spPr bwMode="auto">
              <a:xfrm>
                <a:off x="4953000" y="45110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260" name="Oval 259"/>
              <p:cNvSpPr/>
              <p:nvPr/>
            </p:nvSpPr>
            <p:spPr bwMode="auto">
              <a:xfrm>
                <a:off x="5638800" y="45110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261" name="Oval 260"/>
              <p:cNvSpPr/>
              <p:nvPr/>
            </p:nvSpPr>
            <p:spPr bwMode="auto">
              <a:xfrm>
                <a:off x="3042920" y="366522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262" name="Oval 261"/>
              <p:cNvSpPr/>
              <p:nvPr/>
            </p:nvSpPr>
            <p:spPr bwMode="auto">
              <a:xfrm>
                <a:off x="3698240" y="368046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263" name="Oval 262"/>
              <p:cNvSpPr/>
              <p:nvPr/>
            </p:nvSpPr>
            <p:spPr bwMode="auto">
              <a:xfrm>
                <a:off x="4300220" y="368808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264" name="Oval 263"/>
              <p:cNvSpPr/>
              <p:nvPr/>
            </p:nvSpPr>
            <p:spPr bwMode="auto">
              <a:xfrm>
                <a:off x="4955540" y="370332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265" name="Straight Connector 264"/>
              <p:cNvCxnSpPr>
                <a:stCxn id="255" idx="0"/>
                <a:endCxn id="261" idx="4"/>
              </p:cNvCxnSpPr>
              <p:nvPr/>
            </p:nvCxnSpPr>
            <p:spPr bwMode="auto">
              <a:xfrm rot="5400000" flipH="1" flipV="1">
                <a:off x="2607310" y="3881120"/>
                <a:ext cx="495300" cy="6883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66" name="Straight Connector 265"/>
              <p:cNvCxnSpPr>
                <a:stCxn id="256" idx="0"/>
                <a:endCxn id="262" idx="4"/>
              </p:cNvCxnSpPr>
              <p:nvPr/>
            </p:nvCxnSpPr>
            <p:spPr bwMode="auto">
              <a:xfrm rot="5400000" flipH="1" flipV="1">
                <a:off x="3285490" y="3903980"/>
                <a:ext cx="480060" cy="65786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67" name="Straight Connector 266"/>
              <p:cNvCxnSpPr>
                <a:stCxn id="257" idx="0"/>
                <a:endCxn id="263" idx="4"/>
              </p:cNvCxnSpPr>
              <p:nvPr/>
            </p:nvCxnSpPr>
            <p:spPr bwMode="auto">
              <a:xfrm rot="5400000" flipH="1" flipV="1">
                <a:off x="3910330" y="3942080"/>
                <a:ext cx="487680" cy="60452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68" name="Straight Connector 267"/>
              <p:cNvCxnSpPr>
                <a:stCxn id="258" idx="0"/>
                <a:endCxn id="264" idx="4"/>
              </p:cNvCxnSpPr>
              <p:nvPr/>
            </p:nvCxnSpPr>
            <p:spPr bwMode="auto">
              <a:xfrm rot="5400000" flipH="1" flipV="1">
                <a:off x="4542790" y="3926840"/>
                <a:ext cx="480060" cy="65786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69" name="Straight Connector 268"/>
              <p:cNvCxnSpPr>
                <a:stCxn id="261" idx="4"/>
                <a:endCxn id="256" idx="0"/>
              </p:cNvCxnSpPr>
              <p:nvPr/>
            </p:nvCxnSpPr>
            <p:spPr bwMode="auto">
              <a:xfrm rot="5400000">
                <a:off x="2950210" y="422402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70" name="Straight Connector 269"/>
              <p:cNvCxnSpPr>
                <a:stCxn id="262" idx="4"/>
                <a:endCxn id="257" idx="0"/>
              </p:cNvCxnSpPr>
              <p:nvPr/>
            </p:nvCxnSpPr>
            <p:spPr bwMode="auto">
              <a:xfrm rot="5400000">
                <a:off x="3605530" y="423926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71" name="Straight Connector 270"/>
              <p:cNvCxnSpPr>
                <a:stCxn id="263" idx="4"/>
                <a:endCxn id="258" idx="0"/>
              </p:cNvCxnSpPr>
              <p:nvPr/>
            </p:nvCxnSpPr>
            <p:spPr bwMode="auto">
              <a:xfrm rot="5400000">
                <a:off x="4207510" y="424688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72" name="Straight Connector 271"/>
              <p:cNvCxnSpPr>
                <a:stCxn id="264" idx="4"/>
                <a:endCxn id="259" idx="0"/>
              </p:cNvCxnSpPr>
              <p:nvPr/>
            </p:nvCxnSpPr>
            <p:spPr bwMode="auto">
              <a:xfrm rot="5400000">
                <a:off x="4862830" y="426212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73" name="Straight Connector 272"/>
              <p:cNvCxnSpPr>
                <a:stCxn id="264" idx="4"/>
                <a:endCxn id="260" idx="0"/>
              </p:cNvCxnSpPr>
              <p:nvPr/>
            </p:nvCxnSpPr>
            <p:spPr bwMode="auto">
              <a:xfrm rot="16200000" flipH="1">
                <a:off x="5205730" y="3921760"/>
                <a:ext cx="495300" cy="68326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74" name="Straight Connector 273"/>
              <p:cNvCxnSpPr>
                <a:stCxn id="263" idx="4"/>
                <a:endCxn id="259" idx="0"/>
              </p:cNvCxnSpPr>
              <p:nvPr/>
            </p:nvCxnSpPr>
            <p:spPr bwMode="auto">
              <a:xfrm rot="16200000" flipH="1">
                <a:off x="4527550" y="3929380"/>
                <a:ext cx="510540" cy="6527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75" name="Straight Connector 274"/>
              <p:cNvCxnSpPr>
                <a:stCxn id="262" idx="4"/>
                <a:endCxn id="258" idx="0"/>
              </p:cNvCxnSpPr>
              <p:nvPr/>
            </p:nvCxnSpPr>
            <p:spPr bwMode="auto">
              <a:xfrm rot="16200000" flipH="1">
                <a:off x="3902710" y="3944620"/>
                <a:ext cx="502920" cy="5994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76" name="Straight Connector 275"/>
              <p:cNvCxnSpPr>
                <a:stCxn id="261" idx="4"/>
                <a:endCxn id="257" idx="0"/>
              </p:cNvCxnSpPr>
              <p:nvPr/>
            </p:nvCxnSpPr>
            <p:spPr bwMode="auto">
              <a:xfrm rot="16200000" flipH="1">
                <a:off x="3270250" y="3906520"/>
                <a:ext cx="510540" cy="65278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77" name="Oval 276"/>
              <p:cNvSpPr/>
              <p:nvPr/>
            </p:nvSpPr>
            <p:spPr bwMode="auto">
              <a:xfrm>
                <a:off x="3698240" y="279654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278" name="Oval 277"/>
              <p:cNvSpPr/>
              <p:nvPr/>
            </p:nvSpPr>
            <p:spPr bwMode="auto">
              <a:xfrm>
                <a:off x="4300220" y="280416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279" name="Straight Connector 278"/>
              <p:cNvCxnSpPr>
                <a:stCxn id="262" idx="0"/>
                <a:endCxn id="277" idx="4"/>
              </p:cNvCxnSpPr>
              <p:nvPr/>
            </p:nvCxnSpPr>
            <p:spPr bwMode="auto">
              <a:xfrm rot="5400000" flipH="1" flipV="1">
                <a:off x="3568700" y="3394710"/>
                <a:ext cx="5715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80" name="Straight Connector 279"/>
              <p:cNvCxnSpPr>
                <a:stCxn id="263" idx="0"/>
                <a:endCxn id="278" idx="4"/>
              </p:cNvCxnSpPr>
              <p:nvPr/>
            </p:nvCxnSpPr>
            <p:spPr bwMode="auto">
              <a:xfrm rot="5400000" flipH="1" flipV="1">
                <a:off x="4170680" y="3402330"/>
                <a:ext cx="5715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81" name="Straight Connector 280"/>
              <p:cNvCxnSpPr>
                <a:stCxn id="261" idx="0"/>
                <a:endCxn id="277" idx="4"/>
              </p:cNvCxnSpPr>
              <p:nvPr/>
            </p:nvCxnSpPr>
            <p:spPr bwMode="auto">
              <a:xfrm rot="5400000" flipH="1" flipV="1">
                <a:off x="3248660" y="3059430"/>
                <a:ext cx="55626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82" name="Straight Connector 281"/>
              <p:cNvCxnSpPr>
                <a:stCxn id="263" idx="0"/>
                <a:endCxn id="277" idx="4"/>
              </p:cNvCxnSpPr>
              <p:nvPr/>
            </p:nvCxnSpPr>
            <p:spPr bwMode="auto">
              <a:xfrm rot="16200000" flipV="1">
                <a:off x="3865880" y="3097530"/>
                <a:ext cx="57912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83" name="Straight Connector 282"/>
              <p:cNvCxnSpPr>
                <a:stCxn id="264" idx="0"/>
                <a:endCxn id="277" idx="4"/>
              </p:cNvCxnSpPr>
              <p:nvPr/>
            </p:nvCxnSpPr>
            <p:spPr bwMode="auto">
              <a:xfrm rot="16200000" flipV="1">
                <a:off x="4185920" y="2777490"/>
                <a:ext cx="59436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84" name="Straight Connector 283"/>
              <p:cNvCxnSpPr>
                <a:stCxn id="261" idx="0"/>
                <a:endCxn id="278" idx="4"/>
              </p:cNvCxnSpPr>
              <p:nvPr/>
            </p:nvCxnSpPr>
            <p:spPr bwMode="auto">
              <a:xfrm rot="5400000" flipH="1" flipV="1">
                <a:off x="3553460" y="2762250"/>
                <a:ext cx="54864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85" name="Straight Connector 284"/>
              <p:cNvCxnSpPr>
                <a:stCxn id="262" idx="0"/>
                <a:endCxn id="278" idx="4"/>
              </p:cNvCxnSpPr>
              <p:nvPr/>
            </p:nvCxnSpPr>
            <p:spPr bwMode="auto">
              <a:xfrm rot="5400000" flipH="1" flipV="1">
                <a:off x="3873500" y="3097530"/>
                <a:ext cx="56388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86" name="Straight Connector 285"/>
              <p:cNvCxnSpPr>
                <a:stCxn id="264" idx="0"/>
                <a:endCxn id="278" idx="4"/>
              </p:cNvCxnSpPr>
              <p:nvPr/>
            </p:nvCxnSpPr>
            <p:spPr bwMode="auto">
              <a:xfrm rot="16200000" flipV="1">
                <a:off x="4490720" y="3082290"/>
                <a:ext cx="58674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87" name="Oval 286"/>
              <p:cNvSpPr/>
              <p:nvPr/>
            </p:nvSpPr>
            <p:spPr bwMode="auto">
              <a:xfrm>
                <a:off x="3042920" y="186690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288" name="Oval 287"/>
              <p:cNvSpPr/>
              <p:nvPr/>
            </p:nvSpPr>
            <p:spPr bwMode="auto">
              <a:xfrm>
                <a:off x="3698240" y="188214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289" name="Oval 288"/>
              <p:cNvSpPr/>
              <p:nvPr/>
            </p:nvSpPr>
            <p:spPr bwMode="auto">
              <a:xfrm>
                <a:off x="4300220" y="188976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290" name="Oval 289"/>
              <p:cNvSpPr/>
              <p:nvPr/>
            </p:nvSpPr>
            <p:spPr bwMode="auto">
              <a:xfrm>
                <a:off x="4955540" y="190500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291" name="Straight Connector 290"/>
              <p:cNvCxnSpPr>
                <a:stCxn id="277" idx="0"/>
                <a:endCxn id="288" idx="4"/>
              </p:cNvCxnSpPr>
              <p:nvPr/>
            </p:nvCxnSpPr>
            <p:spPr bwMode="auto">
              <a:xfrm rot="5400000" flipH="1" flipV="1">
                <a:off x="3553460" y="2495550"/>
                <a:ext cx="60198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2" name="Straight Connector 291"/>
              <p:cNvCxnSpPr>
                <a:stCxn id="278" idx="0"/>
                <a:endCxn id="289" idx="4"/>
              </p:cNvCxnSpPr>
              <p:nvPr/>
            </p:nvCxnSpPr>
            <p:spPr bwMode="auto">
              <a:xfrm rot="5400000" flipH="1" flipV="1">
                <a:off x="4155440" y="2503170"/>
                <a:ext cx="60198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3" name="Straight Connector 292"/>
              <p:cNvCxnSpPr>
                <a:stCxn id="277" idx="0"/>
                <a:endCxn id="287" idx="4"/>
              </p:cNvCxnSpPr>
              <p:nvPr/>
            </p:nvCxnSpPr>
            <p:spPr bwMode="auto">
              <a:xfrm rot="16200000" flipV="1">
                <a:off x="3218180" y="2160270"/>
                <a:ext cx="61722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4" name="Straight Connector 293"/>
              <p:cNvCxnSpPr>
                <a:stCxn id="278" idx="0"/>
                <a:endCxn id="287" idx="4"/>
              </p:cNvCxnSpPr>
              <p:nvPr/>
            </p:nvCxnSpPr>
            <p:spPr bwMode="auto">
              <a:xfrm rot="16200000" flipV="1">
                <a:off x="3515360" y="1863090"/>
                <a:ext cx="62484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5" name="Straight Connector 294"/>
              <p:cNvCxnSpPr>
                <a:stCxn id="278" idx="0"/>
                <a:endCxn id="288" idx="4"/>
              </p:cNvCxnSpPr>
              <p:nvPr/>
            </p:nvCxnSpPr>
            <p:spPr bwMode="auto">
              <a:xfrm rot="16200000" flipV="1">
                <a:off x="3850640" y="2198370"/>
                <a:ext cx="60960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6" name="Straight Connector 295"/>
              <p:cNvCxnSpPr>
                <a:stCxn id="277" idx="0"/>
                <a:endCxn id="289" idx="4"/>
              </p:cNvCxnSpPr>
              <p:nvPr/>
            </p:nvCxnSpPr>
            <p:spPr bwMode="auto">
              <a:xfrm rot="5400000" flipH="1" flipV="1">
                <a:off x="3858260" y="2198370"/>
                <a:ext cx="59436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7" name="Straight Connector 296"/>
              <p:cNvCxnSpPr>
                <a:stCxn id="277" idx="0"/>
                <a:endCxn id="290" idx="4"/>
              </p:cNvCxnSpPr>
              <p:nvPr/>
            </p:nvCxnSpPr>
            <p:spPr bwMode="auto">
              <a:xfrm rot="5400000" flipH="1" flipV="1">
                <a:off x="4193540" y="1878330"/>
                <a:ext cx="57912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8" name="Straight Connector 297"/>
              <p:cNvCxnSpPr>
                <a:stCxn id="278" idx="0"/>
                <a:endCxn id="290" idx="4"/>
              </p:cNvCxnSpPr>
              <p:nvPr/>
            </p:nvCxnSpPr>
            <p:spPr bwMode="auto">
              <a:xfrm rot="5400000" flipH="1" flipV="1">
                <a:off x="4490720" y="2183130"/>
                <a:ext cx="58674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sp>
          <p:nvSpPr>
            <p:cNvPr id="254" name="Rectangle 253"/>
            <p:cNvSpPr/>
            <p:nvPr/>
          </p:nvSpPr>
          <p:spPr bwMode="auto">
            <a:xfrm>
              <a:off x="487680" y="1173480"/>
              <a:ext cx="4754880" cy="2362200"/>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grpSp>
      <p:grpSp>
        <p:nvGrpSpPr>
          <p:cNvPr id="225" name="Group 298"/>
          <p:cNvGrpSpPr/>
          <p:nvPr/>
        </p:nvGrpSpPr>
        <p:grpSpPr>
          <a:xfrm>
            <a:off x="3299843" y="3001107"/>
            <a:ext cx="1670727" cy="1021080"/>
            <a:chOff x="487680" y="1173480"/>
            <a:chExt cx="4754880" cy="2362200"/>
          </a:xfrm>
        </p:grpSpPr>
        <p:pic>
          <p:nvPicPr>
            <p:cNvPr id="300" name="Picture 2" descr="C:\Users\cui\Desktop\eagle.jpg"/>
            <p:cNvPicPr>
              <a:picLocks noChangeAspect="1" noChangeArrowheads="1"/>
            </p:cNvPicPr>
            <p:nvPr/>
          </p:nvPicPr>
          <p:blipFill>
            <a:blip r:embed="rId4" cstate="print"/>
            <a:srcRect/>
            <a:stretch>
              <a:fillRect/>
            </a:stretch>
          </p:blipFill>
          <p:spPr bwMode="auto">
            <a:xfrm>
              <a:off x="643490" y="1356360"/>
              <a:ext cx="968523" cy="504954"/>
            </a:xfrm>
            <a:prstGeom prst="rect">
              <a:avLst/>
            </a:prstGeom>
            <a:noFill/>
            <a:ln w="12700">
              <a:noFill/>
            </a:ln>
          </p:spPr>
        </p:pic>
        <p:pic>
          <p:nvPicPr>
            <p:cNvPr id="301" name="Picture 3" descr="C:\Users\cui\Desktop\vulture.jpg"/>
            <p:cNvPicPr>
              <a:picLocks noChangeAspect="1" noChangeArrowheads="1"/>
            </p:cNvPicPr>
            <p:nvPr/>
          </p:nvPicPr>
          <p:blipFill>
            <a:blip r:embed="rId5" cstate="print"/>
            <a:srcRect/>
            <a:stretch>
              <a:fillRect/>
            </a:stretch>
          </p:blipFill>
          <p:spPr bwMode="auto">
            <a:xfrm>
              <a:off x="635371" y="1831489"/>
              <a:ext cx="975837" cy="527356"/>
            </a:xfrm>
            <a:prstGeom prst="rect">
              <a:avLst/>
            </a:prstGeom>
            <a:noFill/>
            <a:ln w="12700">
              <a:noFill/>
            </a:ln>
          </p:spPr>
        </p:pic>
        <p:pic>
          <p:nvPicPr>
            <p:cNvPr id="302" name="Picture 4" descr="C:\Users\cui\Desktop\accipiter.jpg"/>
            <p:cNvPicPr>
              <a:picLocks noChangeAspect="1" noChangeArrowheads="1"/>
            </p:cNvPicPr>
            <p:nvPr/>
          </p:nvPicPr>
          <p:blipFill>
            <a:blip r:embed="rId6" cstate="print"/>
            <a:srcRect/>
            <a:stretch>
              <a:fillRect/>
            </a:stretch>
          </p:blipFill>
          <p:spPr bwMode="auto">
            <a:xfrm>
              <a:off x="625487" y="2924081"/>
              <a:ext cx="980249" cy="490102"/>
            </a:xfrm>
            <a:prstGeom prst="rect">
              <a:avLst/>
            </a:prstGeom>
            <a:noFill/>
            <a:ln w="12700">
              <a:noFill/>
            </a:ln>
          </p:spPr>
        </p:pic>
        <p:pic>
          <p:nvPicPr>
            <p:cNvPr id="303" name="Picture 5" descr="C:\Users\cui\Desktop\osprey.jpg"/>
            <p:cNvPicPr>
              <a:picLocks noChangeAspect="1" noChangeArrowheads="1"/>
            </p:cNvPicPr>
            <p:nvPr/>
          </p:nvPicPr>
          <p:blipFill>
            <a:blip r:embed="rId7" cstate="print"/>
            <a:srcRect/>
            <a:stretch>
              <a:fillRect/>
            </a:stretch>
          </p:blipFill>
          <p:spPr bwMode="auto">
            <a:xfrm>
              <a:off x="624841" y="2451088"/>
              <a:ext cx="983044" cy="482677"/>
            </a:xfrm>
            <a:prstGeom prst="rect">
              <a:avLst/>
            </a:prstGeom>
            <a:noFill/>
            <a:ln w="12700">
              <a:noFill/>
            </a:ln>
          </p:spPr>
        </p:pic>
        <p:sp>
          <p:nvSpPr>
            <p:cNvPr id="304" name="右箭头 8"/>
            <p:cNvSpPr/>
            <p:nvPr/>
          </p:nvSpPr>
          <p:spPr bwMode="auto">
            <a:xfrm rot="325598">
              <a:off x="1801666" y="1839434"/>
              <a:ext cx="1974738" cy="336357"/>
            </a:xfrm>
            <a:prstGeom prst="rightArrow">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354" tIns="45678" rIns="91354" bIns="45678" numCol="1" rtlCol="0" anchor="t" anchorCtr="0" compatLnSpc="1">
              <a:prstTxWarp prst="textNoShape">
                <a:avLst/>
              </a:prstTxWarp>
            </a:bodyPr>
            <a:lstStyle/>
            <a:p>
              <a:pPr defTabSz="913564"/>
              <a:endParaRPr lang="zh-CN" altLang="en-US" dirty="0" smtClean="0">
                <a:latin typeface="Arial" charset="0"/>
              </a:endParaRPr>
            </a:p>
          </p:txBody>
        </p:sp>
        <p:pic>
          <p:nvPicPr>
            <p:cNvPr id="305" name="Picture 304"/>
            <p:cNvPicPr>
              <a:picLocks noChangeAspect="1"/>
            </p:cNvPicPr>
            <p:nvPr/>
          </p:nvPicPr>
          <p:blipFill>
            <a:blip r:embed="rId8" cstate="print">
              <a:extLst>
                <a:ext uri="{28A0092B-C50C-407E-A947-70E740481C1C}">
                  <a14:useLocalDpi xmlns="" xmlns:a14="http://schemas.microsoft.com/office/drawing/2010/main" val="0"/>
                </a:ext>
              </a:extLst>
            </a:blip>
            <a:stretch>
              <a:fillRect/>
            </a:stretch>
          </p:blipFill>
          <p:spPr>
            <a:xfrm>
              <a:off x="2230316" y="1577100"/>
              <a:ext cx="554585" cy="766146"/>
            </a:xfrm>
            <a:prstGeom prst="rect">
              <a:avLst/>
            </a:prstGeom>
            <a:ln w="12700">
              <a:noFill/>
            </a:ln>
          </p:spPr>
        </p:pic>
        <p:sp>
          <p:nvSpPr>
            <p:cNvPr id="306" name="右箭头 8"/>
            <p:cNvSpPr/>
            <p:nvPr/>
          </p:nvSpPr>
          <p:spPr bwMode="auto">
            <a:xfrm rot="21122638">
              <a:off x="1759214" y="2650623"/>
              <a:ext cx="2032028" cy="321177"/>
            </a:xfrm>
            <a:prstGeom prst="rightArrow">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354" tIns="45678" rIns="91354" bIns="45678" numCol="1" rtlCol="0" anchor="t" anchorCtr="0" compatLnSpc="1">
              <a:prstTxWarp prst="textNoShape">
                <a:avLst/>
              </a:prstTxWarp>
            </a:bodyPr>
            <a:lstStyle/>
            <a:p>
              <a:pPr defTabSz="913564"/>
              <a:endParaRPr lang="zh-CN" altLang="en-US" dirty="0" smtClean="0">
                <a:latin typeface="Arial" charset="0"/>
              </a:endParaRPr>
            </a:p>
          </p:txBody>
        </p:sp>
        <p:pic>
          <p:nvPicPr>
            <p:cNvPr id="307" name="Picture 306"/>
            <p:cNvPicPr>
              <a:picLocks noChangeAspect="1"/>
            </p:cNvPicPr>
            <p:nvPr/>
          </p:nvPicPr>
          <p:blipFill>
            <a:blip r:embed="rId8" cstate="print">
              <a:extLst>
                <a:ext uri="{28A0092B-C50C-407E-A947-70E740481C1C}">
                  <a14:useLocalDpi xmlns="" xmlns:a14="http://schemas.microsoft.com/office/drawing/2010/main" val="0"/>
                </a:ext>
              </a:extLst>
            </a:blip>
            <a:stretch>
              <a:fillRect/>
            </a:stretch>
          </p:blipFill>
          <p:spPr>
            <a:xfrm>
              <a:off x="2239175" y="2554265"/>
              <a:ext cx="554585" cy="766146"/>
            </a:xfrm>
            <a:prstGeom prst="rect">
              <a:avLst/>
            </a:prstGeom>
            <a:ln w="12700">
              <a:noFill/>
            </a:ln>
          </p:spPr>
        </p:pic>
        <p:grpSp>
          <p:nvGrpSpPr>
            <p:cNvPr id="226" name="Group 26"/>
            <p:cNvGrpSpPr/>
            <p:nvPr/>
          </p:nvGrpSpPr>
          <p:grpSpPr>
            <a:xfrm>
              <a:off x="3813071" y="1764699"/>
              <a:ext cx="1322807" cy="1194063"/>
              <a:chOff x="2354580" y="1866900"/>
              <a:chExt cx="3596640" cy="2956560"/>
            </a:xfrm>
          </p:grpSpPr>
          <p:sp>
            <p:nvSpPr>
              <p:cNvPr id="310" name="Oval 309"/>
              <p:cNvSpPr/>
              <p:nvPr/>
            </p:nvSpPr>
            <p:spPr bwMode="auto">
              <a:xfrm>
                <a:off x="2354580" y="44729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11" name="Oval 310"/>
              <p:cNvSpPr/>
              <p:nvPr/>
            </p:nvSpPr>
            <p:spPr bwMode="auto">
              <a:xfrm>
                <a:off x="3040380" y="44729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12" name="Oval 311"/>
              <p:cNvSpPr/>
              <p:nvPr/>
            </p:nvSpPr>
            <p:spPr bwMode="auto">
              <a:xfrm>
                <a:off x="3695700" y="448818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13" name="Oval 312"/>
              <p:cNvSpPr/>
              <p:nvPr/>
            </p:nvSpPr>
            <p:spPr bwMode="auto">
              <a:xfrm>
                <a:off x="4297680" y="449580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14" name="Oval 313"/>
              <p:cNvSpPr/>
              <p:nvPr/>
            </p:nvSpPr>
            <p:spPr bwMode="auto">
              <a:xfrm>
                <a:off x="4953000" y="45110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15" name="Oval 314"/>
              <p:cNvSpPr/>
              <p:nvPr/>
            </p:nvSpPr>
            <p:spPr bwMode="auto">
              <a:xfrm>
                <a:off x="5638800" y="45110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16" name="Oval 315"/>
              <p:cNvSpPr/>
              <p:nvPr/>
            </p:nvSpPr>
            <p:spPr bwMode="auto">
              <a:xfrm>
                <a:off x="3042920" y="366522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17" name="Oval 316"/>
              <p:cNvSpPr/>
              <p:nvPr/>
            </p:nvSpPr>
            <p:spPr bwMode="auto">
              <a:xfrm>
                <a:off x="3698240" y="368046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18" name="Oval 317"/>
              <p:cNvSpPr/>
              <p:nvPr/>
            </p:nvSpPr>
            <p:spPr bwMode="auto">
              <a:xfrm>
                <a:off x="4300220" y="368808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19" name="Oval 318"/>
              <p:cNvSpPr/>
              <p:nvPr/>
            </p:nvSpPr>
            <p:spPr bwMode="auto">
              <a:xfrm>
                <a:off x="4955540" y="370332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320" name="Straight Connector 319"/>
              <p:cNvCxnSpPr>
                <a:stCxn id="310" idx="0"/>
                <a:endCxn id="316" idx="4"/>
              </p:cNvCxnSpPr>
              <p:nvPr/>
            </p:nvCxnSpPr>
            <p:spPr bwMode="auto">
              <a:xfrm rot="5400000" flipH="1" flipV="1">
                <a:off x="2607310" y="3881120"/>
                <a:ext cx="495300" cy="6883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21" name="Straight Connector 320"/>
              <p:cNvCxnSpPr>
                <a:stCxn id="311" idx="0"/>
                <a:endCxn id="317" idx="4"/>
              </p:cNvCxnSpPr>
              <p:nvPr/>
            </p:nvCxnSpPr>
            <p:spPr bwMode="auto">
              <a:xfrm rot="5400000" flipH="1" flipV="1">
                <a:off x="3285490" y="3903980"/>
                <a:ext cx="480060" cy="65786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22" name="Straight Connector 321"/>
              <p:cNvCxnSpPr>
                <a:stCxn id="312" idx="0"/>
                <a:endCxn id="318" idx="4"/>
              </p:cNvCxnSpPr>
              <p:nvPr/>
            </p:nvCxnSpPr>
            <p:spPr bwMode="auto">
              <a:xfrm rot="5400000" flipH="1" flipV="1">
                <a:off x="3910330" y="3942080"/>
                <a:ext cx="487680" cy="60452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23" name="Straight Connector 322"/>
              <p:cNvCxnSpPr>
                <a:stCxn id="313" idx="0"/>
                <a:endCxn id="319" idx="4"/>
              </p:cNvCxnSpPr>
              <p:nvPr/>
            </p:nvCxnSpPr>
            <p:spPr bwMode="auto">
              <a:xfrm rot="5400000" flipH="1" flipV="1">
                <a:off x="4542790" y="3926840"/>
                <a:ext cx="480060" cy="65786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24" name="Straight Connector 323"/>
              <p:cNvCxnSpPr>
                <a:stCxn id="316" idx="4"/>
                <a:endCxn id="311" idx="0"/>
              </p:cNvCxnSpPr>
              <p:nvPr/>
            </p:nvCxnSpPr>
            <p:spPr bwMode="auto">
              <a:xfrm rot="5400000">
                <a:off x="2950210" y="422402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25" name="Straight Connector 324"/>
              <p:cNvCxnSpPr>
                <a:stCxn id="317" idx="4"/>
                <a:endCxn id="312" idx="0"/>
              </p:cNvCxnSpPr>
              <p:nvPr/>
            </p:nvCxnSpPr>
            <p:spPr bwMode="auto">
              <a:xfrm rot="5400000">
                <a:off x="3605530" y="423926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26" name="Straight Connector 325"/>
              <p:cNvCxnSpPr>
                <a:stCxn id="318" idx="4"/>
                <a:endCxn id="313" idx="0"/>
              </p:cNvCxnSpPr>
              <p:nvPr/>
            </p:nvCxnSpPr>
            <p:spPr bwMode="auto">
              <a:xfrm rot="5400000">
                <a:off x="4207510" y="424688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27" name="Straight Connector 326"/>
              <p:cNvCxnSpPr>
                <a:stCxn id="319" idx="4"/>
                <a:endCxn id="314" idx="0"/>
              </p:cNvCxnSpPr>
              <p:nvPr/>
            </p:nvCxnSpPr>
            <p:spPr bwMode="auto">
              <a:xfrm rot="5400000">
                <a:off x="4862830" y="426212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28" name="Straight Connector 327"/>
              <p:cNvCxnSpPr>
                <a:stCxn id="319" idx="4"/>
                <a:endCxn id="315" idx="0"/>
              </p:cNvCxnSpPr>
              <p:nvPr/>
            </p:nvCxnSpPr>
            <p:spPr bwMode="auto">
              <a:xfrm rot="16200000" flipH="1">
                <a:off x="5205730" y="3921760"/>
                <a:ext cx="495300" cy="68326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29" name="Straight Connector 328"/>
              <p:cNvCxnSpPr>
                <a:stCxn id="318" idx="4"/>
                <a:endCxn id="314" idx="0"/>
              </p:cNvCxnSpPr>
              <p:nvPr/>
            </p:nvCxnSpPr>
            <p:spPr bwMode="auto">
              <a:xfrm rot="16200000" flipH="1">
                <a:off x="4527550" y="3929380"/>
                <a:ext cx="510540" cy="6527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30" name="Straight Connector 329"/>
              <p:cNvCxnSpPr>
                <a:stCxn id="317" idx="4"/>
                <a:endCxn id="313" idx="0"/>
              </p:cNvCxnSpPr>
              <p:nvPr/>
            </p:nvCxnSpPr>
            <p:spPr bwMode="auto">
              <a:xfrm rot="16200000" flipH="1">
                <a:off x="3902710" y="3944620"/>
                <a:ext cx="502920" cy="5994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31" name="Straight Connector 330"/>
              <p:cNvCxnSpPr>
                <a:stCxn id="316" idx="4"/>
                <a:endCxn id="312" idx="0"/>
              </p:cNvCxnSpPr>
              <p:nvPr/>
            </p:nvCxnSpPr>
            <p:spPr bwMode="auto">
              <a:xfrm rot="16200000" flipH="1">
                <a:off x="3270250" y="3906520"/>
                <a:ext cx="510540" cy="65278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332" name="Oval 331"/>
              <p:cNvSpPr/>
              <p:nvPr/>
            </p:nvSpPr>
            <p:spPr bwMode="auto">
              <a:xfrm>
                <a:off x="3698240" y="279654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33" name="Oval 332"/>
              <p:cNvSpPr/>
              <p:nvPr/>
            </p:nvSpPr>
            <p:spPr bwMode="auto">
              <a:xfrm>
                <a:off x="4300220" y="280416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334" name="Straight Connector 333"/>
              <p:cNvCxnSpPr>
                <a:stCxn id="317" idx="0"/>
                <a:endCxn id="332" idx="4"/>
              </p:cNvCxnSpPr>
              <p:nvPr/>
            </p:nvCxnSpPr>
            <p:spPr bwMode="auto">
              <a:xfrm rot="5400000" flipH="1" flipV="1">
                <a:off x="3568700" y="3394710"/>
                <a:ext cx="5715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35" name="Straight Connector 334"/>
              <p:cNvCxnSpPr>
                <a:stCxn id="318" idx="0"/>
                <a:endCxn id="333" idx="4"/>
              </p:cNvCxnSpPr>
              <p:nvPr/>
            </p:nvCxnSpPr>
            <p:spPr bwMode="auto">
              <a:xfrm rot="5400000" flipH="1" flipV="1">
                <a:off x="4170680" y="3402330"/>
                <a:ext cx="5715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36" name="Straight Connector 335"/>
              <p:cNvCxnSpPr>
                <a:stCxn id="316" idx="0"/>
                <a:endCxn id="332" idx="4"/>
              </p:cNvCxnSpPr>
              <p:nvPr/>
            </p:nvCxnSpPr>
            <p:spPr bwMode="auto">
              <a:xfrm rot="5400000" flipH="1" flipV="1">
                <a:off x="3248660" y="3059430"/>
                <a:ext cx="55626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37" name="Straight Connector 336"/>
              <p:cNvCxnSpPr>
                <a:stCxn id="318" idx="0"/>
                <a:endCxn id="332" idx="4"/>
              </p:cNvCxnSpPr>
              <p:nvPr/>
            </p:nvCxnSpPr>
            <p:spPr bwMode="auto">
              <a:xfrm rot="16200000" flipV="1">
                <a:off x="3865880" y="3097530"/>
                <a:ext cx="57912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38" name="Straight Connector 337"/>
              <p:cNvCxnSpPr>
                <a:stCxn id="319" idx="0"/>
                <a:endCxn id="332" idx="4"/>
              </p:cNvCxnSpPr>
              <p:nvPr/>
            </p:nvCxnSpPr>
            <p:spPr bwMode="auto">
              <a:xfrm rot="16200000" flipV="1">
                <a:off x="4185920" y="2777490"/>
                <a:ext cx="59436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39" name="Straight Connector 338"/>
              <p:cNvCxnSpPr>
                <a:stCxn id="316" idx="0"/>
                <a:endCxn id="333" idx="4"/>
              </p:cNvCxnSpPr>
              <p:nvPr/>
            </p:nvCxnSpPr>
            <p:spPr bwMode="auto">
              <a:xfrm rot="5400000" flipH="1" flipV="1">
                <a:off x="3553460" y="2762250"/>
                <a:ext cx="54864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40" name="Straight Connector 339"/>
              <p:cNvCxnSpPr>
                <a:stCxn id="317" idx="0"/>
                <a:endCxn id="333" idx="4"/>
              </p:cNvCxnSpPr>
              <p:nvPr/>
            </p:nvCxnSpPr>
            <p:spPr bwMode="auto">
              <a:xfrm rot="5400000" flipH="1" flipV="1">
                <a:off x="3873500" y="3097530"/>
                <a:ext cx="56388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41" name="Straight Connector 340"/>
              <p:cNvCxnSpPr>
                <a:stCxn id="319" idx="0"/>
                <a:endCxn id="333" idx="4"/>
              </p:cNvCxnSpPr>
              <p:nvPr/>
            </p:nvCxnSpPr>
            <p:spPr bwMode="auto">
              <a:xfrm rot="16200000" flipV="1">
                <a:off x="4490720" y="3082290"/>
                <a:ext cx="58674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342" name="Oval 341"/>
              <p:cNvSpPr/>
              <p:nvPr/>
            </p:nvSpPr>
            <p:spPr bwMode="auto">
              <a:xfrm>
                <a:off x="3042920" y="186690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43" name="Oval 342"/>
              <p:cNvSpPr/>
              <p:nvPr/>
            </p:nvSpPr>
            <p:spPr bwMode="auto">
              <a:xfrm>
                <a:off x="3698240" y="188214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44" name="Oval 343"/>
              <p:cNvSpPr/>
              <p:nvPr/>
            </p:nvSpPr>
            <p:spPr bwMode="auto">
              <a:xfrm>
                <a:off x="4300220" y="188976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45" name="Oval 344"/>
              <p:cNvSpPr/>
              <p:nvPr/>
            </p:nvSpPr>
            <p:spPr bwMode="auto">
              <a:xfrm>
                <a:off x="4955540" y="190500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346" name="Straight Connector 345"/>
              <p:cNvCxnSpPr>
                <a:stCxn id="332" idx="0"/>
                <a:endCxn id="343" idx="4"/>
              </p:cNvCxnSpPr>
              <p:nvPr/>
            </p:nvCxnSpPr>
            <p:spPr bwMode="auto">
              <a:xfrm rot="5400000" flipH="1" flipV="1">
                <a:off x="3553460" y="2495550"/>
                <a:ext cx="60198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47" name="Straight Connector 346"/>
              <p:cNvCxnSpPr>
                <a:stCxn id="333" idx="0"/>
                <a:endCxn id="344" idx="4"/>
              </p:cNvCxnSpPr>
              <p:nvPr/>
            </p:nvCxnSpPr>
            <p:spPr bwMode="auto">
              <a:xfrm rot="5400000" flipH="1" flipV="1">
                <a:off x="4155440" y="2503170"/>
                <a:ext cx="60198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48" name="Straight Connector 347"/>
              <p:cNvCxnSpPr>
                <a:stCxn id="332" idx="0"/>
                <a:endCxn id="342" idx="4"/>
              </p:cNvCxnSpPr>
              <p:nvPr/>
            </p:nvCxnSpPr>
            <p:spPr bwMode="auto">
              <a:xfrm rot="16200000" flipV="1">
                <a:off x="3218180" y="2160270"/>
                <a:ext cx="61722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49" name="Straight Connector 348"/>
              <p:cNvCxnSpPr>
                <a:stCxn id="333" idx="0"/>
                <a:endCxn id="342" idx="4"/>
              </p:cNvCxnSpPr>
              <p:nvPr/>
            </p:nvCxnSpPr>
            <p:spPr bwMode="auto">
              <a:xfrm rot="16200000" flipV="1">
                <a:off x="3515360" y="1863090"/>
                <a:ext cx="62484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50" name="Straight Connector 349"/>
              <p:cNvCxnSpPr>
                <a:stCxn id="333" idx="0"/>
                <a:endCxn id="343" idx="4"/>
              </p:cNvCxnSpPr>
              <p:nvPr/>
            </p:nvCxnSpPr>
            <p:spPr bwMode="auto">
              <a:xfrm rot="16200000" flipV="1">
                <a:off x="3850640" y="2198370"/>
                <a:ext cx="60960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51" name="Straight Connector 350"/>
              <p:cNvCxnSpPr>
                <a:stCxn id="332" idx="0"/>
                <a:endCxn id="344" idx="4"/>
              </p:cNvCxnSpPr>
              <p:nvPr/>
            </p:nvCxnSpPr>
            <p:spPr bwMode="auto">
              <a:xfrm rot="5400000" flipH="1" flipV="1">
                <a:off x="3858260" y="2198370"/>
                <a:ext cx="59436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52" name="Straight Connector 351"/>
              <p:cNvCxnSpPr>
                <a:stCxn id="332" idx="0"/>
                <a:endCxn id="345" idx="4"/>
              </p:cNvCxnSpPr>
              <p:nvPr/>
            </p:nvCxnSpPr>
            <p:spPr bwMode="auto">
              <a:xfrm rot="5400000" flipH="1" flipV="1">
                <a:off x="4193540" y="1878330"/>
                <a:ext cx="57912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53" name="Straight Connector 352"/>
              <p:cNvCxnSpPr>
                <a:stCxn id="333" idx="0"/>
                <a:endCxn id="345" idx="4"/>
              </p:cNvCxnSpPr>
              <p:nvPr/>
            </p:nvCxnSpPr>
            <p:spPr bwMode="auto">
              <a:xfrm rot="5400000" flipH="1" flipV="1">
                <a:off x="4490720" y="2183130"/>
                <a:ext cx="58674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sp>
          <p:nvSpPr>
            <p:cNvPr id="309" name="Rectangle 308"/>
            <p:cNvSpPr/>
            <p:nvPr/>
          </p:nvSpPr>
          <p:spPr bwMode="auto">
            <a:xfrm>
              <a:off x="487680" y="1173480"/>
              <a:ext cx="4754880" cy="2362200"/>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grpSp>
      <p:sp>
        <p:nvSpPr>
          <p:cNvPr id="2" name="Title 1"/>
          <p:cNvSpPr>
            <a:spLocks noGrp="1"/>
          </p:cNvSpPr>
          <p:nvPr>
            <p:ph type="title"/>
          </p:nvPr>
        </p:nvSpPr>
        <p:spPr/>
        <p:txBody>
          <a:bodyPr/>
          <a:lstStyle/>
          <a:p>
            <a:r>
              <a:rPr lang="en-US" sz="3600" dirty="0" smtClean="0"/>
              <a:t>Try &amp; evaluate </a:t>
            </a:r>
            <a:r>
              <a:rPr lang="en-US" sz="3600" dirty="0" err="1" smtClean="0"/>
              <a:t>tunables</a:t>
            </a:r>
            <a:r>
              <a:rPr lang="en-US" sz="3600" dirty="0" smtClean="0"/>
              <a:t> in trial branches</a:t>
            </a:r>
            <a:endParaRPr lang="en-US" sz="3600" dirty="0"/>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45</a:t>
            </a:fld>
            <a:endParaRPr lang="en-US" altLang="en-US" sz="1600" dirty="0"/>
          </a:p>
        </p:txBody>
      </p:sp>
      <p:sp>
        <p:nvSpPr>
          <p:cNvPr id="234" name="TextBox 233"/>
          <p:cNvSpPr txBox="1"/>
          <p:nvPr/>
        </p:nvSpPr>
        <p:spPr>
          <a:xfrm>
            <a:off x="3176953" y="2593607"/>
            <a:ext cx="2775978" cy="400110"/>
          </a:xfrm>
          <a:prstGeom prst="rect">
            <a:avLst/>
          </a:prstGeom>
          <a:solidFill>
            <a:schemeClr val="bg1">
              <a:alpha val="75000"/>
            </a:schemeClr>
          </a:solidFill>
        </p:spPr>
        <p:txBody>
          <a:bodyPr wrap="square" rtlCol="0">
            <a:spAutoFit/>
          </a:bodyPr>
          <a:lstStyle/>
          <a:p>
            <a:r>
              <a:rPr lang="en-US" sz="2000" dirty="0" smtClean="0">
                <a:solidFill>
                  <a:schemeClr val="accent1"/>
                </a:solidFill>
              </a:rPr>
              <a:t>Tunable setting #2</a:t>
            </a:r>
            <a:endParaRPr lang="en-US" sz="2000" dirty="0">
              <a:solidFill>
                <a:schemeClr val="accent1"/>
              </a:solidFill>
            </a:endParaRPr>
          </a:p>
        </p:txBody>
      </p:sp>
      <p:sp>
        <p:nvSpPr>
          <p:cNvPr id="238" name="Rectangle 237"/>
          <p:cNvSpPr/>
          <p:nvPr/>
        </p:nvSpPr>
        <p:spPr bwMode="auto">
          <a:xfrm>
            <a:off x="175845" y="1013790"/>
            <a:ext cx="5503986" cy="5140825"/>
          </a:xfrm>
          <a:prstGeom prst="rect">
            <a:avLst/>
          </a:prstGeom>
          <a:solidFill>
            <a:schemeClr val="bg1">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grpSp>
        <p:nvGrpSpPr>
          <p:cNvPr id="227" name="Group 353"/>
          <p:cNvGrpSpPr/>
          <p:nvPr/>
        </p:nvGrpSpPr>
        <p:grpSpPr>
          <a:xfrm>
            <a:off x="3264674" y="4495800"/>
            <a:ext cx="5391646" cy="1021080"/>
            <a:chOff x="487680" y="1173480"/>
            <a:chExt cx="4754880" cy="2362200"/>
          </a:xfrm>
        </p:grpSpPr>
        <p:pic>
          <p:nvPicPr>
            <p:cNvPr id="355" name="Picture 2" descr="C:\Users\cui\Desktop\eagle.jpg"/>
            <p:cNvPicPr>
              <a:picLocks noChangeAspect="1" noChangeArrowheads="1"/>
            </p:cNvPicPr>
            <p:nvPr/>
          </p:nvPicPr>
          <p:blipFill>
            <a:blip r:embed="rId4" cstate="print"/>
            <a:srcRect/>
            <a:stretch>
              <a:fillRect/>
            </a:stretch>
          </p:blipFill>
          <p:spPr bwMode="auto">
            <a:xfrm>
              <a:off x="643490" y="1356360"/>
              <a:ext cx="968523" cy="504954"/>
            </a:xfrm>
            <a:prstGeom prst="rect">
              <a:avLst/>
            </a:prstGeom>
            <a:noFill/>
            <a:ln w="12700">
              <a:noFill/>
            </a:ln>
          </p:spPr>
        </p:pic>
        <p:pic>
          <p:nvPicPr>
            <p:cNvPr id="356" name="Picture 3" descr="C:\Users\cui\Desktop\vulture.jpg"/>
            <p:cNvPicPr>
              <a:picLocks noChangeAspect="1" noChangeArrowheads="1"/>
            </p:cNvPicPr>
            <p:nvPr/>
          </p:nvPicPr>
          <p:blipFill>
            <a:blip r:embed="rId5" cstate="print"/>
            <a:srcRect/>
            <a:stretch>
              <a:fillRect/>
            </a:stretch>
          </p:blipFill>
          <p:spPr bwMode="auto">
            <a:xfrm>
              <a:off x="635371" y="1831489"/>
              <a:ext cx="975837" cy="527356"/>
            </a:xfrm>
            <a:prstGeom prst="rect">
              <a:avLst/>
            </a:prstGeom>
            <a:noFill/>
            <a:ln w="12700">
              <a:noFill/>
            </a:ln>
          </p:spPr>
        </p:pic>
        <p:pic>
          <p:nvPicPr>
            <p:cNvPr id="357" name="Picture 4" descr="C:\Users\cui\Desktop\accipiter.jpg"/>
            <p:cNvPicPr>
              <a:picLocks noChangeAspect="1" noChangeArrowheads="1"/>
            </p:cNvPicPr>
            <p:nvPr/>
          </p:nvPicPr>
          <p:blipFill>
            <a:blip r:embed="rId6" cstate="print"/>
            <a:srcRect/>
            <a:stretch>
              <a:fillRect/>
            </a:stretch>
          </p:blipFill>
          <p:spPr bwMode="auto">
            <a:xfrm>
              <a:off x="625487" y="2924081"/>
              <a:ext cx="980249" cy="490102"/>
            </a:xfrm>
            <a:prstGeom prst="rect">
              <a:avLst/>
            </a:prstGeom>
            <a:noFill/>
            <a:ln w="12700">
              <a:noFill/>
            </a:ln>
          </p:spPr>
        </p:pic>
        <p:pic>
          <p:nvPicPr>
            <p:cNvPr id="358" name="Picture 5" descr="C:\Users\cui\Desktop\osprey.jpg"/>
            <p:cNvPicPr>
              <a:picLocks noChangeAspect="1" noChangeArrowheads="1"/>
            </p:cNvPicPr>
            <p:nvPr/>
          </p:nvPicPr>
          <p:blipFill>
            <a:blip r:embed="rId7" cstate="print"/>
            <a:srcRect/>
            <a:stretch>
              <a:fillRect/>
            </a:stretch>
          </p:blipFill>
          <p:spPr bwMode="auto">
            <a:xfrm>
              <a:off x="624841" y="2451088"/>
              <a:ext cx="983044" cy="482677"/>
            </a:xfrm>
            <a:prstGeom prst="rect">
              <a:avLst/>
            </a:prstGeom>
            <a:noFill/>
            <a:ln w="12700">
              <a:noFill/>
            </a:ln>
          </p:spPr>
        </p:pic>
        <p:sp>
          <p:nvSpPr>
            <p:cNvPr id="359" name="右箭头 8"/>
            <p:cNvSpPr/>
            <p:nvPr/>
          </p:nvSpPr>
          <p:spPr bwMode="auto">
            <a:xfrm rot="325598">
              <a:off x="1801666" y="1839434"/>
              <a:ext cx="1974738" cy="336357"/>
            </a:xfrm>
            <a:prstGeom prst="rightArrow">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354" tIns="45678" rIns="91354" bIns="45678" numCol="1" rtlCol="0" anchor="t" anchorCtr="0" compatLnSpc="1">
              <a:prstTxWarp prst="textNoShape">
                <a:avLst/>
              </a:prstTxWarp>
            </a:bodyPr>
            <a:lstStyle/>
            <a:p>
              <a:pPr defTabSz="913564"/>
              <a:endParaRPr lang="zh-CN" altLang="en-US" dirty="0" smtClean="0">
                <a:latin typeface="Arial" charset="0"/>
              </a:endParaRPr>
            </a:p>
          </p:txBody>
        </p:sp>
        <p:pic>
          <p:nvPicPr>
            <p:cNvPr id="360" name="Picture 359"/>
            <p:cNvPicPr>
              <a:picLocks noChangeAspect="1"/>
            </p:cNvPicPr>
            <p:nvPr/>
          </p:nvPicPr>
          <p:blipFill>
            <a:blip r:embed="rId8" cstate="print">
              <a:extLst>
                <a:ext uri="{28A0092B-C50C-407E-A947-70E740481C1C}">
                  <a14:useLocalDpi xmlns="" xmlns:a14="http://schemas.microsoft.com/office/drawing/2010/main" val="0"/>
                </a:ext>
              </a:extLst>
            </a:blip>
            <a:stretch>
              <a:fillRect/>
            </a:stretch>
          </p:blipFill>
          <p:spPr>
            <a:xfrm>
              <a:off x="2230316" y="1577100"/>
              <a:ext cx="554585" cy="766146"/>
            </a:xfrm>
            <a:prstGeom prst="rect">
              <a:avLst/>
            </a:prstGeom>
            <a:ln w="12700">
              <a:noFill/>
            </a:ln>
          </p:spPr>
        </p:pic>
        <p:sp>
          <p:nvSpPr>
            <p:cNvPr id="361" name="右箭头 8"/>
            <p:cNvSpPr/>
            <p:nvPr/>
          </p:nvSpPr>
          <p:spPr bwMode="auto">
            <a:xfrm rot="21122638">
              <a:off x="1759214" y="2650623"/>
              <a:ext cx="2032028" cy="321177"/>
            </a:xfrm>
            <a:prstGeom prst="rightArrow">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354" tIns="45678" rIns="91354" bIns="45678" numCol="1" rtlCol="0" anchor="t" anchorCtr="0" compatLnSpc="1">
              <a:prstTxWarp prst="textNoShape">
                <a:avLst/>
              </a:prstTxWarp>
            </a:bodyPr>
            <a:lstStyle/>
            <a:p>
              <a:pPr defTabSz="913564"/>
              <a:endParaRPr lang="zh-CN" altLang="en-US" dirty="0" smtClean="0">
                <a:latin typeface="Arial" charset="0"/>
              </a:endParaRPr>
            </a:p>
          </p:txBody>
        </p:sp>
        <p:pic>
          <p:nvPicPr>
            <p:cNvPr id="362" name="Picture 361"/>
            <p:cNvPicPr>
              <a:picLocks noChangeAspect="1"/>
            </p:cNvPicPr>
            <p:nvPr/>
          </p:nvPicPr>
          <p:blipFill>
            <a:blip r:embed="rId8" cstate="print">
              <a:extLst>
                <a:ext uri="{28A0092B-C50C-407E-A947-70E740481C1C}">
                  <a14:useLocalDpi xmlns="" xmlns:a14="http://schemas.microsoft.com/office/drawing/2010/main" val="0"/>
                </a:ext>
              </a:extLst>
            </a:blip>
            <a:stretch>
              <a:fillRect/>
            </a:stretch>
          </p:blipFill>
          <p:spPr>
            <a:xfrm>
              <a:off x="2239175" y="2554265"/>
              <a:ext cx="554585" cy="766146"/>
            </a:xfrm>
            <a:prstGeom prst="rect">
              <a:avLst/>
            </a:prstGeom>
            <a:ln w="12700">
              <a:noFill/>
            </a:ln>
          </p:spPr>
        </p:pic>
        <p:grpSp>
          <p:nvGrpSpPr>
            <p:cNvPr id="228" name="Group 26"/>
            <p:cNvGrpSpPr/>
            <p:nvPr/>
          </p:nvGrpSpPr>
          <p:grpSpPr>
            <a:xfrm>
              <a:off x="3813071" y="1764699"/>
              <a:ext cx="1322807" cy="1194063"/>
              <a:chOff x="2354580" y="1866900"/>
              <a:chExt cx="3596640" cy="2956560"/>
            </a:xfrm>
          </p:grpSpPr>
          <p:sp>
            <p:nvSpPr>
              <p:cNvPr id="365" name="Oval 364"/>
              <p:cNvSpPr/>
              <p:nvPr/>
            </p:nvSpPr>
            <p:spPr bwMode="auto">
              <a:xfrm>
                <a:off x="2354580" y="44729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66" name="Oval 365"/>
              <p:cNvSpPr/>
              <p:nvPr/>
            </p:nvSpPr>
            <p:spPr bwMode="auto">
              <a:xfrm>
                <a:off x="3040380" y="44729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67" name="Oval 366"/>
              <p:cNvSpPr/>
              <p:nvPr/>
            </p:nvSpPr>
            <p:spPr bwMode="auto">
              <a:xfrm>
                <a:off x="3695700" y="448818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68" name="Oval 367"/>
              <p:cNvSpPr/>
              <p:nvPr/>
            </p:nvSpPr>
            <p:spPr bwMode="auto">
              <a:xfrm>
                <a:off x="4297680" y="449580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69" name="Oval 368"/>
              <p:cNvSpPr/>
              <p:nvPr/>
            </p:nvSpPr>
            <p:spPr bwMode="auto">
              <a:xfrm>
                <a:off x="4953000" y="45110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70" name="Oval 369"/>
              <p:cNvSpPr/>
              <p:nvPr/>
            </p:nvSpPr>
            <p:spPr bwMode="auto">
              <a:xfrm>
                <a:off x="5638800" y="45110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71" name="Oval 370"/>
              <p:cNvSpPr/>
              <p:nvPr/>
            </p:nvSpPr>
            <p:spPr bwMode="auto">
              <a:xfrm>
                <a:off x="3042920" y="366522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72" name="Oval 371"/>
              <p:cNvSpPr/>
              <p:nvPr/>
            </p:nvSpPr>
            <p:spPr bwMode="auto">
              <a:xfrm>
                <a:off x="3698240" y="368046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73" name="Oval 372"/>
              <p:cNvSpPr/>
              <p:nvPr/>
            </p:nvSpPr>
            <p:spPr bwMode="auto">
              <a:xfrm>
                <a:off x="4300220" y="368808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74" name="Oval 373"/>
              <p:cNvSpPr/>
              <p:nvPr/>
            </p:nvSpPr>
            <p:spPr bwMode="auto">
              <a:xfrm>
                <a:off x="4955540" y="370332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375" name="Straight Connector 374"/>
              <p:cNvCxnSpPr>
                <a:stCxn id="365" idx="0"/>
                <a:endCxn id="371" idx="4"/>
              </p:cNvCxnSpPr>
              <p:nvPr/>
            </p:nvCxnSpPr>
            <p:spPr bwMode="auto">
              <a:xfrm rot="5400000" flipH="1" flipV="1">
                <a:off x="2607310" y="3881120"/>
                <a:ext cx="495300" cy="6883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76" name="Straight Connector 375"/>
              <p:cNvCxnSpPr>
                <a:stCxn id="366" idx="0"/>
                <a:endCxn id="372" idx="4"/>
              </p:cNvCxnSpPr>
              <p:nvPr/>
            </p:nvCxnSpPr>
            <p:spPr bwMode="auto">
              <a:xfrm rot="5400000" flipH="1" flipV="1">
                <a:off x="3285490" y="3903980"/>
                <a:ext cx="480060" cy="65786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77" name="Straight Connector 376"/>
              <p:cNvCxnSpPr>
                <a:stCxn id="367" idx="0"/>
                <a:endCxn id="373" idx="4"/>
              </p:cNvCxnSpPr>
              <p:nvPr/>
            </p:nvCxnSpPr>
            <p:spPr bwMode="auto">
              <a:xfrm rot="5400000" flipH="1" flipV="1">
                <a:off x="3910330" y="3942080"/>
                <a:ext cx="487680" cy="60452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78" name="Straight Connector 377"/>
              <p:cNvCxnSpPr>
                <a:stCxn id="368" idx="0"/>
                <a:endCxn id="374" idx="4"/>
              </p:cNvCxnSpPr>
              <p:nvPr/>
            </p:nvCxnSpPr>
            <p:spPr bwMode="auto">
              <a:xfrm rot="5400000" flipH="1" flipV="1">
                <a:off x="4542790" y="3926840"/>
                <a:ext cx="480060" cy="65786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79" name="Straight Connector 378"/>
              <p:cNvCxnSpPr>
                <a:stCxn id="371" idx="4"/>
                <a:endCxn id="366" idx="0"/>
              </p:cNvCxnSpPr>
              <p:nvPr/>
            </p:nvCxnSpPr>
            <p:spPr bwMode="auto">
              <a:xfrm rot="5400000">
                <a:off x="2950210" y="422402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80" name="Straight Connector 379"/>
              <p:cNvCxnSpPr>
                <a:stCxn id="372" idx="4"/>
                <a:endCxn id="367" idx="0"/>
              </p:cNvCxnSpPr>
              <p:nvPr/>
            </p:nvCxnSpPr>
            <p:spPr bwMode="auto">
              <a:xfrm rot="5400000">
                <a:off x="3605530" y="423926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81" name="Straight Connector 380"/>
              <p:cNvCxnSpPr>
                <a:stCxn id="373" idx="4"/>
                <a:endCxn id="368" idx="0"/>
              </p:cNvCxnSpPr>
              <p:nvPr/>
            </p:nvCxnSpPr>
            <p:spPr bwMode="auto">
              <a:xfrm rot="5400000">
                <a:off x="4207510" y="424688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82" name="Straight Connector 381"/>
              <p:cNvCxnSpPr>
                <a:stCxn id="374" idx="4"/>
                <a:endCxn id="369" idx="0"/>
              </p:cNvCxnSpPr>
              <p:nvPr/>
            </p:nvCxnSpPr>
            <p:spPr bwMode="auto">
              <a:xfrm rot="5400000">
                <a:off x="4862830" y="426212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83" name="Straight Connector 382"/>
              <p:cNvCxnSpPr>
                <a:stCxn id="374" idx="4"/>
                <a:endCxn id="370" idx="0"/>
              </p:cNvCxnSpPr>
              <p:nvPr/>
            </p:nvCxnSpPr>
            <p:spPr bwMode="auto">
              <a:xfrm rot="16200000" flipH="1">
                <a:off x="5205730" y="3921760"/>
                <a:ext cx="495300" cy="68326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84" name="Straight Connector 383"/>
              <p:cNvCxnSpPr>
                <a:stCxn id="373" idx="4"/>
                <a:endCxn id="369" idx="0"/>
              </p:cNvCxnSpPr>
              <p:nvPr/>
            </p:nvCxnSpPr>
            <p:spPr bwMode="auto">
              <a:xfrm rot="16200000" flipH="1">
                <a:off x="4527550" y="3929380"/>
                <a:ext cx="510540" cy="6527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85" name="Straight Connector 384"/>
              <p:cNvCxnSpPr>
                <a:stCxn id="372" idx="4"/>
                <a:endCxn id="368" idx="0"/>
              </p:cNvCxnSpPr>
              <p:nvPr/>
            </p:nvCxnSpPr>
            <p:spPr bwMode="auto">
              <a:xfrm rot="16200000" flipH="1">
                <a:off x="3902710" y="3944620"/>
                <a:ext cx="502920" cy="5994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86" name="Straight Connector 385"/>
              <p:cNvCxnSpPr>
                <a:stCxn id="371" idx="4"/>
                <a:endCxn id="367" idx="0"/>
              </p:cNvCxnSpPr>
              <p:nvPr/>
            </p:nvCxnSpPr>
            <p:spPr bwMode="auto">
              <a:xfrm rot="16200000" flipH="1">
                <a:off x="3270250" y="3906520"/>
                <a:ext cx="510540" cy="65278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387" name="Oval 386"/>
              <p:cNvSpPr/>
              <p:nvPr/>
            </p:nvSpPr>
            <p:spPr bwMode="auto">
              <a:xfrm>
                <a:off x="3698240" y="279654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88" name="Oval 387"/>
              <p:cNvSpPr/>
              <p:nvPr/>
            </p:nvSpPr>
            <p:spPr bwMode="auto">
              <a:xfrm>
                <a:off x="4300220" y="280416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389" name="Straight Connector 388"/>
              <p:cNvCxnSpPr>
                <a:stCxn id="372" idx="0"/>
                <a:endCxn id="387" idx="4"/>
              </p:cNvCxnSpPr>
              <p:nvPr/>
            </p:nvCxnSpPr>
            <p:spPr bwMode="auto">
              <a:xfrm rot="5400000" flipH="1" flipV="1">
                <a:off x="3568700" y="3394710"/>
                <a:ext cx="5715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90" name="Straight Connector 389"/>
              <p:cNvCxnSpPr>
                <a:stCxn id="373" idx="0"/>
                <a:endCxn id="388" idx="4"/>
              </p:cNvCxnSpPr>
              <p:nvPr/>
            </p:nvCxnSpPr>
            <p:spPr bwMode="auto">
              <a:xfrm rot="5400000" flipH="1" flipV="1">
                <a:off x="4170680" y="3402330"/>
                <a:ext cx="5715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91" name="Straight Connector 390"/>
              <p:cNvCxnSpPr>
                <a:stCxn id="371" idx="0"/>
                <a:endCxn id="387" idx="4"/>
              </p:cNvCxnSpPr>
              <p:nvPr/>
            </p:nvCxnSpPr>
            <p:spPr bwMode="auto">
              <a:xfrm rot="5400000" flipH="1" flipV="1">
                <a:off x="3248660" y="3059430"/>
                <a:ext cx="55626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92" name="Straight Connector 391"/>
              <p:cNvCxnSpPr>
                <a:stCxn id="373" idx="0"/>
                <a:endCxn id="387" idx="4"/>
              </p:cNvCxnSpPr>
              <p:nvPr/>
            </p:nvCxnSpPr>
            <p:spPr bwMode="auto">
              <a:xfrm rot="16200000" flipV="1">
                <a:off x="3865880" y="3097530"/>
                <a:ext cx="57912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93" name="Straight Connector 392"/>
              <p:cNvCxnSpPr>
                <a:stCxn id="374" idx="0"/>
                <a:endCxn id="387" idx="4"/>
              </p:cNvCxnSpPr>
              <p:nvPr/>
            </p:nvCxnSpPr>
            <p:spPr bwMode="auto">
              <a:xfrm rot="16200000" flipV="1">
                <a:off x="4185920" y="2777490"/>
                <a:ext cx="59436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94" name="Straight Connector 393"/>
              <p:cNvCxnSpPr>
                <a:stCxn id="371" idx="0"/>
                <a:endCxn id="388" idx="4"/>
              </p:cNvCxnSpPr>
              <p:nvPr/>
            </p:nvCxnSpPr>
            <p:spPr bwMode="auto">
              <a:xfrm rot="5400000" flipH="1" flipV="1">
                <a:off x="3553460" y="2762250"/>
                <a:ext cx="54864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95" name="Straight Connector 394"/>
              <p:cNvCxnSpPr>
                <a:stCxn id="372" idx="0"/>
                <a:endCxn id="388" idx="4"/>
              </p:cNvCxnSpPr>
              <p:nvPr/>
            </p:nvCxnSpPr>
            <p:spPr bwMode="auto">
              <a:xfrm rot="5400000" flipH="1" flipV="1">
                <a:off x="3873500" y="3097530"/>
                <a:ext cx="56388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96" name="Straight Connector 395"/>
              <p:cNvCxnSpPr>
                <a:stCxn id="374" idx="0"/>
                <a:endCxn id="388" idx="4"/>
              </p:cNvCxnSpPr>
              <p:nvPr/>
            </p:nvCxnSpPr>
            <p:spPr bwMode="auto">
              <a:xfrm rot="16200000" flipV="1">
                <a:off x="4490720" y="3082290"/>
                <a:ext cx="58674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397" name="Oval 396"/>
              <p:cNvSpPr/>
              <p:nvPr/>
            </p:nvSpPr>
            <p:spPr bwMode="auto">
              <a:xfrm>
                <a:off x="3042920" y="186690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98" name="Oval 397"/>
              <p:cNvSpPr/>
              <p:nvPr/>
            </p:nvSpPr>
            <p:spPr bwMode="auto">
              <a:xfrm>
                <a:off x="3698240" y="188214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99" name="Oval 398"/>
              <p:cNvSpPr/>
              <p:nvPr/>
            </p:nvSpPr>
            <p:spPr bwMode="auto">
              <a:xfrm>
                <a:off x="4300220" y="188976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400" name="Oval 399"/>
              <p:cNvSpPr/>
              <p:nvPr/>
            </p:nvSpPr>
            <p:spPr bwMode="auto">
              <a:xfrm>
                <a:off x="4955540" y="190500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401" name="Straight Connector 400"/>
              <p:cNvCxnSpPr>
                <a:stCxn id="387" idx="0"/>
                <a:endCxn id="398" idx="4"/>
              </p:cNvCxnSpPr>
              <p:nvPr/>
            </p:nvCxnSpPr>
            <p:spPr bwMode="auto">
              <a:xfrm rot="5400000" flipH="1" flipV="1">
                <a:off x="3553460" y="2495550"/>
                <a:ext cx="60198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02" name="Straight Connector 401"/>
              <p:cNvCxnSpPr>
                <a:stCxn id="388" idx="0"/>
                <a:endCxn id="399" idx="4"/>
              </p:cNvCxnSpPr>
              <p:nvPr/>
            </p:nvCxnSpPr>
            <p:spPr bwMode="auto">
              <a:xfrm rot="5400000" flipH="1" flipV="1">
                <a:off x="4155440" y="2503170"/>
                <a:ext cx="60198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03" name="Straight Connector 402"/>
              <p:cNvCxnSpPr>
                <a:stCxn id="387" idx="0"/>
                <a:endCxn id="397" idx="4"/>
              </p:cNvCxnSpPr>
              <p:nvPr/>
            </p:nvCxnSpPr>
            <p:spPr bwMode="auto">
              <a:xfrm rot="16200000" flipV="1">
                <a:off x="3218180" y="2160270"/>
                <a:ext cx="61722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04" name="Straight Connector 403"/>
              <p:cNvCxnSpPr>
                <a:stCxn id="388" idx="0"/>
                <a:endCxn id="397" idx="4"/>
              </p:cNvCxnSpPr>
              <p:nvPr/>
            </p:nvCxnSpPr>
            <p:spPr bwMode="auto">
              <a:xfrm rot="16200000" flipV="1">
                <a:off x="3515360" y="1863090"/>
                <a:ext cx="62484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05" name="Straight Connector 404"/>
              <p:cNvCxnSpPr>
                <a:stCxn id="388" idx="0"/>
                <a:endCxn id="398" idx="4"/>
              </p:cNvCxnSpPr>
              <p:nvPr/>
            </p:nvCxnSpPr>
            <p:spPr bwMode="auto">
              <a:xfrm rot="16200000" flipV="1">
                <a:off x="3850640" y="2198370"/>
                <a:ext cx="60960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06" name="Straight Connector 405"/>
              <p:cNvCxnSpPr>
                <a:stCxn id="387" idx="0"/>
                <a:endCxn id="399" idx="4"/>
              </p:cNvCxnSpPr>
              <p:nvPr/>
            </p:nvCxnSpPr>
            <p:spPr bwMode="auto">
              <a:xfrm rot="5400000" flipH="1" flipV="1">
                <a:off x="3858260" y="2198370"/>
                <a:ext cx="59436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07" name="Straight Connector 406"/>
              <p:cNvCxnSpPr>
                <a:stCxn id="387" idx="0"/>
                <a:endCxn id="400" idx="4"/>
              </p:cNvCxnSpPr>
              <p:nvPr/>
            </p:nvCxnSpPr>
            <p:spPr bwMode="auto">
              <a:xfrm rot="5400000" flipH="1" flipV="1">
                <a:off x="4193540" y="1878330"/>
                <a:ext cx="57912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08" name="Straight Connector 407"/>
              <p:cNvCxnSpPr>
                <a:stCxn id="388" idx="0"/>
                <a:endCxn id="400" idx="4"/>
              </p:cNvCxnSpPr>
              <p:nvPr/>
            </p:nvCxnSpPr>
            <p:spPr bwMode="auto">
              <a:xfrm rot="5400000" flipH="1" flipV="1">
                <a:off x="4490720" y="2183130"/>
                <a:ext cx="58674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sp>
          <p:nvSpPr>
            <p:cNvPr id="364" name="Rectangle 363"/>
            <p:cNvSpPr/>
            <p:nvPr/>
          </p:nvSpPr>
          <p:spPr bwMode="auto">
            <a:xfrm>
              <a:off x="487680" y="1173480"/>
              <a:ext cx="4754880" cy="2362200"/>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grpSp>
      <p:sp>
        <p:nvSpPr>
          <p:cNvPr id="237" name="TextBox 236"/>
          <p:cNvSpPr txBox="1"/>
          <p:nvPr/>
        </p:nvSpPr>
        <p:spPr>
          <a:xfrm>
            <a:off x="3100753" y="4084732"/>
            <a:ext cx="2590920" cy="400110"/>
          </a:xfrm>
          <a:prstGeom prst="rect">
            <a:avLst/>
          </a:prstGeom>
          <a:solidFill>
            <a:schemeClr val="bg1">
              <a:alpha val="75000"/>
            </a:schemeClr>
          </a:solidFill>
        </p:spPr>
        <p:txBody>
          <a:bodyPr wrap="square" rtlCol="0">
            <a:spAutoFit/>
          </a:bodyPr>
          <a:lstStyle/>
          <a:p>
            <a:r>
              <a:rPr lang="en-US" sz="2000" dirty="0" smtClean="0">
                <a:solidFill>
                  <a:schemeClr val="accent2"/>
                </a:solidFill>
              </a:rPr>
              <a:t>Tunable setting #3</a:t>
            </a:r>
            <a:endParaRPr lang="en-US" sz="2000" dirty="0">
              <a:solidFill>
                <a:schemeClr val="accent2"/>
              </a:solidFill>
            </a:endParaRPr>
          </a:p>
        </p:txBody>
      </p:sp>
      <p:sp>
        <p:nvSpPr>
          <p:cNvPr id="411" name="TextBox 410"/>
          <p:cNvSpPr txBox="1"/>
          <p:nvPr/>
        </p:nvSpPr>
        <p:spPr>
          <a:xfrm>
            <a:off x="2145322" y="5681507"/>
            <a:ext cx="5510119" cy="461665"/>
          </a:xfrm>
          <a:prstGeom prst="rect">
            <a:avLst/>
          </a:prstGeom>
          <a:noFill/>
        </p:spPr>
        <p:txBody>
          <a:bodyPr wrap="square" rtlCol="0">
            <a:spAutoFit/>
          </a:bodyPr>
          <a:lstStyle/>
          <a:p>
            <a:pPr algn="ctr"/>
            <a:r>
              <a:rPr lang="en-US" sz="2400" dirty="0" smtClean="0"/>
              <a:t>Keep training only the best branch</a:t>
            </a:r>
            <a:endParaRPr lang="en-US" sz="2400" dirty="0"/>
          </a:p>
        </p:txBody>
      </p:sp>
      <p:sp>
        <p:nvSpPr>
          <p:cNvPr id="241" name="Oval 240"/>
          <p:cNvSpPr/>
          <p:nvPr/>
        </p:nvSpPr>
        <p:spPr bwMode="auto">
          <a:xfrm>
            <a:off x="7402286" y="2960914"/>
            <a:ext cx="195943" cy="566057"/>
          </a:xfrm>
          <a:prstGeom prst="ellipse">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Re-tuning </a:t>
            </a:r>
            <a:r>
              <a:rPr lang="en-US" sz="4000" dirty="0" err="1" smtClean="0"/>
              <a:t>tunables</a:t>
            </a:r>
            <a:endParaRPr lang="en-US" sz="4000" dirty="0"/>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46</a:t>
            </a:fld>
            <a:endParaRPr lang="en-US" altLang="en-US" sz="1600" dirty="0"/>
          </a:p>
        </p:txBody>
      </p:sp>
      <p:grpSp>
        <p:nvGrpSpPr>
          <p:cNvPr id="3" name="Group 353"/>
          <p:cNvGrpSpPr/>
          <p:nvPr/>
        </p:nvGrpSpPr>
        <p:grpSpPr>
          <a:xfrm>
            <a:off x="430034" y="1889249"/>
            <a:ext cx="4705846" cy="1021080"/>
            <a:chOff x="487680" y="1173480"/>
            <a:chExt cx="4754880" cy="2362200"/>
          </a:xfrm>
        </p:grpSpPr>
        <p:pic>
          <p:nvPicPr>
            <p:cNvPr id="406" name="Picture 2" descr="C:\Users\cui\Desktop\eagle.jpg"/>
            <p:cNvPicPr>
              <a:picLocks noChangeAspect="1" noChangeArrowheads="1"/>
            </p:cNvPicPr>
            <p:nvPr/>
          </p:nvPicPr>
          <p:blipFill>
            <a:blip r:embed="rId3" cstate="print"/>
            <a:srcRect/>
            <a:stretch>
              <a:fillRect/>
            </a:stretch>
          </p:blipFill>
          <p:spPr bwMode="auto">
            <a:xfrm>
              <a:off x="643490" y="1356360"/>
              <a:ext cx="968523" cy="504954"/>
            </a:xfrm>
            <a:prstGeom prst="rect">
              <a:avLst/>
            </a:prstGeom>
            <a:noFill/>
            <a:ln w="12700">
              <a:noFill/>
            </a:ln>
          </p:spPr>
        </p:pic>
        <p:pic>
          <p:nvPicPr>
            <p:cNvPr id="407" name="Picture 3" descr="C:\Users\cui\Desktop\vulture.jpg"/>
            <p:cNvPicPr>
              <a:picLocks noChangeAspect="1" noChangeArrowheads="1"/>
            </p:cNvPicPr>
            <p:nvPr/>
          </p:nvPicPr>
          <p:blipFill>
            <a:blip r:embed="rId4" cstate="print"/>
            <a:srcRect/>
            <a:stretch>
              <a:fillRect/>
            </a:stretch>
          </p:blipFill>
          <p:spPr bwMode="auto">
            <a:xfrm>
              <a:off x="635371" y="1831489"/>
              <a:ext cx="975837" cy="527356"/>
            </a:xfrm>
            <a:prstGeom prst="rect">
              <a:avLst/>
            </a:prstGeom>
            <a:noFill/>
            <a:ln w="12700">
              <a:noFill/>
            </a:ln>
          </p:spPr>
        </p:pic>
        <p:pic>
          <p:nvPicPr>
            <p:cNvPr id="408" name="Picture 4" descr="C:\Users\cui\Desktop\accipiter.jpg"/>
            <p:cNvPicPr>
              <a:picLocks noChangeAspect="1" noChangeArrowheads="1"/>
            </p:cNvPicPr>
            <p:nvPr/>
          </p:nvPicPr>
          <p:blipFill>
            <a:blip r:embed="rId5" cstate="print"/>
            <a:srcRect/>
            <a:stretch>
              <a:fillRect/>
            </a:stretch>
          </p:blipFill>
          <p:spPr bwMode="auto">
            <a:xfrm>
              <a:off x="625487" y="2924081"/>
              <a:ext cx="980249" cy="490102"/>
            </a:xfrm>
            <a:prstGeom prst="rect">
              <a:avLst/>
            </a:prstGeom>
            <a:noFill/>
            <a:ln w="12700">
              <a:noFill/>
            </a:ln>
          </p:spPr>
        </p:pic>
        <p:pic>
          <p:nvPicPr>
            <p:cNvPr id="409" name="Picture 5" descr="C:\Users\cui\Desktop\osprey.jpg"/>
            <p:cNvPicPr>
              <a:picLocks noChangeAspect="1" noChangeArrowheads="1"/>
            </p:cNvPicPr>
            <p:nvPr/>
          </p:nvPicPr>
          <p:blipFill>
            <a:blip r:embed="rId6" cstate="print"/>
            <a:srcRect/>
            <a:stretch>
              <a:fillRect/>
            </a:stretch>
          </p:blipFill>
          <p:spPr bwMode="auto">
            <a:xfrm>
              <a:off x="624841" y="2451088"/>
              <a:ext cx="983044" cy="482677"/>
            </a:xfrm>
            <a:prstGeom prst="rect">
              <a:avLst/>
            </a:prstGeom>
            <a:noFill/>
            <a:ln w="12700">
              <a:noFill/>
            </a:ln>
          </p:spPr>
        </p:pic>
        <p:sp>
          <p:nvSpPr>
            <p:cNvPr id="410" name="右箭头 8"/>
            <p:cNvSpPr/>
            <p:nvPr/>
          </p:nvSpPr>
          <p:spPr bwMode="auto">
            <a:xfrm rot="325598">
              <a:off x="1801666" y="1839434"/>
              <a:ext cx="1974738" cy="336357"/>
            </a:xfrm>
            <a:prstGeom prst="rightArrow">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354" tIns="45678" rIns="91354" bIns="45678" numCol="1" rtlCol="0" anchor="t" anchorCtr="0" compatLnSpc="1">
              <a:prstTxWarp prst="textNoShape">
                <a:avLst/>
              </a:prstTxWarp>
            </a:bodyPr>
            <a:lstStyle/>
            <a:p>
              <a:pPr defTabSz="913564"/>
              <a:endParaRPr lang="zh-CN" altLang="en-US" dirty="0" smtClean="0">
                <a:latin typeface="Arial" charset="0"/>
              </a:endParaRPr>
            </a:p>
          </p:txBody>
        </p:sp>
        <p:pic>
          <p:nvPicPr>
            <p:cNvPr id="411" name="Picture 410"/>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2230316" y="1577100"/>
              <a:ext cx="554585" cy="766146"/>
            </a:xfrm>
            <a:prstGeom prst="rect">
              <a:avLst/>
            </a:prstGeom>
            <a:ln w="12700">
              <a:noFill/>
            </a:ln>
          </p:spPr>
        </p:pic>
        <p:sp>
          <p:nvSpPr>
            <p:cNvPr id="412" name="右箭头 8"/>
            <p:cNvSpPr/>
            <p:nvPr/>
          </p:nvSpPr>
          <p:spPr bwMode="auto">
            <a:xfrm rot="21122638">
              <a:off x="1759214" y="2650623"/>
              <a:ext cx="2032028" cy="321177"/>
            </a:xfrm>
            <a:prstGeom prst="rightArrow">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354" tIns="45678" rIns="91354" bIns="45678" numCol="1" rtlCol="0" anchor="t" anchorCtr="0" compatLnSpc="1">
              <a:prstTxWarp prst="textNoShape">
                <a:avLst/>
              </a:prstTxWarp>
            </a:bodyPr>
            <a:lstStyle/>
            <a:p>
              <a:pPr defTabSz="913564"/>
              <a:endParaRPr lang="zh-CN" altLang="en-US" dirty="0" smtClean="0">
                <a:latin typeface="Arial" charset="0"/>
              </a:endParaRPr>
            </a:p>
          </p:txBody>
        </p:sp>
        <p:pic>
          <p:nvPicPr>
            <p:cNvPr id="413" name="Picture 412"/>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2239175" y="2554265"/>
              <a:ext cx="554585" cy="766146"/>
            </a:xfrm>
            <a:prstGeom prst="rect">
              <a:avLst/>
            </a:prstGeom>
            <a:ln w="12700">
              <a:noFill/>
            </a:ln>
          </p:spPr>
        </p:pic>
        <p:grpSp>
          <p:nvGrpSpPr>
            <p:cNvPr id="7" name="Group 26"/>
            <p:cNvGrpSpPr/>
            <p:nvPr/>
          </p:nvGrpSpPr>
          <p:grpSpPr>
            <a:xfrm>
              <a:off x="3813071" y="1764697"/>
              <a:ext cx="1322807" cy="1194063"/>
              <a:chOff x="2354580" y="1866900"/>
              <a:chExt cx="3596640" cy="2956560"/>
            </a:xfrm>
          </p:grpSpPr>
          <p:sp>
            <p:nvSpPr>
              <p:cNvPr id="416" name="Oval 415"/>
              <p:cNvSpPr/>
              <p:nvPr/>
            </p:nvSpPr>
            <p:spPr bwMode="auto">
              <a:xfrm>
                <a:off x="2354580" y="44729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417" name="Oval 416"/>
              <p:cNvSpPr/>
              <p:nvPr/>
            </p:nvSpPr>
            <p:spPr bwMode="auto">
              <a:xfrm>
                <a:off x="3040380" y="44729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418" name="Oval 417"/>
              <p:cNvSpPr/>
              <p:nvPr/>
            </p:nvSpPr>
            <p:spPr bwMode="auto">
              <a:xfrm>
                <a:off x="3695700" y="448818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419" name="Oval 418"/>
              <p:cNvSpPr/>
              <p:nvPr/>
            </p:nvSpPr>
            <p:spPr bwMode="auto">
              <a:xfrm>
                <a:off x="4297680" y="449580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420" name="Oval 419"/>
              <p:cNvSpPr/>
              <p:nvPr/>
            </p:nvSpPr>
            <p:spPr bwMode="auto">
              <a:xfrm>
                <a:off x="4953000" y="45110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421" name="Oval 420"/>
              <p:cNvSpPr/>
              <p:nvPr/>
            </p:nvSpPr>
            <p:spPr bwMode="auto">
              <a:xfrm>
                <a:off x="5638800" y="45110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422" name="Oval 421"/>
              <p:cNvSpPr/>
              <p:nvPr/>
            </p:nvSpPr>
            <p:spPr bwMode="auto">
              <a:xfrm>
                <a:off x="3042920" y="366522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423" name="Oval 422"/>
              <p:cNvSpPr/>
              <p:nvPr/>
            </p:nvSpPr>
            <p:spPr bwMode="auto">
              <a:xfrm>
                <a:off x="3698240" y="368046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424" name="Oval 423"/>
              <p:cNvSpPr/>
              <p:nvPr/>
            </p:nvSpPr>
            <p:spPr bwMode="auto">
              <a:xfrm>
                <a:off x="4300220" y="368808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425" name="Oval 424"/>
              <p:cNvSpPr/>
              <p:nvPr/>
            </p:nvSpPr>
            <p:spPr bwMode="auto">
              <a:xfrm>
                <a:off x="4955540" y="370332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426" name="Straight Connector 425"/>
              <p:cNvCxnSpPr>
                <a:stCxn id="416" idx="0"/>
                <a:endCxn id="422" idx="4"/>
              </p:cNvCxnSpPr>
              <p:nvPr/>
            </p:nvCxnSpPr>
            <p:spPr bwMode="auto">
              <a:xfrm rot="5400000" flipH="1" flipV="1">
                <a:off x="2607310" y="3881120"/>
                <a:ext cx="495300" cy="6883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27" name="Straight Connector 426"/>
              <p:cNvCxnSpPr>
                <a:stCxn id="417" idx="0"/>
                <a:endCxn id="423" idx="4"/>
              </p:cNvCxnSpPr>
              <p:nvPr/>
            </p:nvCxnSpPr>
            <p:spPr bwMode="auto">
              <a:xfrm rot="5400000" flipH="1" flipV="1">
                <a:off x="3285490" y="3903980"/>
                <a:ext cx="480060" cy="65786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28" name="Straight Connector 427"/>
              <p:cNvCxnSpPr>
                <a:stCxn id="418" idx="0"/>
                <a:endCxn id="424" idx="4"/>
              </p:cNvCxnSpPr>
              <p:nvPr/>
            </p:nvCxnSpPr>
            <p:spPr bwMode="auto">
              <a:xfrm rot="5400000" flipH="1" flipV="1">
                <a:off x="3910330" y="3942080"/>
                <a:ext cx="487680" cy="60452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29" name="Straight Connector 428"/>
              <p:cNvCxnSpPr>
                <a:stCxn id="419" idx="0"/>
                <a:endCxn id="425" idx="4"/>
              </p:cNvCxnSpPr>
              <p:nvPr/>
            </p:nvCxnSpPr>
            <p:spPr bwMode="auto">
              <a:xfrm rot="5400000" flipH="1" flipV="1">
                <a:off x="4542790" y="3926840"/>
                <a:ext cx="480060" cy="65786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30" name="Straight Connector 429"/>
              <p:cNvCxnSpPr>
                <a:stCxn id="422" idx="4"/>
                <a:endCxn id="417" idx="0"/>
              </p:cNvCxnSpPr>
              <p:nvPr/>
            </p:nvCxnSpPr>
            <p:spPr bwMode="auto">
              <a:xfrm rot="5400000">
                <a:off x="2950210" y="422402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31" name="Straight Connector 430"/>
              <p:cNvCxnSpPr>
                <a:stCxn id="423" idx="4"/>
                <a:endCxn id="418" idx="0"/>
              </p:cNvCxnSpPr>
              <p:nvPr/>
            </p:nvCxnSpPr>
            <p:spPr bwMode="auto">
              <a:xfrm rot="5400000">
                <a:off x="3605530" y="423926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32" name="Straight Connector 431"/>
              <p:cNvCxnSpPr>
                <a:stCxn id="424" idx="4"/>
                <a:endCxn id="419" idx="0"/>
              </p:cNvCxnSpPr>
              <p:nvPr/>
            </p:nvCxnSpPr>
            <p:spPr bwMode="auto">
              <a:xfrm rot="5400000">
                <a:off x="4207510" y="424688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33" name="Straight Connector 432"/>
              <p:cNvCxnSpPr>
                <a:stCxn id="425" idx="4"/>
                <a:endCxn id="420" idx="0"/>
              </p:cNvCxnSpPr>
              <p:nvPr/>
            </p:nvCxnSpPr>
            <p:spPr bwMode="auto">
              <a:xfrm rot="5400000">
                <a:off x="4862830" y="426212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34" name="Straight Connector 433"/>
              <p:cNvCxnSpPr>
                <a:stCxn id="425" idx="4"/>
                <a:endCxn id="421" idx="0"/>
              </p:cNvCxnSpPr>
              <p:nvPr/>
            </p:nvCxnSpPr>
            <p:spPr bwMode="auto">
              <a:xfrm rot="16200000" flipH="1">
                <a:off x="5205730" y="3921760"/>
                <a:ext cx="495300" cy="68326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35" name="Straight Connector 434"/>
              <p:cNvCxnSpPr>
                <a:stCxn id="424" idx="4"/>
                <a:endCxn id="420" idx="0"/>
              </p:cNvCxnSpPr>
              <p:nvPr/>
            </p:nvCxnSpPr>
            <p:spPr bwMode="auto">
              <a:xfrm rot="16200000" flipH="1">
                <a:off x="4527550" y="3929380"/>
                <a:ext cx="510540" cy="6527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36" name="Straight Connector 435"/>
              <p:cNvCxnSpPr>
                <a:stCxn id="423" idx="4"/>
                <a:endCxn id="419" idx="0"/>
              </p:cNvCxnSpPr>
              <p:nvPr/>
            </p:nvCxnSpPr>
            <p:spPr bwMode="auto">
              <a:xfrm rot="16200000" flipH="1">
                <a:off x="3902710" y="3944620"/>
                <a:ext cx="502920" cy="5994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37" name="Straight Connector 436"/>
              <p:cNvCxnSpPr>
                <a:stCxn id="422" idx="4"/>
                <a:endCxn id="418" idx="0"/>
              </p:cNvCxnSpPr>
              <p:nvPr/>
            </p:nvCxnSpPr>
            <p:spPr bwMode="auto">
              <a:xfrm rot="16200000" flipH="1">
                <a:off x="3270250" y="3906520"/>
                <a:ext cx="510540" cy="65278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438" name="Oval 437"/>
              <p:cNvSpPr/>
              <p:nvPr/>
            </p:nvSpPr>
            <p:spPr bwMode="auto">
              <a:xfrm>
                <a:off x="3698240" y="279654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439" name="Oval 438"/>
              <p:cNvSpPr/>
              <p:nvPr/>
            </p:nvSpPr>
            <p:spPr bwMode="auto">
              <a:xfrm>
                <a:off x="4300220" y="280416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440" name="Straight Connector 439"/>
              <p:cNvCxnSpPr>
                <a:stCxn id="423" idx="0"/>
                <a:endCxn id="438" idx="4"/>
              </p:cNvCxnSpPr>
              <p:nvPr/>
            </p:nvCxnSpPr>
            <p:spPr bwMode="auto">
              <a:xfrm rot="5400000" flipH="1" flipV="1">
                <a:off x="3568700" y="3394710"/>
                <a:ext cx="5715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41" name="Straight Connector 440"/>
              <p:cNvCxnSpPr>
                <a:stCxn id="424" idx="0"/>
                <a:endCxn id="439" idx="4"/>
              </p:cNvCxnSpPr>
              <p:nvPr/>
            </p:nvCxnSpPr>
            <p:spPr bwMode="auto">
              <a:xfrm rot="5400000" flipH="1" flipV="1">
                <a:off x="4170680" y="3402330"/>
                <a:ext cx="5715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42" name="Straight Connector 441"/>
              <p:cNvCxnSpPr>
                <a:stCxn id="422" idx="0"/>
                <a:endCxn id="438" idx="4"/>
              </p:cNvCxnSpPr>
              <p:nvPr/>
            </p:nvCxnSpPr>
            <p:spPr bwMode="auto">
              <a:xfrm rot="5400000" flipH="1" flipV="1">
                <a:off x="3248660" y="3059430"/>
                <a:ext cx="55626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43" name="Straight Connector 442"/>
              <p:cNvCxnSpPr>
                <a:stCxn id="424" idx="0"/>
                <a:endCxn id="438" idx="4"/>
              </p:cNvCxnSpPr>
              <p:nvPr/>
            </p:nvCxnSpPr>
            <p:spPr bwMode="auto">
              <a:xfrm rot="16200000" flipV="1">
                <a:off x="3865880" y="3097530"/>
                <a:ext cx="57912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44" name="Straight Connector 443"/>
              <p:cNvCxnSpPr>
                <a:stCxn id="425" idx="0"/>
                <a:endCxn id="438" idx="4"/>
              </p:cNvCxnSpPr>
              <p:nvPr/>
            </p:nvCxnSpPr>
            <p:spPr bwMode="auto">
              <a:xfrm rot="16200000" flipV="1">
                <a:off x="4185920" y="2777490"/>
                <a:ext cx="59436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45" name="Straight Connector 444"/>
              <p:cNvCxnSpPr>
                <a:stCxn id="422" idx="0"/>
                <a:endCxn id="439" idx="4"/>
              </p:cNvCxnSpPr>
              <p:nvPr/>
            </p:nvCxnSpPr>
            <p:spPr bwMode="auto">
              <a:xfrm rot="5400000" flipH="1" flipV="1">
                <a:off x="3553460" y="2762250"/>
                <a:ext cx="54864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46" name="Straight Connector 445"/>
              <p:cNvCxnSpPr>
                <a:stCxn id="423" idx="0"/>
                <a:endCxn id="439" idx="4"/>
              </p:cNvCxnSpPr>
              <p:nvPr/>
            </p:nvCxnSpPr>
            <p:spPr bwMode="auto">
              <a:xfrm rot="5400000" flipH="1" flipV="1">
                <a:off x="3873500" y="3097530"/>
                <a:ext cx="56388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47" name="Straight Connector 446"/>
              <p:cNvCxnSpPr>
                <a:stCxn id="425" idx="0"/>
                <a:endCxn id="439" idx="4"/>
              </p:cNvCxnSpPr>
              <p:nvPr/>
            </p:nvCxnSpPr>
            <p:spPr bwMode="auto">
              <a:xfrm rot="16200000" flipV="1">
                <a:off x="4490720" y="3082290"/>
                <a:ext cx="58674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448" name="Oval 447"/>
              <p:cNvSpPr/>
              <p:nvPr/>
            </p:nvSpPr>
            <p:spPr bwMode="auto">
              <a:xfrm>
                <a:off x="3042920" y="186690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449" name="Oval 448"/>
              <p:cNvSpPr/>
              <p:nvPr/>
            </p:nvSpPr>
            <p:spPr bwMode="auto">
              <a:xfrm>
                <a:off x="3698240" y="188214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450" name="Oval 449"/>
              <p:cNvSpPr/>
              <p:nvPr/>
            </p:nvSpPr>
            <p:spPr bwMode="auto">
              <a:xfrm>
                <a:off x="4300220" y="188976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451" name="Oval 450"/>
              <p:cNvSpPr/>
              <p:nvPr/>
            </p:nvSpPr>
            <p:spPr bwMode="auto">
              <a:xfrm>
                <a:off x="4955540" y="190500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452" name="Straight Connector 451"/>
              <p:cNvCxnSpPr>
                <a:stCxn id="438" idx="0"/>
                <a:endCxn id="449" idx="4"/>
              </p:cNvCxnSpPr>
              <p:nvPr/>
            </p:nvCxnSpPr>
            <p:spPr bwMode="auto">
              <a:xfrm rot="5400000" flipH="1" flipV="1">
                <a:off x="3553460" y="2495550"/>
                <a:ext cx="60198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53" name="Straight Connector 452"/>
              <p:cNvCxnSpPr>
                <a:stCxn id="439" idx="0"/>
                <a:endCxn id="450" idx="4"/>
              </p:cNvCxnSpPr>
              <p:nvPr/>
            </p:nvCxnSpPr>
            <p:spPr bwMode="auto">
              <a:xfrm rot="5400000" flipH="1" flipV="1">
                <a:off x="4155440" y="2503170"/>
                <a:ext cx="60198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54" name="Straight Connector 453"/>
              <p:cNvCxnSpPr>
                <a:stCxn id="438" idx="0"/>
                <a:endCxn id="448" idx="4"/>
              </p:cNvCxnSpPr>
              <p:nvPr/>
            </p:nvCxnSpPr>
            <p:spPr bwMode="auto">
              <a:xfrm rot="16200000" flipV="1">
                <a:off x="3218180" y="2160270"/>
                <a:ext cx="61722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55" name="Straight Connector 454"/>
              <p:cNvCxnSpPr>
                <a:stCxn id="439" idx="0"/>
                <a:endCxn id="448" idx="4"/>
              </p:cNvCxnSpPr>
              <p:nvPr/>
            </p:nvCxnSpPr>
            <p:spPr bwMode="auto">
              <a:xfrm rot="16200000" flipV="1">
                <a:off x="3515360" y="1863090"/>
                <a:ext cx="62484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56" name="Straight Connector 455"/>
              <p:cNvCxnSpPr>
                <a:stCxn id="439" idx="0"/>
                <a:endCxn id="449" idx="4"/>
              </p:cNvCxnSpPr>
              <p:nvPr/>
            </p:nvCxnSpPr>
            <p:spPr bwMode="auto">
              <a:xfrm rot="16200000" flipV="1">
                <a:off x="3850640" y="2198370"/>
                <a:ext cx="60960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57" name="Straight Connector 456"/>
              <p:cNvCxnSpPr>
                <a:stCxn id="438" idx="0"/>
                <a:endCxn id="450" idx="4"/>
              </p:cNvCxnSpPr>
              <p:nvPr/>
            </p:nvCxnSpPr>
            <p:spPr bwMode="auto">
              <a:xfrm rot="5400000" flipH="1" flipV="1">
                <a:off x="3858260" y="2198370"/>
                <a:ext cx="59436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58" name="Straight Connector 457"/>
              <p:cNvCxnSpPr>
                <a:stCxn id="438" idx="0"/>
                <a:endCxn id="451" idx="4"/>
              </p:cNvCxnSpPr>
              <p:nvPr/>
            </p:nvCxnSpPr>
            <p:spPr bwMode="auto">
              <a:xfrm rot="5400000" flipH="1" flipV="1">
                <a:off x="4193540" y="1878330"/>
                <a:ext cx="57912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59" name="Straight Connector 458"/>
              <p:cNvCxnSpPr>
                <a:stCxn id="439" idx="0"/>
                <a:endCxn id="451" idx="4"/>
              </p:cNvCxnSpPr>
              <p:nvPr/>
            </p:nvCxnSpPr>
            <p:spPr bwMode="auto">
              <a:xfrm rot="5400000" flipH="1" flipV="1">
                <a:off x="4490720" y="2183130"/>
                <a:ext cx="58674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sp>
          <p:nvSpPr>
            <p:cNvPr id="415" name="Rectangle 414"/>
            <p:cNvSpPr/>
            <p:nvPr/>
          </p:nvSpPr>
          <p:spPr bwMode="auto">
            <a:xfrm>
              <a:off x="487680" y="1173480"/>
              <a:ext cx="4754880" cy="2362200"/>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grpSp>
      <p:sp>
        <p:nvSpPr>
          <p:cNvPr id="462" name="TextBox 461"/>
          <p:cNvSpPr txBox="1"/>
          <p:nvPr/>
        </p:nvSpPr>
        <p:spPr>
          <a:xfrm>
            <a:off x="266113" y="1478181"/>
            <a:ext cx="2701022" cy="400110"/>
          </a:xfrm>
          <a:prstGeom prst="rect">
            <a:avLst/>
          </a:prstGeom>
          <a:solidFill>
            <a:schemeClr val="bg1">
              <a:alpha val="75000"/>
            </a:schemeClr>
          </a:solidFill>
        </p:spPr>
        <p:txBody>
          <a:bodyPr wrap="square" rtlCol="0">
            <a:spAutoFit/>
          </a:bodyPr>
          <a:lstStyle/>
          <a:p>
            <a:r>
              <a:rPr lang="en-US" sz="2000" dirty="0" smtClean="0">
                <a:solidFill>
                  <a:schemeClr val="accent2"/>
                </a:solidFill>
              </a:rPr>
              <a:t>Tunable setting #3</a:t>
            </a:r>
            <a:endParaRPr lang="en-US" sz="2000" dirty="0">
              <a:solidFill>
                <a:schemeClr val="accent2"/>
              </a:solidFill>
            </a:endParaRPr>
          </a:p>
        </p:txBody>
      </p:sp>
      <p:cxnSp>
        <p:nvCxnSpPr>
          <p:cNvPr id="463" name="Straight Arrow Connector 462"/>
          <p:cNvCxnSpPr>
            <a:stCxn id="415" idx="3"/>
          </p:cNvCxnSpPr>
          <p:nvPr/>
        </p:nvCxnSpPr>
        <p:spPr bwMode="auto">
          <a:xfrm flipV="1">
            <a:off x="5135880" y="1783082"/>
            <a:ext cx="1539241" cy="616707"/>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cxnSp>
        <p:nvCxnSpPr>
          <p:cNvPr id="464" name="Straight Arrow Connector 463"/>
          <p:cNvCxnSpPr>
            <a:stCxn id="415" idx="3"/>
          </p:cNvCxnSpPr>
          <p:nvPr/>
        </p:nvCxnSpPr>
        <p:spPr bwMode="auto">
          <a:xfrm>
            <a:off x="5135880" y="2399789"/>
            <a:ext cx="1396221" cy="1135894"/>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cxnSp>
        <p:nvCxnSpPr>
          <p:cNvPr id="465" name="Straight Arrow Connector 464"/>
          <p:cNvCxnSpPr>
            <a:stCxn id="415" idx="3"/>
          </p:cNvCxnSpPr>
          <p:nvPr/>
        </p:nvCxnSpPr>
        <p:spPr bwMode="auto">
          <a:xfrm>
            <a:off x="5135880" y="2399789"/>
            <a:ext cx="1618210" cy="2359247"/>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grpSp>
        <p:nvGrpSpPr>
          <p:cNvPr id="8" name="Group 474"/>
          <p:cNvGrpSpPr/>
          <p:nvPr/>
        </p:nvGrpSpPr>
        <p:grpSpPr>
          <a:xfrm>
            <a:off x="6857798" y="1399530"/>
            <a:ext cx="1670727" cy="1021080"/>
            <a:chOff x="487680" y="1173480"/>
            <a:chExt cx="4754880" cy="2362200"/>
          </a:xfrm>
        </p:grpSpPr>
        <p:pic>
          <p:nvPicPr>
            <p:cNvPr id="476" name="Picture 2" descr="C:\Users\cui\Desktop\eagle.jpg"/>
            <p:cNvPicPr>
              <a:picLocks noChangeAspect="1" noChangeArrowheads="1"/>
            </p:cNvPicPr>
            <p:nvPr/>
          </p:nvPicPr>
          <p:blipFill>
            <a:blip r:embed="rId3" cstate="print"/>
            <a:srcRect/>
            <a:stretch>
              <a:fillRect/>
            </a:stretch>
          </p:blipFill>
          <p:spPr bwMode="auto">
            <a:xfrm>
              <a:off x="643490" y="1356360"/>
              <a:ext cx="968523" cy="504954"/>
            </a:xfrm>
            <a:prstGeom prst="rect">
              <a:avLst/>
            </a:prstGeom>
            <a:noFill/>
            <a:ln w="12700">
              <a:noFill/>
            </a:ln>
          </p:spPr>
        </p:pic>
        <p:pic>
          <p:nvPicPr>
            <p:cNvPr id="477" name="Picture 3" descr="C:\Users\cui\Desktop\vulture.jpg"/>
            <p:cNvPicPr>
              <a:picLocks noChangeAspect="1" noChangeArrowheads="1"/>
            </p:cNvPicPr>
            <p:nvPr/>
          </p:nvPicPr>
          <p:blipFill>
            <a:blip r:embed="rId4" cstate="print"/>
            <a:srcRect/>
            <a:stretch>
              <a:fillRect/>
            </a:stretch>
          </p:blipFill>
          <p:spPr bwMode="auto">
            <a:xfrm>
              <a:off x="635371" y="1831489"/>
              <a:ext cx="975837" cy="527356"/>
            </a:xfrm>
            <a:prstGeom prst="rect">
              <a:avLst/>
            </a:prstGeom>
            <a:noFill/>
            <a:ln w="12700">
              <a:noFill/>
            </a:ln>
          </p:spPr>
        </p:pic>
        <p:pic>
          <p:nvPicPr>
            <p:cNvPr id="478" name="Picture 4" descr="C:\Users\cui\Desktop\accipiter.jpg"/>
            <p:cNvPicPr>
              <a:picLocks noChangeAspect="1" noChangeArrowheads="1"/>
            </p:cNvPicPr>
            <p:nvPr/>
          </p:nvPicPr>
          <p:blipFill>
            <a:blip r:embed="rId5" cstate="print"/>
            <a:srcRect/>
            <a:stretch>
              <a:fillRect/>
            </a:stretch>
          </p:blipFill>
          <p:spPr bwMode="auto">
            <a:xfrm>
              <a:off x="625487" y="2924081"/>
              <a:ext cx="980249" cy="490102"/>
            </a:xfrm>
            <a:prstGeom prst="rect">
              <a:avLst/>
            </a:prstGeom>
            <a:noFill/>
            <a:ln w="12700">
              <a:noFill/>
            </a:ln>
          </p:spPr>
        </p:pic>
        <p:pic>
          <p:nvPicPr>
            <p:cNvPr id="479" name="Picture 5" descr="C:\Users\cui\Desktop\osprey.jpg"/>
            <p:cNvPicPr>
              <a:picLocks noChangeAspect="1" noChangeArrowheads="1"/>
            </p:cNvPicPr>
            <p:nvPr/>
          </p:nvPicPr>
          <p:blipFill>
            <a:blip r:embed="rId6" cstate="print"/>
            <a:srcRect/>
            <a:stretch>
              <a:fillRect/>
            </a:stretch>
          </p:blipFill>
          <p:spPr bwMode="auto">
            <a:xfrm>
              <a:off x="624841" y="2451088"/>
              <a:ext cx="983044" cy="482677"/>
            </a:xfrm>
            <a:prstGeom prst="rect">
              <a:avLst/>
            </a:prstGeom>
            <a:noFill/>
            <a:ln w="12700">
              <a:noFill/>
            </a:ln>
          </p:spPr>
        </p:pic>
        <p:sp>
          <p:nvSpPr>
            <p:cNvPr id="480" name="右箭头 8"/>
            <p:cNvSpPr/>
            <p:nvPr/>
          </p:nvSpPr>
          <p:spPr bwMode="auto">
            <a:xfrm rot="325598">
              <a:off x="1801666" y="1839434"/>
              <a:ext cx="1974738" cy="336357"/>
            </a:xfrm>
            <a:prstGeom prst="rightArrow">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354" tIns="45678" rIns="91354" bIns="45678" numCol="1" rtlCol="0" anchor="t" anchorCtr="0" compatLnSpc="1">
              <a:prstTxWarp prst="textNoShape">
                <a:avLst/>
              </a:prstTxWarp>
            </a:bodyPr>
            <a:lstStyle/>
            <a:p>
              <a:pPr defTabSz="913564"/>
              <a:endParaRPr lang="zh-CN" altLang="en-US" dirty="0" smtClean="0">
                <a:latin typeface="Arial" charset="0"/>
              </a:endParaRPr>
            </a:p>
          </p:txBody>
        </p:sp>
        <p:pic>
          <p:nvPicPr>
            <p:cNvPr id="481" name="Picture 480"/>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2230316" y="1577100"/>
              <a:ext cx="554585" cy="766146"/>
            </a:xfrm>
            <a:prstGeom prst="rect">
              <a:avLst/>
            </a:prstGeom>
            <a:ln w="12700">
              <a:noFill/>
            </a:ln>
          </p:spPr>
        </p:pic>
        <p:sp>
          <p:nvSpPr>
            <p:cNvPr id="482" name="右箭头 8"/>
            <p:cNvSpPr/>
            <p:nvPr/>
          </p:nvSpPr>
          <p:spPr bwMode="auto">
            <a:xfrm rot="21122638">
              <a:off x="1759214" y="2650623"/>
              <a:ext cx="2032028" cy="321177"/>
            </a:xfrm>
            <a:prstGeom prst="rightArrow">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354" tIns="45678" rIns="91354" bIns="45678" numCol="1" rtlCol="0" anchor="t" anchorCtr="0" compatLnSpc="1">
              <a:prstTxWarp prst="textNoShape">
                <a:avLst/>
              </a:prstTxWarp>
            </a:bodyPr>
            <a:lstStyle/>
            <a:p>
              <a:pPr defTabSz="913564"/>
              <a:endParaRPr lang="zh-CN" altLang="en-US" dirty="0" smtClean="0">
                <a:latin typeface="Arial" charset="0"/>
              </a:endParaRPr>
            </a:p>
          </p:txBody>
        </p:sp>
        <p:pic>
          <p:nvPicPr>
            <p:cNvPr id="483" name="Picture 482"/>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2239175" y="2554265"/>
              <a:ext cx="554585" cy="766146"/>
            </a:xfrm>
            <a:prstGeom prst="rect">
              <a:avLst/>
            </a:prstGeom>
            <a:ln w="12700">
              <a:noFill/>
            </a:ln>
          </p:spPr>
        </p:pic>
        <p:grpSp>
          <p:nvGrpSpPr>
            <p:cNvPr id="9" name="Group 26"/>
            <p:cNvGrpSpPr/>
            <p:nvPr/>
          </p:nvGrpSpPr>
          <p:grpSpPr>
            <a:xfrm>
              <a:off x="3813071" y="1764697"/>
              <a:ext cx="1322807" cy="1194063"/>
              <a:chOff x="2354580" y="1866900"/>
              <a:chExt cx="3596640" cy="2956560"/>
            </a:xfrm>
          </p:grpSpPr>
          <p:sp>
            <p:nvSpPr>
              <p:cNvPr id="486" name="Oval 485"/>
              <p:cNvSpPr/>
              <p:nvPr/>
            </p:nvSpPr>
            <p:spPr bwMode="auto">
              <a:xfrm>
                <a:off x="2354580" y="44729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487" name="Oval 486"/>
              <p:cNvSpPr/>
              <p:nvPr/>
            </p:nvSpPr>
            <p:spPr bwMode="auto">
              <a:xfrm>
                <a:off x="3040380" y="44729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488" name="Oval 487"/>
              <p:cNvSpPr/>
              <p:nvPr/>
            </p:nvSpPr>
            <p:spPr bwMode="auto">
              <a:xfrm>
                <a:off x="3695700" y="448818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489" name="Oval 488"/>
              <p:cNvSpPr/>
              <p:nvPr/>
            </p:nvSpPr>
            <p:spPr bwMode="auto">
              <a:xfrm>
                <a:off x="4297680" y="449580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490" name="Oval 489"/>
              <p:cNvSpPr/>
              <p:nvPr/>
            </p:nvSpPr>
            <p:spPr bwMode="auto">
              <a:xfrm>
                <a:off x="4953000" y="45110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491" name="Oval 490"/>
              <p:cNvSpPr/>
              <p:nvPr/>
            </p:nvSpPr>
            <p:spPr bwMode="auto">
              <a:xfrm>
                <a:off x="5638800" y="45110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492" name="Oval 491"/>
              <p:cNvSpPr/>
              <p:nvPr/>
            </p:nvSpPr>
            <p:spPr bwMode="auto">
              <a:xfrm>
                <a:off x="3042920" y="366522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493" name="Oval 492"/>
              <p:cNvSpPr/>
              <p:nvPr/>
            </p:nvSpPr>
            <p:spPr bwMode="auto">
              <a:xfrm>
                <a:off x="3698240" y="368046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494" name="Oval 493"/>
              <p:cNvSpPr/>
              <p:nvPr/>
            </p:nvSpPr>
            <p:spPr bwMode="auto">
              <a:xfrm>
                <a:off x="4300220" y="368808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495" name="Oval 494"/>
              <p:cNvSpPr/>
              <p:nvPr/>
            </p:nvSpPr>
            <p:spPr bwMode="auto">
              <a:xfrm>
                <a:off x="4955540" y="370332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496" name="Straight Connector 495"/>
              <p:cNvCxnSpPr>
                <a:stCxn id="486" idx="0"/>
                <a:endCxn id="492" idx="4"/>
              </p:cNvCxnSpPr>
              <p:nvPr/>
            </p:nvCxnSpPr>
            <p:spPr bwMode="auto">
              <a:xfrm rot="5400000" flipH="1" flipV="1">
                <a:off x="2607310" y="3881120"/>
                <a:ext cx="495300" cy="6883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97" name="Straight Connector 496"/>
              <p:cNvCxnSpPr>
                <a:stCxn id="487" idx="0"/>
                <a:endCxn id="493" idx="4"/>
              </p:cNvCxnSpPr>
              <p:nvPr/>
            </p:nvCxnSpPr>
            <p:spPr bwMode="auto">
              <a:xfrm rot="5400000" flipH="1" flipV="1">
                <a:off x="3285490" y="3903980"/>
                <a:ext cx="480060" cy="65786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98" name="Straight Connector 497"/>
              <p:cNvCxnSpPr>
                <a:stCxn id="488" idx="0"/>
                <a:endCxn id="494" idx="4"/>
              </p:cNvCxnSpPr>
              <p:nvPr/>
            </p:nvCxnSpPr>
            <p:spPr bwMode="auto">
              <a:xfrm rot="5400000" flipH="1" flipV="1">
                <a:off x="3910330" y="3942080"/>
                <a:ext cx="487680" cy="60452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99" name="Straight Connector 498"/>
              <p:cNvCxnSpPr>
                <a:stCxn id="489" idx="0"/>
                <a:endCxn id="495" idx="4"/>
              </p:cNvCxnSpPr>
              <p:nvPr/>
            </p:nvCxnSpPr>
            <p:spPr bwMode="auto">
              <a:xfrm rot="5400000" flipH="1" flipV="1">
                <a:off x="4542790" y="3926840"/>
                <a:ext cx="480060" cy="65786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00" name="Straight Connector 499"/>
              <p:cNvCxnSpPr>
                <a:stCxn id="492" idx="4"/>
                <a:endCxn id="487" idx="0"/>
              </p:cNvCxnSpPr>
              <p:nvPr/>
            </p:nvCxnSpPr>
            <p:spPr bwMode="auto">
              <a:xfrm rot="5400000">
                <a:off x="2950210" y="422402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01" name="Straight Connector 500"/>
              <p:cNvCxnSpPr>
                <a:stCxn id="493" idx="4"/>
                <a:endCxn id="488" idx="0"/>
              </p:cNvCxnSpPr>
              <p:nvPr/>
            </p:nvCxnSpPr>
            <p:spPr bwMode="auto">
              <a:xfrm rot="5400000">
                <a:off x="3605530" y="423926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02" name="Straight Connector 501"/>
              <p:cNvCxnSpPr>
                <a:stCxn id="494" idx="4"/>
                <a:endCxn id="489" idx="0"/>
              </p:cNvCxnSpPr>
              <p:nvPr/>
            </p:nvCxnSpPr>
            <p:spPr bwMode="auto">
              <a:xfrm rot="5400000">
                <a:off x="4207510" y="424688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03" name="Straight Connector 502"/>
              <p:cNvCxnSpPr>
                <a:stCxn id="495" idx="4"/>
                <a:endCxn id="490" idx="0"/>
              </p:cNvCxnSpPr>
              <p:nvPr/>
            </p:nvCxnSpPr>
            <p:spPr bwMode="auto">
              <a:xfrm rot="5400000">
                <a:off x="4862830" y="426212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04" name="Straight Connector 503"/>
              <p:cNvCxnSpPr>
                <a:stCxn id="495" idx="4"/>
                <a:endCxn id="491" idx="0"/>
              </p:cNvCxnSpPr>
              <p:nvPr/>
            </p:nvCxnSpPr>
            <p:spPr bwMode="auto">
              <a:xfrm rot="16200000" flipH="1">
                <a:off x="5205730" y="3921760"/>
                <a:ext cx="495300" cy="68326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05" name="Straight Connector 504"/>
              <p:cNvCxnSpPr>
                <a:stCxn id="494" idx="4"/>
                <a:endCxn id="490" idx="0"/>
              </p:cNvCxnSpPr>
              <p:nvPr/>
            </p:nvCxnSpPr>
            <p:spPr bwMode="auto">
              <a:xfrm rot="16200000" flipH="1">
                <a:off x="4527550" y="3929380"/>
                <a:ext cx="510540" cy="6527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06" name="Straight Connector 505"/>
              <p:cNvCxnSpPr>
                <a:stCxn id="493" idx="4"/>
                <a:endCxn id="489" idx="0"/>
              </p:cNvCxnSpPr>
              <p:nvPr/>
            </p:nvCxnSpPr>
            <p:spPr bwMode="auto">
              <a:xfrm rot="16200000" flipH="1">
                <a:off x="3902710" y="3944620"/>
                <a:ext cx="502920" cy="5994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07" name="Straight Connector 506"/>
              <p:cNvCxnSpPr>
                <a:stCxn id="492" idx="4"/>
                <a:endCxn id="488" idx="0"/>
              </p:cNvCxnSpPr>
              <p:nvPr/>
            </p:nvCxnSpPr>
            <p:spPr bwMode="auto">
              <a:xfrm rot="16200000" flipH="1">
                <a:off x="3270250" y="3906520"/>
                <a:ext cx="510540" cy="65278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508" name="Oval 507"/>
              <p:cNvSpPr/>
              <p:nvPr/>
            </p:nvSpPr>
            <p:spPr bwMode="auto">
              <a:xfrm>
                <a:off x="3698240" y="279654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509" name="Oval 508"/>
              <p:cNvSpPr/>
              <p:nvPr/>
            </p:nvSpPr>
            <p:spPr bwMode="auto">
              <a:xfrm>
                <a:off x="4300220" y="280416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510" name="Straight Connector 509"/>
              <p:cNvCxnSpPr>
                <a:stCxn id="493" idx="0"/>
                <a:endCxn id="508" idx="4"/>
              </p:cNvCxnSpPr>
              <p:nvPr/>
            </p:nvCxnSpPr>
            <p:spPr bwMode="auto">
              <a:xfrm rot="5400000" flipH="1" flipV="1">
                <a:off x="3568700" y="3394710"/>
                <a:ext cx="5715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11" name="Straight Connector 510"/>
              <p:cNvCxnSpPr>
                <a:stCxn id="494" idx="0"/>
                <a:endCxn id="509" idx="4"/>
              </p:cNvCxnSpPr>
              <p:nvPr/>
            </p:nvCxnSpPr>
            <p:spPr bwMode="auto">
              <a:xfrm rot="5400000" flipH="1" flipV="1">
                <a:off x="4170680" y="3402330"/>
                <a:ext cx="5715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12" name="Straight Connector 511"/>
              <p:cNvCxnSpPr>
                <a:stCxn id="492" idx="0"/>
                <a:endCxn id="508" idx="4"/>
              </p:cNvCxnSpPr>
              <p:nvPr/>
            </p:nvCxnSpPr>
            <p:spPr bwMode="auto">
              <a:xfrm rot="5400000" flipH="1" flipV="1">
                <a:off x="3248660" y="3059430"/>
                <a:ext cx="55626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13" name="Straight Connector 512"/>
              <p:cNvCxnSpPr>
                <a:stCxn id="494" idx="0"/>
                <a:endCxn id="508" idx="4"/>
              </p:cNvCxnSpPr>
              <p:nvPr/>
            </p:nvCxnSpPr>
            <p:spPr bwMode="auto">
              <a:xfrm rot="16200000" flipV="1">
                <a:off x="3865880" y="3097530"/>
                <a:ext cx="57912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14" name="Straight Connector 513"/>
              <p:cNvCxnSpPr>
                <a:stCxn id="495" idx="0"/>
                <a:endCxn id="508" idx="4"/>
              </p:cNvCxnSpPr>
              <p:nvPr/>
            </p:nvCxnSpPr>
            <p:spPr bwMode="auto">
              <a:xfrm rot="16200000" flipV="1">
                <a:off x="4185920" y="2777490"/>
                <a:ext cx="59436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15" name="Straight Connector 514"/>
              <p:cNvCxnSpPr>
                <a:stCxn id="492" idx="0"/>
                <a:endCxn id="509" idx="4"/>
              </p:cNvCxnSpPr>
              <p:nvPr/>
            </p:nvCxnSpPr>
            <p:spPr bwMode="auto">
              <a:xfrm rot="5400000" flipH="1" flipV="1">
                <a:off x="3553460" y="2762250"/>
                <a:ext cx="54864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16" name="Straight Connector 515"/>
              <p:cNvCxnSpPr>
                <a:stCxn id="493" idx="0"/>
                <a:endCxn id="509" idx="4"/>
              </p:cNvCxnSpPr>
              <p:nvPr/>
            </p:nvCxnSpPr>
            <p:spPr bwMode="auto">
              <a:xfrm rot="5400000" flipH="1" flipV="1">
                <a:off x="3873500" y="3097530"/>
                <a:ext cx="56388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17" name="Straight Connector 516"/>
              <p:cNvCxnSpPr>
                <a:stCxn id="495" idx="0"/>
                <a:endCxn id="509" idx="4"/>
              </p:cNvCxnSpPr>
              <p:nvPr/>
            </p:nvCxnSpPr>
            <p:spPr bwMode="auto">
              <a:xfrm rot="16200000" flipV="1">
                <a:off x="4490720" y="3082290"/>
                <a:ext cx="58674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518" name="Oval 517"/>
              <p:cNvSpPr/>
              <p:nvPr/>
            </p:nvSpPr>
            <p:spPr bwMode="auto">
              <a:xfrm>
                <a:off x="3042920" y="186690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519" name="Oval 518"/>
              <p:cNvSpPr/>
              <p:nvPr/>
            </p:nvSpPr>
            <p:spPr bwMode="auto">
              <a:xfrm>
                <a:off x="3698240" y="188214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520" name="Oval 519"/>
              <p:cNvSpPr/>
              <p:nvPr/>
            </p:nvSpPr>
            <p:spPr bwMode="auto">
              <a:xfrm>
                <a:off x="4300220" y="188976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521" name="Oval 520"/>
              <p:cNvSpPr/>
              <p:nvPr/>
            </p:nvSpPr>
            <p:spPr bwMode="auto">
              <a:xfrm>
                <a:off x="4955540" y="190500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522" name="Straight Connector 521"/>
              <p:cNvCxnSpPr>
                <a:stCxn id="508" idx="0"/>
                <a:endCxn id="519" idx="4"/>
              </p:cNvCxnSpPr>
              <p:nvPr/>
            </p:nvCxnSpPr>
            <p:spPr bwMode="auto">
              <a:xfrm rot="5400000" flipH="1" flipV="1">
                <a:off x="3553460" y="2495550"/>
                <a:ext cx="60198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23" name="Straight Connector 522"/>
              <p:cNvCxnSpPr>
                <a:stCxn id="509" idx="0"/>
                <a:endCxn id="520" idx="4"/>
              </p:cNvCxnSpPr>
              <p:nvPr/>
            </p:nvCxnSpPr>
            <p:spPr bwMode="auto">
              <a:xfrm rot="5400000" flipH="1" flipV="1">
                <a:off x="4155440" y="2503170"/>
                <a:ext cx="60198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24" name="Straight Connector 523"/>
              <p:cNvCxnSpPr>
                <a:stCxn id="508" idx="0"/>
                <a:endCxn id="518" idx="4"/>
              </p:cNvCxnSpPr>
              <p:nvPr/>
            </p:nvCxnSpPr>
            <p:spPr bwMode="auto">
              <a:xfrm rot="16200000" flipV="1">
                <a:off x="3218180" y="2160270"/>
                <a:ext cx="61722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25" name="Straight Connector 524"/>
              <p:cNvCxnSpPr>
                <a:stCxn id="509" idx="0"/>
                <a:endCxn id="518" idx="4"/>
              </p:cNvCxnSpPr>
              <p:nvPr/>
            </p:nvCxnSpPr>
            <p:spPr bwMode="auto">
              <a:xfrm rot="16200000" flipV="1">
                <a:off x="3515360" y="1863090"/>
                <a:ext cx="62484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26" name="Straight Connector 525"/>
              <p:cNvCxnSpPr>
                <a:stCxn id="509" idx="0"/>
                <a:endCxn id="519" idx="4"/>
              </p:cNvCxnSpPr>
              <p:nvPr/>
            </p:nvCxnSpPr>
            <p:spPr bwMode="auto">
              <a:xfrm rot="16200000" flipV="1">
                <a:off x="3850640" y="2198370"/>
                <a:ext cx="60960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27" name="Straight Connector 526"/>
              <p:cNvCxnSpPr>
                <a:stCxn id="508" idx="0"/>
                <a:endCxn id="520" idx="4"/>
              </p:cNvCxnSpPr>
              <p:nvPr/>
            </p:nvCxnSpPr>
            <p:spPr bwMode="auto">
              <a:xfrm rot="5400000" flipH="1" flipV="1">
                <a:off x="3858260" y="2198370"/>
                <a:ext cx="59436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28" name="Straight Connector 527"/>
              <p:cNvCxnSpPr>
                <a:stCxn id="508" idx="0"/>
                <a:endCxn id="521" idx="4"/>
              </p:cNvCxnSpPr>
              <p:nvPr/>
            </p:nvCxnSpPr>
            <p:spPr bwMode="auto">
              <a:xfrm rot="5400000" flipH="1" flipV="1">
                <a:off x="4193540" y="1878330"/>
                <a:ext cx="57912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29" name="Straight Connector 528"/>
              <p:cNvCxnSpPr>
                <a:stCxn id="509" idx="0"/>
                <a:endCxn id="521" idx="4"/>
              </p:cNvCxnSpPr>
              <p:nvPr/>
            </p:nvCxnSpPr>
            <p:spPr bwMode="auto">
              <a:xfrm rot="5400000" flipH="1" flipV="1">
                <a:off x="4490720" y="2183130"/>
                <a:ext cx="58674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sp>
          <p:nvSpPr>
            <p:cNvPr id="485" name="Rectangle 484"/>
            <p:cNvSpPr/>
            <p:nvPr/>
          </p:nvSpPr>
          <p:spPr bwMode="auto">
            <a:xfrm>
              <a:off x="487680" y="1173480"/>
              <a:ext cx="4754880" cy="2362200"/>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grpSp>
      <p:grpSp>
        <p:nvGrpSpPr>
          <p:cNvPr id="10" name="Group 529"/>
          <p:cNvGrpSpPr/>
          <p:nvPr/>
        </p:nvGrpSpPr>
        <p:grpSpPr>
          <a:xfrm>
            <a:off x="6875383" y="2955387"/>
            <a:ext cx="1670727" cy="1021080"/>
            <a:chOff x="487680" y="1173480"/>
            <a:chExt cx="4754880" cy="2362200"/>
          </a:xfrm>
        </p:grpSpPr>
        <p:pic>
          <p:nvPicPr>
            <p:cNvPr id="531" name="Picture 2" descr="C:\Users\cui\Desktop\eagle.jpg"/>
            <p:cNvPicPr>
              <a:picLocks noChangeAspect="1" noChangeArrowheads="1"/>
            </p:cNvPicPr>
            <p:nvPr/>
          </p:nvPicPr>
          <p:blipFill>
            <a:blip r:embed="rId3" cstate="print"/>
            <a:srcRect/>
            <a:stretch>
              <a:fillRect/>
            </a:stretch>
          </p:blipFill>
          <p:spPr bwMode="auto">
            <a:xfrm>
              <a:off x="643490" y="1356360"/>
              <a:ext cx="968523" cy="504954"/>
            </a:xfrm>
            <a:prstGeom prst="rect">
              <a:avLst/>
            </a:prstGeom>
            <a:noFill/>
            <a:ln w="12700">
              <a:noFill/>
            </a:ln>
          </p:spPr>
        </p:pic>
        <p:pic>
          <p:nvPicPr>
            <p:cNvPr id="532" name="Picture 3" descr="C:\Users\cui\Desktop\vulture.jpg"/>
            <p:cNvPicPr>
              <a:picLocks noChangeAspect="1" noChangeArrowheads="1"/>
            </p:cNvPicPr>
            <p:nvPr/>
          </p:nvPicPr>
          <p:blipFill>
            <a:blip r:embed="rId4" cstate="print"/>
            <a:srcRect/>
            <a:stretch>
              <a:fillRect/>
            </a:stretch>
          </p:blipFill>
          <p:spPr bwMode="auto">
            <a:xfrm>
              <a:off x="635371" y="1831489"/>
              <a:ext cx="975837" cy="527356"/>
            </a:xfrm>
            <a:prstGeom prst="rect">
              <a:avLst/>
            </a:prstGeom>
            <a:noFill/>
            <a:ln w="12700">
              <a:noFill/>
            </a:ln>
          </p:spPr>
        </p:pic>
        <p:pic>
          <p:nvPicPr>
            <p:cNvPr id="533" name="Picture 4" descr="C:\Users\cui\Desktop\accipiter.jpg"/>
            <p:cNvPicPr>
              <a:picLocks noChangeAspect="1" noChangeArrowheads="1"/>
            </p:cNvPicPr>
            <p:nvPr/>
          </p:nvPicPr>
          <p:blipFill>
            <a:blip r:embed="rId5" cstate="print"/>
            <a:srcRect/>
            <a:stretch>
              <a:fillRect/>
            </a:stretch>
          </p:blipFill>
          <p:spPr bwMode="auto">
            <a:xfrm>
              <a:off x="625487" y="2924081"/>
              <a:ext cx="980249" cy="490102"/>
            </a:xfrm>
            <a:prstGeom prst="rect">
              <a:avLst/>
            </a:prstGeom>
            <a:noFill/>
            <a:ln w="12700">
              <a:noFill/>
            </a:ln>
          </p:spPr>
        </p:pic>
        <p:pic>
          <p:nvPicPr>
            <p:cNvPr id="534" name="Picture 5" descr="C:\Users\cui\Desktop\osprey.jpg"/>
            <p:cNvPicPr>
              <a:picLocks noChangeAspect="1" noChangeArrowheads="1"/>
            </p:cNvPicPr>
            <p:nvPr/>
          </p:nvPicPr>
          <p:blipFill>
            <a:blip r:embed="rId6" cstate="print"/>
            <a:srcRect/>
            <a:stretch>
              <a:fillRect/>
            </a:stretch>
          </p:blipFill>
          <p:spPr bwMode="auto">
            <a:xfrm>
              <a:off x="624841" y="2451088"/>
              <a:ext cx="983044" cy="482677"/>
            </a:xfrm>
            <a:prstGeom prst="rect">
              <a:avLst/>
            </a:prstGeom>
            <a:noFill/>
            <a:ln w="12700">
              <a:noFill/>
            </a:ln>
          </p:spPr>
        </p:pic>
        <p:sp>
          <p:nvSpPr>
            <p:cNvPr id="535" name="右箭头 8"/>
            <p:cNvSpPr/>
            <p:nvPr/>
          </p:nvSpPr>
          <p:spPr bwMode="auto">
            <a:xfrm rot="325598">
              <a:off x="1801666" y="1839434"/>
              <a:ext cx="1974738" cy="336357"/>
            </a:xfrm>
            <a:prstGeom prst="rightArrow">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354" tIns="45678" rIns="91354" bIns="45678" numCol="1" rtlCol="0" anchor="t" anchorCtr="0" compatLnSpc="1">
              <a:prstTxWarp prst="textNoShape">
                <a:avLst/>
              </a:prstTxWarp>
            </a:bodyPr>
            <a:lstStyle/>
            <a:p>
              <a:pPr defTabSz="913564"/>
              <a:endParaRPr lang="zh-CN" altLang="en-US" dirty="0" smtClean="0">
                <a:latin typeface="Arial" charset="0"/>
              </a:endParaRPr>
            </a:p>
          </p:txBody>
        </p:sp>
        <p:pic>
          <p:nvPicPr>
            <p:cNvPr id="536" name="Picture 535"/>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2230316" y="1577100"/>
              <a:ext cx="554585" cy="766146"/>
            </a:xfrm>
            <a:prstGeom prst="rect">
              <a:avLst/>
            </a:prstGeom>
            <a:ln w="12700">
              <a:noFill/>
            </a:ln>
          </p:spPr>
        </p:pic>
        <p:sp>
          <p:nvSpPr>
            <p:cNvPr id="537" name="右箭头 8"/>
            <p:cNvSpPr/>
            <p:nvPr/>
          </p:nvSpPr>
          <p:spPr bwMode="auto">
            <a:xfrm rot="21122638">
              <a:off x="1759214" y="2650623"/>
              <a:ext cx="2032028" cy="321177"/>
            </a:xfrm>
            <a:prstGeom prst="rightArrow">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354" tIns="45678" rIns="91354" bIns="45678" numCol="1" rtlCol="0" anchor="t" anchorCtr="0" compatLnSpc="1">
              <a:prstTxWarp prst="textNoShape">
                <a:avLst/>
              </a:prstTxWarp>
            </a:bodyPr>
            <a:lstStyle/>
            <a:p>
              <a:pPr defTabSz="913564"/>
              <a:endParaRPr lang="zh-CN" altLang="en-US" dirty="0" smtClean="0">
                <a:latin typeface="Arial" charset="0"/>
              </a:endParaRPr>
            </a:p>
          </p:txBody>
        </p:sp>
        <p:pic>
          <p:nvPicPr>
            <p:cNvPr id="538" name="Picture 537"/>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2239175" y="2554265"/>
              <a:ext cx="554585" cy="766146"/>
            </a:xfrm>
            <a:prstGeom prst="rect">
              <a:avLst/>
            </a:prstGeom>
            <a:ln w="12700">
              <a:noFill/>
            </a:ln>
          </p:spPr>
        </p:pic>
        <p:grpSp>
          <p:nvGrpSpPr>
            <p:cNvPr id="11" name="Group 26"/>
            <p:cNvGrpSpPr/>
            <p:nvPr/>
          </p:nvGrpSpPr>
          <p:grpSpPr>
            <a:xfrm>
              <a:off x="3813071" y="1764697"/>
              <a:ext cx="1322807" cy="1194063"/>
              <a:chOff x="2354580" y="1866900"/>
              <a:chExt cx="3596640" cy="2956560"/>
            </a:xfrm>
          </p:grpSpPr>
          <p:sp>
            <p:nvSpPr>
              <p:cNvPr id="541" name="Oval 540"/>
              <p:cNvSpPr/>
              <p:nvPr/>
            </p:nvSpPr>
            <p:spPr bwMode="auto">
              <a:xfrm>
                <a:off x="2354580" y="44729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542" name="Oval 541"/>
              <p:cNvSpPr/>
              <p:nvPr/>
            </p:nvSpPr>
            <p:spPr bwMode="auto">
              <a:xfrm>
                <a:off x="3040380" y="44729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543" name="Oval 542"/>
              <p:cNvSpPr/>
              <p:nvPr/>
            </p:nvSpPr>
            <p:spPr bwMode="auto">
              <a:xfrm>
                <a:off x="3695700" y="448818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544" name="Oval 543"/>
              <p:cNvSpPr/>
              <p:nvPr/>
            </p:nvSpPr>
            <p:spPr bwMode="auto">
              <a:xfrm>
                <a:off x="4297680" y="449580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545" name="Oval 544"/>
              <p:cNvSpPr/>
              <p:nvPr/>
            </p:nvSpPr>
            <p:spPr bwMode="auto">
              <a:xfrm>
                <a:off x="4953000" y="45110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546" name="Oval 545"/>
              <p:cNvSpPr/>
              <p:nvPr/>
            </p:nvSpPr>
            <p:spPr bwMode="auto">
              <a:xfrm>
                <a:off x="5638800" y="45110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547" name="Oval 546"/>
              <p:cNvSpPr/>
              <p:nvPr/>
            </p:nvSpPr>
            <p:spPr bwMode="auto">
              <a:xfrm>
                <a:off x="3042920" y="366522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548" name="Oval 547"/>
              <p:cNvSpPr/>
              <p:nvPr/>
            </p:nvSpPr>
            <p:spPr bwMode="auto">
              <a:xfrm>
                <a:off x="3698240" y="368046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549" name="Oval 548"/>
              <p:cNvSpPr/>
              <p:nvPr/>
            </p:nvSpPr>
            <p:spPr bwMode="auto">
              <a:xfrm>
                <a:off x="4300220" y="368808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550" name="Oval 549"/>
              <p:cNvSpPr/>
              <p:nvPr/>
            </p:nvSpPr>
            <p:spPr bwMode="auto">
              <a:xfrm>
                <a:off x="4955540" y="370332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551" name="Straight Connector 550"/>
              <p:cNvCxnSpPr>
                <a:stCxn id="541" idx="0"/>
                <a:endCxn id="547" idx="4"/>
              </p:cNvCxnSpPr>
              <p:nvPr/>
            </p:nvCxnSpPr>
            <p:spPr bwMode="auto">
              <a:xfrm rot="5400000" flipH="1" flipV="1">
                <a:off x="2607310" y="3881120"/>
                <a:ext cx="495300" cy="6883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52" name="Straight Connector 551"/>
              <p:cNvCxnSpPr>
                <a:stCxn id="542" idx="0"/>
                <a:endCxn id="548" idx="4"/>
              </p:cNvCxnSpPr>
              <p:nvPr/>
            </p:nvCxnSpPr>
            <p:spPr bwMode="auto">
              <a:xfrm rot="5400000" flipH="1" flipV="1">
                <a:off x="3285490" y="3903980"/>
                <a:ext cx="480060" cy="65786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53" name="Straight Connector 552"/>
              <p:cNvCxnSpPr>
                <a:stCxn id="543" idx="0"/>
                <a:endCxn id="549" idx="4"/>
              </p:cNvCxnSpPr>
              <p:nvPr/>
            </p:nvCxnSpPr>
            <p:spPr bwMode="auto">
              <a:xfrm rot="5400000" flipH="1" flipV="1">
                <a:off x="3910330" y="3942080"/>
                <a:ext cx="487680" cy="60452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54" name="Straight Connector 553"/>
              <p:cNvCxnSpPr>
                <a:stCxn id="544" idx="0"/>
                <a:endCxn id="550" idx="4"/>
              </p:cNvCxnSpPr>
              <p:nvPr/>
            </p:nvCxnSpPr>
            <p:spPr bwMode="auto">
              <a:xfrm rot="5400000" flipH="1" flipV="1">
                <a:off x="4542790" y="3926840"/>
                <a:ext cx="480060" cy="65786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55" name="Straight Connector 554"/>
              <p:cNvCxnSpPr>
                <a:stCxn id="547" idx="4"/>
                <a:endCxn id="542" idx="0"/>
              </p:cNvCxnSpPr>
              <p:nvPr/>
            </p:nvCxnSpPr>
            <p:spPr bwMode="auto">
              <a:xfrm rot="5400000">
                <a:off x="2950210" y="422402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56" name="Straight Connector 555"/>
              <p:cNvCxnSpPr>
                <a:stCxn id="548" idx="4"/>
                <a:endCxn id="543" idx="0"/>
              </p:cNvCxnSpPr>
              <p:nvPr/>
            </p:nvCxnSpPr>
            <p:spPr bwMode="auto">
              <a:xfrm rot="5400000">
                <a:off x="3605530" y="423926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57" name="Straight Connector 556"/>
              <p:cNvCxnSpPr>
                <a:stCxn id="549" idx="4"/>
                <a:endCxn id="544" idx="0"/>
              </p:cNvCxnSpPr>
              <p:nvPr/>
            </p:nvCxnSpPr>
            <p:spPr bwMode="auto">
              <a:xfrm rot="5400000">
                <a:off x="4207510" y="424688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58" name="Straight Connector 557"/>
              <p:cNvCxnSpPr>
                <a:stCxn id="550" idx="4"/>
                <a:endCxn id="545" idx="0"/>
              </p:cNvCxnSpPr>
              <p:nvPr/>
            </p:nvCxnSpPr>
            <p:spPr bwMode="auto">
              <a:xfrm rot="5400000">
                <a:off x="4862830" y="426212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59" name="Straight Connector 558"/>
              <p:cNvCxnSpPr>
                <a:stCxn id="550" idx="4"/>
                <a:endCxn id="546" idx="0"/>
              </p:cNvCxnSpPr>
              <p:nvPr/>
            </p:nvCxnSpPr>
            <p:spPr bwMode="auto">
              <a:xfrm rot="16200000" flipH="1">
                <a:off x="5205730" y="3921760"/>
                <a:ext cx="495300" cy="68326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60" name="Straight Connector 559"/>
              <p:cNvCxnSpPr>
                <a:stCxn id="549" idx="4"/>
                <a:endCxn id="545" idx="0"/>
              </p:cNvCxnSpPr>
              <p:nvPr/>
            </p:nvCxnSpPr>
            <p:spPr bwMode="auto">
              <a:xfrm rot="16200000" flipH="1">
                <a:off x="4527550" y="3929380"/>
                <a:ext cx="510540" cy="6527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61" name="Straight Connector 560"/>
              <p:cNvCxnSpPr>
                <a:stCxn id="548" idx="4"/>
                <a:endCxn id="544" idx="0"/>
              </p:cNvCxnSpPr>
              <p:nvPr/>
            </p:nvCxnSpPr>
            <p:spPr bwMode="auto">
              <a:xfrm rot="16200000" flipH="1">
                <a:off x="3902710" y="3944620"/>
                <a:ext cx="502920" cy="5994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62" name="Straight Connector 561"/>
              <p:cNvCxnSpPr>
                <a:stCxn id="547" idx="4"/>
                <a:endCxn id="543" idx="0"/>
              </p:cNvCxnSpPr>
              <p:nvPr/>
            </p:nvCxnSpPr>
            <p:spPr bwMode="auto">
              <a:xfrm rot="16200000" flipH="1">
                <a:off x="3270250" y="3906520"/>
                <a:ext cx="510540" cy="65278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563" name="Oval 562"/>
              <p:cNvSpPr/>
              <p:nvPr/>
            </p:nvSpPr>
            <p:spPr bwMode="auto">
              <a:xfrm>
                <a:off x="3698240" y="279654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564" name="Oval 563"/>
              <p:cNvSpPr/>
              <p:nvPr/>
            </p:nvSpPr>
            <p:spPr bwMode="auto">
              <a:xfrm>
                <a:off x="4300220" y="280416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565" name="Straight Connector 564"/>
              <p:cNvCxnSpPr>
                <a:stCxn id="548" idx="0"/>
                <a:endCxn id="563" idx="4"/>
              </p:cNvCxnSpPr>
              <p:nvPr/>
            </p:nvCxnSpPr>
            <p:spPr bwMode="auto">
              <a:xfrm rot="5400000" flipH="1" flipV="1">
                <a:off x="3568700" y="3394710"/>
                <a:ext cx="5715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66" name="Straight Connector 565"/>
              <p:cNvCxnSpPr>
                <a:stCxn id="549" idx="0"/>
                <a:endCxn id="564" idx="4"/>
              </p:cNvCxnSpPr>
              <p:nvPr/>
            </p:nvCxnSpPr>
            <p:spPr bwMode="auto">
              <a:xfrm rot="5400000" flipH="1" flipV="1">
                <a:off x="4170680" y="3402330"/>
                <a:ext cx="5715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67" name="Straight Connector 566"/>
              <p:cNvCxnSpPr>
                <a:stCxn id="547" idx="0"/>
                <a:endCxn id="563" idx="4"/>
              </p:cNvCxnSpPr>
              <p:nvPr/>
            </p:nvCxnSpPr>
            <p:spPr bwMode="auto">
              <a:xfrm rot="5400000" flipH="1" flipV="1">
                <a:off x="3248660" y="3059430"/>
                <a:ext cx="55626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68" name="Straight Connector 567"/>
              <p:cNvCxnSpPr>
                <a:stCxn id="549" idx="0"/>
                <a:endCxn id="563" idx="4"/>
              </p:cNvCxnSpPr>
              <p:nvPr/>
            </p:nvCxnSpPr>
            <p:spPr bwMode="auto">
              <a:xfrm rot="16200000" flipV="1">
                <a:off x="3865880" y="3097530"/>
                <a:ext cx="57912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69" name="Straight Connector 568"/>
              <p:cNvCxnSpPr>
                <a:stCxn id="550" idx="0"/>
                <a:endCxn id="563" idx="4"/>
              </p:cNvCxnSpPr>
              <p:nvPr/>
            </p:nvCxnSpPr>
            <p:spPr bwMode="auto">
              <a:xfrm rot="16200000" flipV="1">
                <a:off x="4185920" y="2777490"/>
                <a:ext cx="59436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70" name="Straight Connector 569"/>
              <p:cNvCxnSpPr>
                <a:stCxn id="547" idx="0"/>
                <a:endCxn id="564" idx="4"/>
              </p:cNvCxnSpPr>
              <p:nvPr/>
            </p:nvCxnSpPr>
            <p:spPr bwMode="auto">
              <a:xfrm rot="5400000" flipH="1" flipV="1">
                <a:off x="3553460" y="2762250"/>
                <a:ext cx="54864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71" name="Straight Connector 570"/>
              <p:cNvCxnSpPr>
                <a:stCxn id="548" idx="0"/>
                <a:endCxn id="564" idx="4"/>
              </p:cNvCxnSpPr>
              <p:nvPr/>
            </p:nvCxnSpPr>
            <p:spPr bwMode="auto">
              <a:xfrm rot="5400000" flipH="1" flipV="1">
                <a:off x="3873500" y="3097530"/>
                <a:ext cx="56388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72" name="Straight Connector 571"/>
              <p:cNvCxnSpPr>
                <a:stCxn id="550" idx="0"/>
                <a:endCxn id="564" idx="4"/>
              </p:cNvCxnSpPr>
              <p:nvPr/>
            </p:nvCxnSpPr>
            <p:spPr bwMode="auto">
              <a:xfrm rot="16200000" flipV="1">
                <a:off x="4490720" y="3082290"/>
                <a:ext cx="58674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573" name="Oval 572"/>
              <p:cNvSpPr/>
              <p:nvPr/>
            </p:nvSpPr>
            <p:spPr bwMode="auto">
              <a:xfrm>
                <a:off x="3042920" y="186690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574" name="Oval 573"/>
              <p:cNvSpPr/>
              <p:nvPr/>
            </p:nvSpPr>
            <p:spPr bwMode="auto">
              <a:xfrm>
                <a:off x="3698240" y="188214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575" name="Oval 574"/>
              <p:cNvSpPr/>
              <p:nvPr/>
            </p:nvSpPr>
            <p:spPr bwMode="auto">
              <a:xfrm>
                <a:off x="4300220" y="188976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576" name="Oval 575"/>
              <p:cNvSpPr/>
              <p:nvPr/>
            </p:nvSpPr>
            <p:spPr bwMode="auto">
              <a:xfrm>
                <a:off x="4955540" y="190500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577" name="Straight Connector 576"/>
              <p:cNvCxnSpPr>
                <a:stCxn id="563" idx="0"/>
                <a:endCxn id="574" idx="4"/>
              </p:cNvCxnSpPr>
              <p:nvPr/>
            </p:nvCxnSpPr>
            <p:spPr bwMode="auto">
              <a:xfrm rot="5400000" flipH="1" flipV="1">
                <a:off x="3553460" y="2495550"/>
                <a:ext cx="60198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78" name="Straight Connector 577"/>
              <p:cNvCxnSpPr>
                <a:stCxn id="564" idx="0"/>
                <a:endCxn id="575" idx="4"/>
              </p:cNvCxnSpPr>
              <p:nvPr/>
            </p:nvCxnSpPr>
            <p:spPr bwMode="auto">
              <a:xfrm rot="5400000" flipH="1" flipV="1">
                <a:off x="4155440" y="2503170"/>
                <a:ext cx="60198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79" name="Straight Connector 578"/>
              <p:cNvCxnSpPr>
                <a:stCxn id="563" idx="0"/>
                <a:endCxn id="573" idx="4"/>
              </p:cNvCxnSpPr>
              <p:nvPr/>
            </p:nvCxnSpPr>
            <p:spPr bwMode="auto">
              <a:xfrm rot="16200000" flipV="1">
                <a:off x="3218180" y="2160270"/>
                <a:ext cx="61722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80" name="Straight Connector 579"/>
              <p:cNvCxnSpPr>
                <a:stCxn id="564" idx="0"/>
                <a:endCxn id="573" idx="4"/>
              </p:cNvCxnSpPr>
              <p:nvPr/>
            </p:nvCxnSpPr>
            <p:spPr bwMode="auto">
              <a:xfrm rot="16200000" flipV="1">
                <a:off x="3515360" y="1863090"/>
                <a:ext cx="62484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81" name="Straight Connector 580"/>
              <p:cNvCxnSpPr>
                <a:stCxn id="564" idx="0"/>
                <a:endCxn id="574" idx="4"/>
              </p:cNvCxnSpPr>
              <p:nvPr/>
            </p:nvCxnSpPr>
            <p:spPr bwMode="auto">
              <a:xfrm rot="16200000" flipV="1">
                <a:off x="3850640" y="2198370"/>
                <a:ext cx="60960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82" name="Straight Connector 581"/>
              <p:cNvCxnSpPr>
                <a:stCxn id="563" idx="0"/>
                <a:endCxn id="575" idx="4"/>
              </p:cNvCxnSpPr>
              <p:nvPr/>
            </p:nvCxnSpPr>
            <p:spPr bwMode="auto">
              <a:xfrm rot="5400000" flipH="1" flipV="1">
                <a:off x="3858260" y="2198370"/>
                <a:ext cx="59436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83" name="Straight Connector 582"/>
              <p:cNvCxnSpPr>
                <a:stCxn id="563" idx="0"/>
                <a:endCxn id="576" idx="4"/>
              </p:cNvCxnSpPr>
              <p:nvPr/>
            </p:nvCxnSpPr>
            <p:spPr bwMode="auto">
              <a:xfrm rot="5400000" flipH="1" flipV="1">
                <a:off x="4193540" y="1878330"/>
                <a:ext cx="57912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84" name="Straight Connector 583"/>
              <p:cNvCxnSpPr>
                <a:stCxn id="564" idx="0"/>
                <a:endCxn id="576" idx="4"/>
              </p:cNvCxnSpPr>
              <p:nvPr/>
            </p:nvCxnSpPr>
            <p:spPr bwMode="auto">
              <a:xfrm rot="5400000" flipH="1" flipV="1">
                <a:off x="4490720" y="2183130"/>
                <a:ext cx="58674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sp>
          <p:nvSpPr>
            <p:cNvPr id="540" name="Rectangle 539"/>
            <p:cNvSpPr/>
            <p:nvPr/>
          </p:nvSpPr>
          <p:spPr bwMode="auto">
            <a:xfrm>
              <a:off x="487680" y="1173480"/>
              <a:ext cx="4754880" cy="2362200"/>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grpSp>
      <p:grpSp>
        <p:nvGrpSpPr>
          <p:cNvPr id="12" name="Group 584"/>
          <p:cNvGrpSpPr/>
          <p:nvPr/>
        </p:nvGrpSpPr>
        <p:grpSpPr>
          <a:xfrm>
            <a:off x="6840214" y="4450080"/>
            <a:ext cx="1670727" cy="1021080"/>
            <a:chOff x="487680" y="1173480"/>
            <a:chExt cx="4754880" cy="2362200"/>
          </a:xfrm>
        </p:grpSpPr>
        <p:pic>
          <p:nvPicPr>
            <p:cNvPr id="586" name="Picture 2" descr="C:\Users\cui\Desktop\eagle.jpg"/>
            <p:cNvPicPr>
              <a:picLocks noChangeAspect="1" noChangeArrowheads="1"/>
            </p:cNvPicPr>
            <p:nvPr/>
          </p:nvPicPr>
          <p:blipFill>
            <a:blip r:embed="rId3" cstate="print"/>
            <a:srcRect/>
            <a:stretch>
              <a:fillRect/>
            </a:stretch>
          </p:blipFill>
          <p:spPr bwMode="auto">
            <a:xfrm>
              <a:off x="643490" y="1356360"/>
              <a:ext cx="968523" cy="504954"/>
            </a:xfrm>
            <a:prstGeom prst="rect">
              <a:avLst/>
            </a:prstGeom>
            <a:noFill/>
            <a:ln w="12700">
              <a:noFill/>
            </a:ln>
          </p:spPr>
        </p:pic>
        <p:pic>
          <p:nvPicPr>
            <p:cNvPr id="587" name="Picture 3" descr="C:\Users\cui\Desktop\vulture.jpg"/>
            <p:cNvPicPr>
              <a:picLocks noChangeAspect="1" noChangeArrowheads="1"/>
            </p:cNvPicPr>
            <p:nvPr/>
          </p:nvPicPr>
          <p:blipFill>
            <a:blip r:embed="rId4" cstate="print"/>
            <a:srcRect/>
            <a:stretch>
              <a:fillRect/>
            </a:stretch>
          </p:blipFill>
          <p:spPr bwMode="auto">
            <a:xfrm>
              <a:off x="635371" y="1831489"/>
              <a:ext cx="975837" cy="527356"/>
            </a:xfrm>
            <a:prstGeom prst="rect">
              <a:avLst/>
            </a:prstGeom>
            <a:noFill/>
            <a:ln w="12700">
              <a:noFill/>
            </a:ln>
          </p:spPr>
        </p:pic>
        <p:pic>
          <p:nvPicPr>
            <p:cNvPr id="588" name="Picture 4" descr="C:\Users\cui\Desktop\accipiter.jpg"/>
            <p:cNvPicPr>
              <a:picLocks noChangeAspect="1" noChangeArrowheads="1"/>
            </p:cNvPicPr>
            <p:nvPr/>
          </p:nvPicPr>
          <p:blipFill>
            <a:blip r:embed="rId5" cstate="print"/>
            <a:srcRect/>
            <a:stretch>
              <a:fillRect/>
            </a:stretch>
          </p:blipFill>
          <p:spPr bwMode="auto">
            <a:xfrm>
              <a:off x="625487" y="2924081"/>
              <a:ext cx="980249" cy="490102"/>
            </a:xfrm>
            <a:prstGeom prst="rect">
              <a:avLst/>
            </a:prstGeom>
            <a:noFill/>
            <a:ln w="12700">
              <a:noFill/>
            </a:ln>
          </p:spPr>
        </p:pic>
        <p:pic>
          <p:nvPicPr>
            <p:cNvPr id="589" name="Picture 5" descr="C:\Users\cui\Desktop\osprey.jpg"/>
            <p:cNvPicPr>
              <a:picLocks noChangeAspect="1" noChangeArrowheads="1"/>
            </p:cNvPicPr>
            <p:nvPr/>
          </p:nvPicPr>
          <p:blipFill>
            <a:blip r:embed="rId6" cstate="print"/>
            <a:srcRect/>
            <a:stretch>
              <a:fillRect/>
            </a:stretch>
          </p:blipFill>
          <p:spPr bwMode="auto">
            <a:xfrm>
              <a:off x="624841" y="2451088"/>
              <a:ext cx="983044" cy="482677"/>
            </a:xfrm>
            <a:prstGeom prst="rect">
              <a:avLst/>
            </a:prstGeom>
            <a:noFill/>
            <a:ln w="12700">
              <a:noFill/>
            </a:ln>
          </p:spPr>
        </p:pic>
        <p:sp>
          <p:nvSpPr>
            <p:cNvPr id="590" name="右箭头 8"/>
            <p:cNvSpPr/>
            <p:nvPr/>
          </p:nvSpPr>
          <p:spPr bwMode="auto">
            <a:xfrm rot="325598">
              <a:off x="1801666" y="1839434"/>
              <a:ext cx="1974738" cy="336357"/>
            </a:xfrm>
            <a:prstGeom prst="rightArrow">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354" tIns="45678" rIns="91354" bIns="45678" numCol="1" rtlCol="0" anchor="t" anchorCtr="0" compatLnSpc="1">
              <a:prstTxWarp prst="textNoShape">
                <a:avLst/>
              </a:prstTxWarp>
            </a:bodyPr>
            <a:lstStyle/>
            <a:p>
              <a:pPr defTabSz="913564"/>
              <a:endParaRPr lang="zh-CN" altLang="en-US" dirty="0" smtClean="0">
                <a:latin typeface="Arial" charset="0"/>
              </a:endParaRPr>
            </a:p>
          </p:txBody>
        </p:sp>
        <p:pic>
          <p:nvPicPr>
            <p:cNvPr id="591" name="Picture 590"/>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2230316" y="1577100"/>
              <a:ext cx="554585" cy="766146"/>
            </a:xfrm>
            <a:prstGeom prst="rect">
              <a:avLst/>
            </a:prstGeom>
            <a:ln w="12700">
              <a:noFill/>
            </a:ln>
          </p:spPr>
        </p:pic>
        <p:sp>
          <p:nvSpPr>
            <p:cNvPr id="592" name="右箭头 8"/>
            <p:cNvSpPr/>
            <p:nvPr/>
          </p:nvSpPr>
          <p:spPr bwMode="auto">
            <a:xfrm rot="21122638">
              <a:off x="1759214" y="2650623"/>
              <a:ext cx="2032028" cy="321177"/>
            </a:xfrm>
            <a:prstGeom prst="rightArrow">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354" tIns="45678" rIns="91354" bIns="45678" numCol="1" rtlCol="0" anchor="t" anchorCtr="0" compatLnSpc="1">
              <a:prstTxWarp prst="textNoShape">
                <a:avLst/>
              </a:prstTxWarp>
            </a:bodyPr>
            <a:lstStyle/>
            <a:p>
              <a:pPr defTabSz="913564"/>
              <a:endParaRPr lang="zh-CN" altLang="en-US" dirty="0" smtClean="0">
                <a:latin typeface="Arial" charset="0"/>
              </a:endParaRPr>
            </a:p>
          </p:txBody>
        </p:sp>
        <p:pic>
          <p:nvPicPr>
            <p:cNvPr id="593" name="Picture 592"/>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2239175" y="2554265"/>
              <a:ext cx="554585" cy="766146"/>
            </a:xfrm>
            <a:prstGeom prst="rect">
              <a:avLst/>
            </a:prstGeom>
            <a:ln w="12700">
              <a:noFill/>
            </a:ln>
          </p:spPr>
        </p:pic>
        <p:grpSp>
          <p:nvGrpSpPr>
            <p:cNvPr id="13" name="Group 26"/>
            <p:cNvGrpSpPr/>
            <p:nvPr/>
          </p:nvGrpSpPr>
          <p:grpSpPr>
            <a:xfrm>
              <a:off x="3813071" y="1764697"/>
              <a:ext cx="1322807" cy="1194063"/>
              <a:chOff x="2354580" y="1866900"/>
              <a:chExt cx="3596640" cy="2956560"/>
            </a:xfrm>
          </p:grpSpPr>
          <p:sp>
            <p:nvSpPr>
              <p:cNvPr id="596" name="Oval 595"/>
              <p:cNvSpPr/>
              <p:nvPr/>
            </p:nvSpPr>
            <p:spPr bwMode="auto">
              <a:xfrm>
                <a:off x="2354580" y="44729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597" name="Oval 596"/>
              <p:cNvSpPr/>
              <p:nvPr/>
            </p:nvSpPr>
            <p:spPr bwMode="auto">
              <a:xfrm>
                <a:off x="3040380" y="44729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598" name="Oval 597"/>
              <p:cNvSpPr/>
              <p:nvPr/>
            </p:nvSpPr>
            <p:spPr bwMode="auto">
              <a:xfrm>
                <a:off x="3695700" y="448818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599" name="Oval 598"/>
              <p:cNvSpPr/>
              <p:nvPr/>
            </p:nvSpPr>
            <p:spPr bwMode="auto">
              <a:xfrm>
                <a:off x="4297680" y="449580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600" name="Oval 599"/>
              <p:cNvSpPr/>
              <p:nvPr/>
            </p:nvSpPr>
            <p:spPr bwMode="auto">
              <a:xfrm>
                <a:off x="4953000" y="45110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601" name="Oval 600"/>
              <p:cNvSpPr/>
              <p:nvPr/>
            </p:nvSpPr>
            <p:spPr bwMode="auto">
              <a:xfrm>
                <a:off x="5638800" y="45110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602" name="Oval 601"/>
              <p:cNvSpPr/>
              <p:nvPr/>
            </p:nvSpPr>
            <p:spPr bwMode="auto">
              <a:xfrm>
                <a:off x="3042920" y="366522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603" name="Oval 602"/>
              <p:cNvSpPr/>
              <p:nvPr/>
            </p:nvSpPr>
            <p:spPr bwMode="auto">
              <a:xfrm>
                <a:off x="3698240" y="368046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604" name="Oval 603"/>
              <p:cNvSpPr/>
              <p:nvPr/>
            </p:nvSpPr>
            <p:spPr bwMode="auto">
              <a:xfrm>
                <a:off x="4300220" y="368808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605" name="Oval 604"/>
              <p:cNvSpPr/>
              <p:nvPr/>
            </p:nvSpPr>
            <p:spPr bwMode="auto">
              <a:xfrm>
                <a:off x="4955540" y="370332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606" name="Straight Connector 605"/>
              <p:cNvCxnSpPr>
                <a:stCxn id="596" idx="0"/>
                <a:endCxn id="602" idx="4"/>
              </p:cNvCxnSpPr>
              <p:nvPr/>
            </p:nvCxnSpPr>
            <p:spPr bwMode="auto">
              <a:xfrm rot="5400000" flipH="1" flipV="1">
                <a:off x="2607310" y="3881120"/>
                <a:ext cx="495300" cy="6883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607" name="Straight Connector 606"/>
              <p:cNvCxnSpPr>
                <a:stCxn id="597" idx="0"/>
                <a:endCxn id="603" idx="4"/>
              </p:cNvCxnSpPr>
              <p:nvPr/>
            </p:nvCxnSpPr>
            <p:spPr bwMode="auto">
              <a:xfrm rot="5400000" flipH="1" flipV="1">
                <a:off x="3285490" y="3903980"/>
                <a:ext cx="480060" cy="65786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608" name="Straight Connector 607"/>
              <p:cNvCxnSpPr>
                <a:stCxn id="598" idx="0"/>
                <a:endCxn id="604" idx="4"/>
              </p:cNvCxnSpPr>
              <p:nvPr/>
            </p:nvCxnSpPr>
            <p:spPr bwMode="auto">
              <a:xfrm rot="5400000" flipH="1" flipV="1">
                <a:off x="3910330" y="3942080"/>
                <a:ext cx="487680" cy="60452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609" name="Straight Connector 608"/>
              <p:cNvCxnSpPr>
                <a:stCxn id="599" idx="0"/>
                <a:endCxn id="605" idx="4"/>
              </p:cNvCxnSpPr>
              <p:nvPr/>
            </p:nvCxnSpPr>
            <p:spPr bwMode="auto">
              <a:xfrm rot="5400000" flipH="1" flipV="1">
                <a:off x="4542790" y="3926840"/>
                <a:ext cx="480060" cy="65786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610" name="Straight Connector 609"/>
              <p:cNvCxnSpPr>
                <a:stCxn id="602" idx="4"/>
                <a:endCxn id="597" idx="0"/>
              </p:cNvCxnSpPr>
              <p:nvPr/>
            </p:nvCxnSpPr>
            <p:spPr bwMode="auto">
              <a:xfrm rot="5400000">
                <a:off x="2950210" y="422402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611" name="Straight Connector 610"/>
              <p:cNvCxnSpPr>
                <a:stCxn id="603" idx="4"/>
                <a:endCxn id="598" idx="0"/>
              </p:cNvCxnSpPr>
              <p:nvPr/>
            </p:nvCxnSpPr>
            <p:spPr bwMode="auto">
              <a:xfrm rot="5400000">
                <a:off x="3605530" y="423926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612" name="Straight Connector 611"/>
              <p:cNvCxnSpPr>
                <a:stCxn id="604" idx="4"/>
                <a:endCxn id="599" idx="0"/>
              </p:cNvCxnSpPr>
              <p:nvPr/>
            </p:nvCxnSpPr>
            <p:spPr bwMode="auto">
              <a:xfrm rot="5400000">
                <a:off x="4207510" y="424688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613" name="Straight Connector 612"/>
              <p:cNvCxnSpPr>
                <a:stCxn id="605" idx="4"/>
                <a:endCxn id="600" idx="0"/>
              </p:cNvCxnSpPr>
              <p:nvPr/>
            </p:nvCxnSpPr>
            <p:spPr bwMode="auto">
              <a:xfrm rot="5400000">
                <a:off x="4862830" y="426212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614" name="Straight Connector 613"/>
              <p:cNvCxnSpPr>
                <a:stCxn id="605" idx="4"/>
                <a:endCxn id="601" idx="0"/>
              </p:cNvCxnSpPr>
              <p:nvPr/>
            </p:nvCxnSpPr>
            <p:spPr bwMode="auto">
              <a:xfrm rot="16200000" flipH="1">
                <a:off x="5205730" y="3921760"/>
                <a:ext cx="495300" cy="68326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615" name="Straight Connector 614"/>
              <p:cNvCxnSpPr>
                <a:stCxn id="604" idx="4"/>
                <a:endCxn id="600" idx="0"/>
              </p:cNvCxnSpPr>
              <p:nvPr/>
            </p:nvCxnSpPr>
            <p:spPr bwMode="auto">
              <a:xfrm rot="16200000" flipH="1">
                <a:off x="4527550" y="3929380"/>
                <a:ext cx="510540" cy="6527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616" name="Straight Connector 615"/>
              <p:cNvCxnSpPr>
                <a:stCxn id="603" idx="4"/>
                <a:endCxn id="599" idx="0"/>
              </p:cNvCxnSpPr>
              <p:nvPr/>
            </p:nvCxnSpPr>
            <p:spPr bwMode="auto">
              <a:xfrm rot="16200000" flipH="1">
                <a:off x="3902710" y="3944620"/>
                <a:ext cx="502920" cy="5994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617" name="Straight Connector 616"/>
              <p:cNvCxnSpPr>
                <a:stCxn id="602" idx="4"/>
                <a:endCxn id="598" idx="0"/>
              </p:cNvCxnSpPr>
              <p:nvPr/>
            </p:nvCxnSpPr>
            <p:spPr bwMode="auto">
              <a:xfrm rot="16200000" flipH="1">
                <a:off x="3270250" y="3906520"/>
                <a:ext cx="510540" cy="65278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618" name="Oval 617"/>
              <p:cNvSpPr/>
              <p:nvPr/>
            </p:nvSpPr>
            <p:spPr bwMode="auto">
              <a:xfrm>
                <a:off x="3698240" y="279654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619" name="Oval 618"/>
              <p:cNvSpPr/>
              <p:nvPr/>
            </p:nvSpPr>
            <p:spPr bwMode="auto">
              <a:xfrm>
                <a:off x="4300220" y="280416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620" name="Straight Connector 619"/>
              <p:cNvCxnSpPr>
                <a:stCxn id="603" idx="0"/>
                <a:endCxn id="618" idx="4"/>
              </p:cNvCxnSpPr>
              <p:nvPr/>
            </p:nvCxnSpPr>
            <p:spPr bwMode="auto">
              <a:xfrm rot="5400000" flipH="1" flipV="1">
                <a:off x="3568700" y="3394710"/>
                <a:ext cx="5715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621" name="Straight Connector 620"/>
              <p:cNvCxnSpPr>
                <a:stCxn id="604" idx="0"/>
                <a:endCxn id="619" idx="4"/>
              </p:cNvCxnSpPr>
              <p:nvPr/>
            </p:nvCxnSpPr>
            <p:spPr bwMode="auto">
              <a:xfrm rot="5400000" flipH="1" flipV="1">
                <a:off x="4170680" y="3402330"/>
                <a:ext cx="5715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622" name="Straight Connector 621"/>
              <p:cNvCxnSpPr>
                <a:stCxn id="602" idx="0"/>
                <a:endCxn id="618" idx="4"/>
              </p:cNvCxnSpPr>
              <p:nvPr/>
            </p:nvCxnSpPr>
            <p:spPr bwMode="auto">
              <a:xfrm rot="5400000" flipH="1" flipV="1">
                <a:off x="3248660" y="3059430"/>
                <a:ext cx="55626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623" name="Straight Connector 622"/>
              <p:cNvCxnSpPr>
                <a:stCxn id="604" idx="0"/>
                <a:endCxn id="618" idx="4"/>
              </p:cNvCxnSpPr>
              <p:nvPr/>
            </p:nvCxnSpPr>
            <p:spPr bwMode="auto">
              <a:xfrm rot="16200000" flipV="1">
                <a:off x="3865880" y="3097530"/>
                <a:ext cx="57912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624" name="Straight Connector 623"/>
              <p:cNvCxnSpPr>
                <a:stCxn id="605" idx="0"/>
                <a:endCxn id="618" idx="4"/>
              </p:cNvCxnSpPr>
              <p:nvPr/>
            </p:nvCxnSpPr>
            <p:spPr bwMode="auto">
              <a:xfrm rot="16200000" flipV="1">
                <a:off x="4185920" y="2777490"/>
                <a:ext cx="59436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625" name="Straight Connector 624"/>
              <p:cNvCxnSpPr>
                <a:stCxn id="602" idx="0"/>
                <a:endCxn id="619" idx="4"/>
              </p:cNvCxnSpPr>
              <p:nvPr/>
            </p:nvCxnSpPr>
            <p:spPr bwMode="auto">
              <a:xfrm rot="5400000" flipH="1" flipV="1">
                <a:off x="3553460" y="2762250"/>
                <a:ext cx="54864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626" name="Straight Connector 625"/>
              <p:cNvCxnSpPr>
                <a:stCxn id="603" idx="0"/>
                <a:endCxn id="619" idx="4"/>
              </p:cNvCxnSpPr>
              <p:nvPr/>
            </p:nvCxnSpPr>
            <p:spPr bwMode="auto">
              <a:xfrm rot="5400000" flipH="1" flipV="1">
                <a:off x="3873500" y="3097530"/>
                <a:ext cx="56388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627" name="Straight Connector 626"/>
              <p:cNvCxnSpPr>
                <a:stCxn id="605" idx="0"/>
                <a:endCxn id="619" idx="4"/>
              </p:cNvCxnSpPr>
              <p:nvPr/>
            </p:nvCxnSpPr>
            <p:spPr bwMode="auto">
              <a:xfrm rot="16200000" flipV="1">
                <a:off x="4490720" y="3082290"/>
                <a:ext cx="58674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628" name="Oval 627"/>
              <p:cNvSpPr/>
              <p:nvPr/>
            </p:nvSpPr>
            <p:spPr bwMode="auto">
              <a:xfrm>
                <a:off x="3042920" y="186690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629" name="Oval 628"/>
              <p:cNvSpPr/>
              <p:nvPr/>
            </p:nvSpPr>
            <p:spPr bwMode="auto">
              <a:xfrm>
                <a:off x="3698240" y="188214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630" name="Oval 629"/>
              <p:cNvSpPr/>
              <p:nvPr/>
            </p:nvSpPr>
            <p:spPr bwMode="auto">
              <a:xfrm>
                <a:off x="4300220" y="188976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631" name="Oval 630"/>
              <p:cNvSpPr/>
              <p:nvPr/>
            </p:nvSpPr>
            <p:spPr bwMode="auto">
              <a:xfrm>
                <a:off x="4955540" y="190500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632" name="Straight Connector 631"/>
              <p:cNvCxnSpPr>
                <a:stCxn id="618" idx="0"/>
                <a:endCxn id="629" idx="4"/>
              </p:cNvCxnSpPr>
              <p:nvPr/>
            </p:nvCxnSpPr>
            <p:spPr bwMode="auto">
              <a:xfrm rot="5400000" flipH="1" flipV="1">
                <a:off x="3553460" y="2495550"/>
                <a:ext cx="60198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633" name="Straight Connector 632"/>
              <p:cNvCxnSpPr>
                <a:stCxn id="619" idx="0"/>
                <a:endCxn id="630" idx="4"/>
              </p:cNvCxnSpPr>
              <p:nvPr/>
            </p:nvCxnSpPr>
            <p:spPr bwMode="auto">
              <a:xfrm rot="5400000" flipH="1" flipV="1">
                <a:off x="4155440" y="2503170"/>
                <a:ext cx="60198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634" name="Straight Connector 633"/>
              <p:cNvCxnSpPr>
                <a:stCxn id="618" idx="0"/>
                <a:endCxn id="628" idx="4"/>
              </p:cNvCxnSpPr>
              <p:nvPr/>
            </p:nvCxnSpPr>
            <p:spPr bwMode="auto">
              <a:xfrm rot="16200000" flipV="1">
                <a:off x="3218180" y="2160270"/>
                <a:ext cx="61722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635" name="Straight Connector 634"/>
              <p:cNvCxnSpPr>
                <a:stCxn id="619" idx="0"/>
                <a:endCxn id="628" idx="4"/>
              </p:cNvCxnSpPr>
              <p:nvPr/>
            </p:nvCxnSpPr>
            <p:spPr bwMode="auto">
              <a:xfrm rot="16200000" flipV="1">
                <a:off x="3515360" y="1863090"/>
                <a:ext cx="62484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636" name="Straight Connector 635"/>
              <p:cNvCxnSpPr>
                <a:stCxn id="619" idx="0"/>
                <a:endCxn id="629" idx="4"/>
              </p:cNvCxnSpPr>
              <p:nvPr/>
            </p:nvCxnSpPr>
            <p:spPr bwMode="auto">
              <a:xfrm rot="16200000" flipV="1">
                <a:off x="3850640" y="2198370"/>
                <a:ext cx="60960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637" name="Straight Connector 636"/>
              <p:cNvCxnSpPr>
                <a:stCxn id="618" idx="0"/>
                <a:endCxn id="630" idx="4"/>
              </p:cNvCxnSpPr>
              <p:nvPr/>
            </p:nvCxnSpPr>
            <p:spPr bwMode="auto">
              <a:xfrm rot="5400000" flipH="1" flipV="1">
                <a:off x="3858260" y="2198370"/>
                <a:ext cx="59436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638" name="Straight Connector 637"/>
              <p:cNvCxnSpPr>
                <a:stCxn id="618" idx="0"/>
                <a:endCxn id="631" idx="4"/>
              </p:cNvCxnSpPr>
              <p:nvPr/>
            </p:nvCxnSpPr>
            <p:spPr bwMode="auto">
              <a:xfrm rot="5400000" flipH="1" flipV="1">
                <a:off x="4193540" y="1878330"/>
                <a:ext cx="57912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639" name="Straight Connector 638"/>
              <p:cNvCxnSpPr>
                <a:stCxn id="619" idx="0"/>
                <a:endCxn id="631" idx="4"/>
              </p:cNvCxnSpPr>
              <p:nvPr/>
            </p:nvCxnSpPr>
            <p:spPr bwMode="auto">
              <a:xfrm rot="5400000" flipH="1" flipV="1">
                <a:off x="4490720" y="2183130"/>
                <a:ext cx="58674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sp>
          <p:nvSpPr>
            <p:cNvPr id="595" name="Rectangle 594"/>
            <p:cNvSpPr/>
            <p:nvPr/>
          </p:nvSpPr>
          <p:spPr bwMode="auto">
            <a:xfrm>
              <a:off x="487680" y="1173480"/>
              <a:ext cx="4754880" cy="2362200"/>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grpSp>
      <p:sp>
        <p:nvSpPr>
          <p:cNvPr id="640" name="TextBox 639"/>
          <p:cNvSpPr txBox="1"/>
          <p:nvPr/>
        </p:nvSpPr>
        <p:spPr>
          <a:xfrm>
            <a:off x="6643396" y="980306"/>
            <a:ext cx="2433975" cy="400110"/>
          </a:xfrm>
          <a:prstGeom prst="rect">
            <a:avLst/>
          </a:prstGeom>
          <a:solidFill>
            <a:schemeClr val="bg1">
              <a:alpha val="75000"/>
            </a:schemeClr>
          </a:solidFill>
        </p:spPr>
        <p:txBody>
          <a:bodyPr wrap="square" rtlCol="0">
            <a:spAutoFit/>
          </a:bodyPr>
          <a:lstStyle/>
          <a:p>
            <a:r>
              <a:rPr lang="en-US" sz="2000" dirty="0" smtClean="0">
                <a:solidFill>
                  <a:srgbClr val="009900"/>
                </a:solidFill>
              </a:rPr>
              <a:t>Tunable setting #4</a:t>
            </a:r>
            <a:endParaRPr lang="en-US" sz="2000" dirty="0">
              <a:solidFill>
                <a:srgbClr val="009900"/>
              </a:solidFill>
            </a:endParaRPr>
          </a:p>
        </p:txBody>
      </p:sp>
      <p:sp>
        <p:nvSpPr>
          <p:cNvPr id="641" name="TextBox 640"/>
          <p:cNvSpPr txBox="1"/>
          <p:nvPr/>
        </p:nvSpPr>
        <p:spPr>
          <a:xfrm>
            <a:off x="6662057" y="2547887"/>
            <a:ext cx="2481943" cy="400110"/>
          </a:xfrm>
          <a:prstGeom prst="rect">
            <a:avLst/>
          </a:prstGeom>
          <a:solidFill>
            <a:schemeClr val="bg1">
              <a:alpha val="75000"/>
            </a:schemeClr>
          </a:solidFill>
        </p:spPr>
        <p:txBody>
          <a:bodyPr wrap="square" rtlCol="0">
            <a:spAutoFit/>
          </a:bodyPr>
          <a:lstStyle/>
          <a:p>
            <a:r>
              <a:rPr lang="en-US" sz="2000" dirty="0" smtClean="0">
                <a:solidFill>
                  <a:schemeClr val="accent1"/>
                </a:solidFill>
              </a:rPr>
              <a:t>Tunable setting #5</a:t>
            </a:r>
            <a:endParaRPr lang="en-US" sz="2000" dirty="0">
              <a:solidFill>
                <a:schemeClr val="accent1"/>
              </a:solidFill>
            </a:endParaRPr>
          </a:p>
        </p:txBody>
      </p:sp>
      <p:sp>
        <p:nvSpPr>
          <p:cNvPr id="642" name="TextBox 641"/>
          <p:cNvSpPr txBox="1"/>
          <p:nvPr/>
        </p:nvSpPr>
        <p:spPr>
          <a:xfrm>
            <a:off x="6587413" y="4039012"/>
            <a:ext cx="2480388" cy="400110"/>
          </a:xfrm>
          <a:prstGeom prst="rect">
            <a:avLst/>
          </a:prstGeom>
          <a:solidFill>
            <a:schemeClr val="bg1">
              <a:alpha val="75000"/>
            </a:schemeClr>
          </a:solidFill>
        </p:spPr>
        <p:txBody>
          <a:bodyPr wrap="square" rtlCol="0">
            <a:spAutoFit/>
          </a:bodyPr>
          <a:lstStyle/>
          <a:p>
            <a:r>
              <a:rPr lang="en-US" sz="2000" dirty="0" smtClean="0">
                <a:solidFill>
                  <a:schemeClr val="accent2"/>
                </a:solidFill>
              </a:rPr>
              <a:t>Tunable setting #3</a:t>
            </a:r>
            <a:endParaRPr lang="en-US" sz="2000" dirty="0">
              <a:solidFill>
                <a:schemeClr val="accent2"/>
              </a:solidFill>
            </a:endParaRPr>
          </a:p>
        </p:txBody>
      </p:sp>
      <p:sp>
        <p:nvSpPr>
          <p:cNvPr id="236" name="TextBox 235"/>
          <p:cNvSpPr txBox="1"/>
          <p:nvPr/>
        </p:nvSpPr>
        <p:spPr>
          <a:xfrm>
            <a:off x="446567" y="3848988"/>
            <a:ext cx="6783572" cy="1569660"/>
          </a:xfrm>
          <a:prstGeom prst="rect">
            <a:avLst/>
          </a:prstGeom>
          <a:noFill/>
        </p:spPr>
        <p:txBody>
          <a:bodyPr wrap="square" rtlCol="0">
            <a:spAutoFit/>
          </a:bodyPr>
          <a:lstStyle/>
          <a:p>
            <a:pPr>
              <a:buFont typeface="Arial" pitchFamily="34" charset="0"/>
              <a:buChar char="•"/>
            </a:pPr>
            <a:r>
              <a:rPr lang="en-US" sz="2400" b="0" dirty="0" smtClean="0"/>
              <a:t> Re-tune because best setting changes</a:t>
            </a:r>
          </a:p>
          <a:p>
            <a:pPr>
              <a:buFont typeface="Arial" pitchFamily="34" charset="0"/>
              <a:buChar char="•"/>
            </a:pPr>
            <a:endParaRPr lang="en-US" sz="2400" b="0" dirty="0" smtClean="0"/>
          </a:p>
          <a:p>
            <a:pPr>
              <a:buFont typeface="Arial" pitchFamily="34" charset="0"/>
              <a:buChar char="•"/>
            </a:pPr>
            <a:r>
              <a:rPr lang="en-US" sz="2400" b="0" dirty="0" smtClean="0"/>
              <a:t> Many deep learning apps require re-tuning</a:t>
            </a:r>
            <a:br>
              <a:rPr lang="en-US" sz="2400" b="0" dirty="0" smtClean="0"/>
            </a:br>
            <a:r>
              <a:rPr lang="en-US" sz="2400" b="0" dirty="0" smtClean="0"/>
              <a:t>  learning rate to achieve good model quality</a:t>
            </a:r>
            <a:endParaRPr lang="en-US" sz="2400" b="0" dirty="0"/>
          </a:p>
        </p:txBody>
      </p:sp>
      <p:pic>
        <p:nvPicPr>
          <p:cNvPr id="234" name="Picture 1" descr="C:\Users\cui\Dropbox\CMU\Research\2013 LazyTable\pres\2017-04 Thesis Defense\figs\check-mark-1292787_960_720.png"/>
          <p:cNvPicPr>
            <a:picLocks noChangeAspect="1" noChangeArrowheads="1"/>
          </p:cNvPicPr>
          <p:nvPr/>
        </p:nvPicPr>
        <p:blipFill>
          <a:blip r:embed="rId8" cstate="print"/>
          <a:srcRect/>
          <a:stretch>
            <a:fillRect/>
          </a:stretch>
        </p:blipFill>
        <p:spPr bwMode="auto">
          <a:xfrm>
            <a:off x="7220394" y="2661124"/>
            <a:ext cx="1306919" cy="128374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descr="C:\Users\cui\Application Data\SSH\temp\downsample-loss.png"/>
          <p:cNvPicPr>
            <a:picLocks noChangeAspect="1" noChangeArrowheads="1"/>
          </p:cNvPicPr>
          <p:nvPr/>
        </p:nvPicPr>
        <p:blipFill>
          <a:blip r:embed="rId3" cstate="print"/>
          <a:srcRect/>
          <a:stretch>
            <a:fillRect/>
          </a:stretch>
        </p:blipFill>
        <p:spPr bwMode="auto">
          <a:xfrm>
            <a:off x="1750068" y="2760394"/>
            <a:ext cx="4896054" cy="2937632"/>
          </a:xfrm>
          <a:prstGeom prst="rect">
            <a:avLst/>
          </a:prstGeom>
          <a:noFill/>
        </p:spPr>
      </p:pic>
      <p:sp>
        <p:nvSpPr>
          <p:cNvPr id="2" name="Title 1"/>
          <p:cNvSpPr>
            <a:spLocks noGrp="1"/>
          </p:cNvSpPr>
          <p:nvPr>
            <p:ph type="title"/>
          </p:nvPr>
        </p:nvSpPr>
        <p:spPr/>
        <p:txBody>
          <a:bodyPr/>
          <a:lstStyle/>
          <a:p>
            <a:r>
              <a:rPr lang="en-US" dirty="0" err="1" smtClean="0"/>
              <a:t>MLtuner</a:t>
            </a:r>
            <a:r>
              <a:rPr lang="en-US" dirty="0" smtClean="0"/>
              <a:t> design details</a:t>
            </a:r>
            <a:endParaRPr lang="en-US" dirty="0"/>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47</a:t>
            </a:fld>
            <a:endParaRPr lang="en-US" altLang="en-US" sz="1600" dirty="0"/>
          </a:p>
        </p:txBody>
      </p:sp>
      <p:sp>
        <p:nvSpPr>
          <p:cNvPr id="10" name="Content Placeholder 2"/>
          <p:cNvSpPr txBox="1">
            <a:spLocks/>
          </p:cNvSpPr>
          <p:nvPr/>
        </p:nvSpPr>
        <p:spPr bwMode="auto">
          <a:xfrm>
            <a:off x="685800" y="1159727"/>
            <a:ext cx="8115300" cy="42204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354" tIns="45678" rIns="91354" bIns="45678" numCol="1" anchor="t" anchorCtr="0" compatLnSpc="1">
            <a:prstTxWarp prst="textNoShape">
              <a:avLst/>
            </a:prstTxWarp>
          </a:bodyPr>
          <a:lstStyle/>
          <a:p>
            <a:pPr marL="342587" indent="-342587" eaLnBrk="0" hangingPunct="0">
              <a:spcBef>
                <a:spcPct val="20000"/>
              </a:spcBef>
              <a:buFontTx/>
              <a:buChar char="•"/>
            </a:pPr>
            <a:r>
              <a:rPr lang="en-US" sz="2800" b="0" kern="0" dirty="0" smtClean="0"/>
              <a:t>Pick settings to try with </a:t>
            </a:r>
            <a:r>
              <a:rPr lang="en-US" sz="2800" b="0" kern="0" dirty="0" err="1" smtClean="0"/>
              <a:t>HyperOpt</a:t>
            </a:r>
            <a:r>
              <a:rPr lang="en-US" sz="2800" b="0" kern="0" dirty="0" smtClean="0"/>
              <a:t> algorithm</a:t>
            </a:r>
          </a:p>
          <a:p>
            <a:pPr marL="342587" indent="-342587" eaLnBrk="0" hangingPunct="0">
              <a:spcBef>
                <a:spcPct val="20000"/>
              </a:spcBef>
              <a:buFontTx/>
              <a:buChar char="•"/>
            </a:pPr>
            <a:r>
              <a:rPr lang="en-US" sz="2800" b="0" kern="0" dirty="0" smtClean="0"/>
              <a:t>Monitor training loss to estimate speed</a:t>
            </a:r>
            <a:endParaRPr kumimoji="0" lang="en-US" sz="2800" b="0" i="0" u="none" strike="noStrike" kern="0" cap="none" spc="0" normalizeH="0" baseline="0" noProof="0" dirty="0" smtClean="0">
              <a:ln>
                <a:noFill/>
              </a:ln>
              <a:solidFill>
                <a:schemeClr val="tx1"/>
              </a:solidFill>
              <a:effectLst/>
              <a:uLnTx/>
              <a:uFillTx/>
              <a:latin typeface="+mn-lt"/>
              <a:ea typeface="+mn-ea"/>
              <a:cs typeface="+mn-cs"/>
            </a:endParaRPr>
          </a:p>
          <a:p>
            <a:pPr marL="342587" marR="0" lvl="0" indent="-342587" algn="l" defTabSz="914400" rtl="0" eaLnBrk="0" fontAlgn="base" latinLnBrk="0" hangingPunct="0">
              <a:lnSpc>
                <a:spcPct val="100000"/>
              </a:lnSpc>
              <a:spcBef>
                <a:spcPct val="20000"/>
              </a:spcBef>
              <a:spcAft>
                <a:spcPct val="0"/>
              </a:spcAft>
              <a:buClrTx/>
              <a:buSzTx/>
              <a:buFontTx/>
              <a:buChar char="•"/>
              <a:tabLst/>
              <a:defRPr/>
            </a:pPr>
            <a:r>
              <a:rPr kumimoji="0" lang="en-US" sz="2800" b="0" i="0" u="none" strike="noStrike" kern="0" cap="none" spc="0" normalizeH="0" baseline="0" noProof="0" dirty="0" err="1" smtClean="0">
                <a:ln>
                  <a:noFill/>
                </a:ln>
                <a:solidFill>
                  <a:schemeClr val="tx1"/>
                </a:solidFill>
                <a:effectLst/>
                <a:uLnTx/>
                <a:uFillTx/>
                <a:latin typeface="+mn-lt"/>
                <a:ea typeface="+mn-ea"/>
                <a:cs typeface="+mn-cs"/>
              </a:rPr>
              <a:t>Downsample</a:t>
            </a:r>
            <a:r>
              <a:rPr kumimoji="0" lang="en-US" sz="2800" b="0" i="0" u="none" strike="noStrike" kern="0" cap="none" spc="0" normalizeH="0" baseline="0" noProof="0" dirty="0" smtClean="0">
                <a:ln>
                  <a:noFill/>
                </a:ln>
                <a:solidFill>
                  <a:schemeClr val="tx1"/>
                </a:solidFill>
                <a:effectLst/>
                <a:uLnTx/>
                <a:uFillTx/>
                <a:latin typeface="+mn-lt"/>
                <a:ea typeface="+mn-ea"/>
                <a:cs typeface="+mn-cs"/>
              </a:rPr>
              <a:t> the noisy loss traces</a:t>
            </a:r>
          </a:p>
          <a:p>
            <a:pPr marL="342587" marR="0" lvl="0" indent="-342587" algn="l" defTabSz="914400" rtl="0" eaLnBrk="0" fontAlgn="base" latinLnBrk="0" hangingPunct="0">
              <a:lnSpc>
                <a:spcPct val="100000"/>
              </a:lnSpc>
              <a:spcBef>
                <a:spcPct val="20000"/>
              </a:spcBef>
              <a:spcAft>
                <a:spcPct val="0"/>
              </a:spcAft>
              <a:buClrTx/>
              <a:buSzTx/>
              <a:buFontTx/>
              <a:buChar char="•"/>
              <a:tabLst/>
              <a:defRPr/>
            </a:pPr>
            <a:endParaRPr lang="en-US" sz="2800" b="0" kern="0" dirty="0" smtClean="0">
              <a:latin typeface="+mn-lt"/>
            </a:endParaRPr>
          </a:p>
          <a:p>
            <a:pPr marL="342587" marR="0" lvl="0" indent="-342587" algn="l" defTabSz="914400" rtl="0" eaLnBrk="0" fontAlgn="base" latinLnBrk="0" hangingPunct="0">
              <a:lnSpc>
                <a:spcPct val="100000"/>
              </a:lnSpc>
              <a:spcBef>
                <a:spcPct val="20000"/>
              </a:spcBef>
              <a:spcAft>
                <a:spcPct val="0"/>
              </a:spcAft>
              <a:buClrTx/>
              <a:buSzTx/>
              <a:buFontTx/>
              <a:buChar char="•"/>
              <a:tabLst/>
              <a:defRPr/>
            </a:pPr>
            <a:endParaRPr kumimoji="0" lang="en-US" sz="2800" b="0" i="0" u="none" strike="noStrike" kern="0" cap="none" spc="0" normalizeH="0" baseline="0" noProof="0" dirty="0" smtClean="0">
              <a:ln>
                <a:noFill/>
              </a:ln>
              <a:solidFill>
                <a:schemeClr val="tx1"/>
              </a:solidFill>
              <a:effectLst/>
              <a:uLnTx/>
              <a:uFillTx/>
              <a:latin typeface="+mn-lt"/>
              <a:ea typeface="+mn-ea"/>
              <a:cs typeface="+mn-cs"/>
            </a:endParaRPr>
          </a:p>
          <a:p>
            <a:pPr marL="342587" marR="0" lvl="0" indent="-342587" algn="l" defTabSz="914400" rtl="0" eaLnBrk="0" fontAlgn="base" latinLnBrk="0" hangingPunct="0">
              <a:lnSpc>
                <a:spcPct val="100000"/>
              </a:lnSpc>
              <a:spcBef>
                <a:spcPct val="20000"/>
              </a:spcBef>
              <a:spcAft>
                <a:spcPct val="0"/>
              </a:spcAft>
              <a:buClrTx/>
              <a:buSzTx/>
              <a:buFontTx/>
              <a:buChar char="•"/>
              <a:tabLst/>
              <a:defRPr/>
            </a:pPr>
            <a:endParaRPr lang="en-US" sz="2800" b="0" kern="0" dirty="0" smtClean="0">
              <a:latin typeface="+mn-lt"/>
            </a:endParaRPr>
          </a:p>
          <a:p>
            <a:pPr marL="342587" marR="0" lvl="0" indent="-342587" algn="l" defTabSz="914400" rtl="0" eaLnBrk="0" fontAlgn="base" latinLnBrk="0" hangingPunct="0">
              <a:lnSpc>
                <a:spcPct val="100000"/>
              </a:lnSpc>
              <a:spcBef>
                <a:spcPct val="20000"/>
              </a:spcBef>
              <a:spcAft>
                <a:spcPct val="0"/>
              </a:spcAft>
              <a:buClrTx/>
              <a:buSzTx/>
              <a:buFontTx/>
              <a:buChar char="•"/>
              <a:tabLst/>
              <a:defRPr/>
            </a:pPr>
            <a:endParaRPr kumimoji="0" lang="en-US" sz="2800" b="0" i="0" u="none" strike="noStrike" kern="0" cap="none" spc="0" normalizeH="0" baseline="0" noProof="0" dirty="0" smtClean="0">
              <a:ln>
                <a:noFill/>
              </a:ln>
              <a:solidFill>
                <a:schemeClr val="tx1"/>
              </a:solidFill>
              <a:effectLst/>
              <a:uLnTx/>
              <a:uFillTx/>
              <a:latin typeface="+mn-lt"/>
              <a:ea typeface="+mn-ea"/>
              <a:cs typeface="+mn-cs"/>
            </a:endParaRPr>
          </a:p>
          <a:p>
            <a:pPr marL="342587" marR="0" lvl="0" indent="-342587" algn="l" defTabSz="914400" rtl="0" eaLnBrk="0" fontAlgn="base" latinLnBrk="0" hangingPunct="0">
              <a:lnSpc>
                <a:spcPct val="100000"/>
              </a:lnSpc>
              <a:spcBef>
                <a:spcPct val="20000"/>
              </a:spcBef>
              <a:spcAft>
                <a:spcPct val="0"/>
              </a:spcAft>
              <a:buClrTx/>
              <a:buSzTx/>
              <a:buFontTx/>
              <a:buChar char="•"/>
              <a:tabLst/>
              <a:defRPr/>
            </a:pPr>
            <a:endParaRPr lang="en-US" sz="2800" b="0" kern="0" dirty="0" smtClean="0">
              <a:latin typeface="+mn-lt"/>
            </a:endParaRPr>
          </a:p>
          <a:p>
            <a:pPr marL="342587" marR="0" lvl="0" indent="-342587" algn="l" defTabSz="914400" rtl="0" eaLnBrk="0" fontAlgn="base" latinLnBrk="0" hangingPunct="0">
              <a:lnSpc>
                <a:spcPct val="100000"/>
              </a:lnSpc>
              <a:spcBef>
                <a:spcPct val="20000"/>
              </a:spcBef>
              <a:spcAft>
                <a:spcPct val="0"/>
              </a:spcAft>
              <a:buClrTx/>
              <a:buSzTx/>
              <a:buFontTx/>
              <a:buChar char="•"/>
              <a:tabLst/>
              <a:defRPr/>
            </a:pPr>
            <a:endParaRPr kumimoji="0" lang="en-US" sz="2800" b="0" i="0" u="none" strike="noStrike" kern="0" cap="none" spc="0" normalizeH="0" baseline="0" noProof="0" dirty="0" smtClean="0">
              <a:ln>
                <a:noFill/>
              </a:ln>
              <a:solidFill>
                <a:schemeClr val="tx1"/>
              </a:solidFill>
              <a:effectLst/>
              <a:uLnTx/>
              <a:uFillTx/>
              <a:latin typeface="+mn-lt"/>
              <a:ea typeface="+mn-ea"/>
              <a:cs typeface="+mn-cs"/>
            </a:endParaRPr>
          </a:p>
          <a:p>
            <a:pPr marL="342587" marR="0" lvl="0" indent="-342587" algn="l" defTabSz="914400" rtl="0" eaLnBrk="0" fontAlgn="base" latinLnBrk="0" hangingPunct="0">
              <a:lnSpc>
                <a:spcPct val="100000"/>
              </a:lnSpc>
              <a:spcBef>
                <a:spcPct val="20000"/>
              </a:spcBef>
              <a:spcAft>
                <a:spcPct val="0"/>
              </a:spcAft>
              <a:buClrTx/>
              <a:buSzTx/>
              <a:buFontTx/>
              <a:buChar char="•"/>
              <a:tabLst/>
              <a:defRPr/>
            </a:pPr>
            <a:r>
              <a:rPr kumimoji="0" lang="en-US" sz="2800" b="0" i="0" u="none" strike="noStrike" kern="0" cap="none" spc="0" normalizeH="0" baseline="0" noProof="0" dirty="0" smtClean="0">
                <a:ln>
                  <a:noFill/>
                </a:ln>
                <a:solidFill>
                  <a:schemeClr val="tx1"/>
                </a:solidFill>
                <a:effectLst/>
                <a:uLnTx/>
                <a:uFillTx/>
                <a:latin typeface="+mn-lt"/>
                <a:ea typeface="+mn-ea"/>
                <a:cs typeface="+mn-cs"/>
              </a:rPr>
              <a:t>Decide the trial time based on noisiness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Deciding trial time based on stability</a:t>
            </a:r>
            <a:endParaRPr lang="en-US" sz="4000" dirty="0"/>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48</a:t>
            </a:fld>
            <a:endParaRPr lang="en-US" altLang="en-US" sz="1600" dirty="0"/>
          </a:p>
        </p:txBody>
      </p:sp>
      <p:pic>
        <p:nvPicPr>
          <p:cNvPr id="7" name="Picture 6" descr="C:\Users\cui\Application Data\SSH\temp\trial-time1.png"/>
          <p:cNvPicPr>
            <a:picLocks noChangeAspect="1" noChangeArrowheads="1"/>
          </p:cNvPicPr>
          <p:nvPr/>
        </p:nvPicPr>
        <p:blipFill>
          <a:blip r:embed="rId3" cstate="print"/>
          <a:srcRect/>
          <a:stretch>
            <a:fillRect/>
          </a:stretch>
        </p:blipFill>
        <p:spPr bwMode="auto">
          <a:xfrm>
            <a:off x="1865376" y="1078992"/>
            <a:ext cx="5212080" cy="3474720"/>
          </a:xfrm>
          <a:prstGeom prst="rect">
            <a:avLst/>
          </a:prstGeom>
          <a:noFill/>
        </p:spPr>
      </p:pic>
      <p:sp>
        <p:nvSpPr>
          <p:cNvPr id="8" name="TextBox 7"/>
          <p:cNvSpPr txBox="1"/>
          <p:nvPr/>
        </p:nvSpPr>
        <p:spPr>
          <a:xfrm>
            <a:off x="3104707" y="3131180"/>
            <a:ext cx="3423683" cy="461665"/>
          </a:xfrm>
          <a:prstGeom prst="rect">
            <a:avLst/>
          </a:prstGeom>
          <a:solidFill>
            <a:schemeClr val="bg1">
              <a:alpha val="50000"/>
            </a:schemeClr>
          </a:solidFill>
        </p:spPr>
        <p:txBody>
          <a:bodyPr wrap="square" rtlCol="0">
            <a:spAutoFit/>
          </a:bodyPr>
          <a:lstStyle/>
          <a:p>
            <a:r>
              <a:rPr lang="en-US" sz="2400" dirty="0" smtClean="0"/>
              <a:t>Progress not stable</a:t>
            </a:r>
            <a:endParaRPr lang="en-US" sz="2400" dirty="0"/>
          </a:p>
        </p:txBody>
      </p:sp>
      <p:sp>
        <p:nvSpPr>
          <p:cNvPr id="10" name="Content Placeholder 2"/>
          <p:cNvSpPr txBox="1">
            <a:spLocks/>
          </p:cNvSpPr>
          <p:nvPr/>
        </p:nvSpPr>
        <p:spPr bwMode="auto">
          <a:xfrm>
            <a:off x="685799" y="4486940"/>
            <a:ext cx="8203019" cy="11810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354" tIns="45678" rIns="91354" bIns="45678" numCol="1" anchor="t" anchorCtr="0" compatLnSpc="1">
            <a:prstTxWarp prst="textNoShape">
              <a:avLst/>
            </a:prstTxWarp>
          </a:bodyPr>
          <a:lstStyle/>
          <a:p>
            <a:pPr marL="342587" marR="0" lvl="0" indent="-342587" algn="l" defTabSz="914400" rtl="0" eaLnBrk="0" fontAlgn="base" latinLnBrk="0" hangingPunct="0">
              <a:lnSpc>
                <a:spcPct val="100000"/>
              </a:lnSpc>
              <a:spcBef>
                <a:spcPct val="20000"/>
              </a:spcBef>
              <a:spcAft>
                <a:spcPct val="0"/>
              </a:spcAft>
              <a:buClrTx/>
              <a:buSzTx/>
              <a:buFontTx/>
              <a:buChar char="•"/>
              <a:tabLst/>
              <a:defRPr/>
            </a:pPr>
            <a:r>
              <a:rPr kumimoji="0" lang="en-US" sz="2400" b="0" i="0" u="none" strike="noStrike" kern="0" cap="none" spc="0" normalizeH="0" baseline="0" noProof="0" dirty="0" smtClean="0">
                <a:ln>
                  <a:noFill/>
                </a:ln>
                <a:solidFill>
                  <a:schemeClr val="tx1"/>
                </a:solidFill>
                <a:effectLst/>
                <a:uLnTx/>
                <a:uFillTx/>
                <a:latin typeface="+mn-lt"/>
                <a:ea typeface="+mn-ea"/>
                <a:cs typeface="+mn-cs"/>
              </a:rPr>
              <a:t>Start with minimal trial time</a:t>
            </a:r>
          </a:p>
          <a:p>
            <a:pPr marL="342587" marR="0" lvl="0" indent="-342587" algn="l" defTabSz="914400" rtl="0" eaLnBrk="0" fontAlgn="base" latinLnBrk="0" hangingPunct="0">
              <a:lnSpc>
                <a:spcPct val="100000"/>
              </a:lnSpc>
              <a:spcBef>
                <a:spcPct val="20000"/>
              </a:spcBef>
              <a:spcAft>
                <a:spcPct val="0"/>
              </a:spcAft>
              <a:buClrTx/>
              <a:buSzTx/>
              <a:buFontTx/>
              <a:buChar char="•"/>
              <a:tabLst/>
              <a:defRPr/>
            </a:pPr>
            <a:r>
              <a:rPr kumimoji="0" lang="en-US" sz="2400" b="0" i="0" u="none" strike="noStrike" kern="0" cap="none" spc="0" normalizeH="0" baseline="0" noProof="0" dirty="0" smtClean="0">
                <a:ln>
                  <a:noFill/>
                </a:ln>
                <a:solidFill>
                  <a:schemeClr val="tx1"/>
                </a:solidFill>
                <a:effectLst/>
                <a:uLnTx/>
                <a:uFillTx/>
                <a:latin typeface="+mn-lt"/>
                <a:ea typeface="+mn-ea"/>
                <a:cs typeface="+mn-cs"/>
              </a:rPr>
              <a:t>Check the stability of converging progress</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Deciding trial time based on stability</a:t>
            </a:r>
            <a:endParaRPr lang="en-US" sz="4000" dirty="0"/>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49</a:t>
            </a:fld>
            <a:endParaRPr lang="en-US" altLang="en-US" sz="1600" dirty="0"/>
          </a:p>
        </p:txBody>
      </p:sp>
      <p:pic>
        <p:nvPicPr>
          <p:cNvPr id="8" name="Picture 2" descr="C:\Users\cui\Application Data\SSH\temp\trial-time.png"/>
          <p:cNvPicPr>
            <a:picLocks noChangeAspect="1" noChangeArrowheads="1"/>
          </p:cNvPicPr>
          <p:nvPr/>
        </p:nvPicPr>
        <p:blipFill>
          <a:blip r:embed="rId3" cstate="print"/>
          <a:srcRect/>
          <a:stretch>
            <a:fillRect/>
          </a:stretch>
        </p:blipFill>
        <p:spPr bwMode="auto">
          <a:xfrm>
            <a:off x="1865376" y="1078992"/>
            <a:ext cx="5212080" cy="3474720"/>
          </a:xfrm>
          <a:prstGeom prst="rect">
            <a:avLst/>
          </a:prstGeom>
          <a:noFill/>
        </p:spPr>
      </p:pic>
      <p:sp>
        <p:nvSpPr>
          <p:cNvPr id="9" name="TextBox 8"/>
          <p:cNvSpPr txBox="1"/>
          <p:nvPr/>
        </p:nvSpPr>
        <p:spPr>
          <a:xfrm>
            <a:off x="3040912" y="3359888"/>
            <a:ext cx="3551274" cy="461665"/>
          </a:xfrm>
          <a:prstGeom prst="rect">
            <a:avLst/>
          </a:prstGeom>
          <a:solidFill>
            <a:schemeClr val="bg1">
              <a:alpha val="50000"/>
            </a:schemeClr>
          </a:solidFill>
        </p:spPr>
        <p:txBody>
          <a:bodyPr wrap="square" rtlCol="0">
            <a:spAutoFit/>
          </a:bodyPr>
          <a:lstStyle/>
          <a:p>
            <a:r>
              <a:rPr lang="en-US" sz="2400" dirty="0" smtClean="0"/>
              <a:t>Trial time doubled</a:t>
            </a:r>
            <a:endParaRPr lang="en-US" sz="2400" dirty="0"/>
          </a:p>
        </p:txBody>
      </p:sp>
      <p:sp>
        <p:nvSpPr>
          <p:cNvPr id="7" name="Content Placeholder 2"/>
          <p:cNvSpPr txBox="1">
            <a:spLocks/>
          </p:cNvSpPr>
          <p:nvPr/>
        </p:nvSpPr>
        <p:spPr bwMode="auto">
          <a:xfrm>
            <a:off x="685799" y="4486940"/>
            <a:ext cx="8203019" cy="11810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354" tIns="45678" rIns="91354" bIns="45678" numCol="1" anchor="t" anchorCtr="0" compatLnSpc="1">
            <a:prstTxWarp prst="textNoShape">
              <a:avLst/>
            </a:prstTxWarp>
          </a:bodyPr>
          <a:lstStyle/>
          <a:p>
            <a:pPr marL="342587" marR="0" lvl="0" indent="-342587" algn="l" defTabSz="914400" rtl="0" eaLnBrk="0" fontAlgn="base" latinLnBrk="0" hangingPunct="0">
              <a:lnSpc>
                <a:spcPct val="100000"/>
              </a:lnSpc>
              <a:spcBef>
                <a:spcPct val="20000"/>
              </a:spcBef>
              <a:spcAft>
                <a:spcPct val="0"/>
              </a:spcAft>
              <a:buClrTx/>
              <a:buSzTx/>
              <a:buFontTx/>
              <a:buChar char="•"/>
              <a:tabLst/>
              <a:defRPr/>
            </a:pPr>
            <a:r>
              <a:rPr kumimoji="0" lang="en-US" sz="2400" b="0" i="0" u="none" strike="noStrike" kern="0" cap="none" spc="0" normalizeH="0" baseline="0" noProof="0" dirty="0" smtClean="0">
                <a:ln>
                  <a:noFill/>
                </a:ln>
                <a:solidFill>
                  <a:schemeClr val="tx1"/>
                </a:solidFill>
                <a:effectLst/>
                <a:uLnTx/>
                <a:uFillTx/>
                <a:latin typeface="+mn-lt"/>
                <a:ea typeface="+mn-ea"/>
                <a:cs typeface="+mn-cs"/>
              </a:rPr>
              <a:t>Start with minimal trial time</a:t>
            </a:r>
          </a:p>
          <a:p>
            <a:pPr marL="342587" marR="0" lvl="0" indent="-342587" algn="l" defTabSz="914400" rtl="0" eaLnBrk="0" fontAlgn="base" latinLnBrk="0" hangingPunct="0">
              <a:lnSpc>
                <a:spcPct val="100000"/>
              </a:lnSpc>
              <a:spcBef>
                <a:spcPct val="20000"/>
              </a:spcBef>
              <a:spcAft>
                <a:spcPct val="0"/>
              </a:spcAft>
              <a:buClrTx/>
              <a:buSzTx/>
              <a:buFontTx/>
              <a:buChar char="•"/>
              <a:tabLst/>
              <a:defRPr/>
            </a:pPr>
            <a:r>
              <a:rPr kumimoji="0" lang="en-US" sz="2400" b="0" i="0" u="none" strike="noStrike" kern="0" cap="none" spc="0" normalizeH="0" baseline="0" noProof="0" dirty="0" smtClean="0">
                <a:ln>
                  <a:noFill/>
                </a:ln>
                <a:solidFill>
                  <a:schemeClr val="tx1"/>
                </a:solidFill>
                <a:effectLst/>
                <a:uLnTx/>
                <a:uFillTx/>
                <a:latin typeface="+mn-lt"/>
                <a:ea typeface="+mn-ea"/>
                <a:cs typeface="+mn-cs"/>
              </a:rPr>
              <a:t>Check the stability of converging progress</a:t>
            </a:r>
          </a:p>
          <a:p>
            <a:pPr marL="342587" marR="0" lvl="0" indent="-342587" algn="l" defTabSz="914400" rtl="0" eaLnBrk="0" fontAlgn="base" latinLnBrk="0" hangingPunct="0">
              <a:lnSpc>
                <a:spcPct val="100000"/>
              </a:lnSpc>
              <a:spcBef>
                <a:spcPct val="20000"/>
              </a:spcBef>
              <a:spcAft>
                <a:spcPct val="0"/>
              </a:spcAft>
              <a:buClrTx/>
              <a:buSzTx/>
              <a:buFontTx/>
              <a:buChar char="•"/>
              <a:tabLst/>
              <a:defRPr/>
            </a:pPr>
            <a:r>
              <a:rPr lang="en-US" sz="2400" b="0" kern="0" dirty="0" smtClean="0">
                <a:latin typeface="+mn-lt"/>
              </a:rPr>
              <a:t>Double trial time, until any stable branch found</a:t>
            </a:r>
          </a:p>
          <a:p>
            <a:pPr marL="342587" marR="0" lvl="0" indent="-342587" algn="l" defTabSz="914400" rtl="0" eaLnBrk="0" fontAlgn="base" latinLnBrk="0" hangingPunct="0">
              <a:lnSpc>
                <a:spcPct val="100000"/>
              </a:lnSpc>
              <a:spcBef>
                <a:spcPct val="20000"/>
              </a:spcBef>
              <a:spcAft>
                <a:spcPct val="0"/>
              </a:spcAft>
              <a:buClrTx/>
              <a:buSzTx/>
              <a:buFontTx/>
              <a:buChar char="•"/>
              <a:tabLst/>
              <a:defRPr/>
            </a:pPr>
            <a:r>
              <a:rPr lang="en-US" sz="2400" b="0" kern="0" dirty="0" smtClean="0">
                <a:latin typeface="+mn-lt"/>
              </a:rPr>
              <a:t>Use the decided trial time for all future branches</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Three case studies</a:t>
            </a:r>
            <a:endParaRPr lang="en-US" sz="4000" dirty="0"/>
          </a:p>
        </p:txBody>
      </p:sp>
      <p:sp>
        <p:nvSpPr>
          <p:cNvPr id="3" name="Content Placeholder 2"/>
          <p:cNvSpPr>
            <a:spLocks noGrp="1"/>
          </p:cNvSpPr>
          <p:nvPr>
            <p:ph idx="1"/>
          </p:nvPr>
        </p:nvSpPr>
        <p:spPr>
          <a:xfrm>
            <a:off x="685799" y="1104900"/>
            <a:ext cx="8101361" cy="4648200"/>
          </a:xfrm>
        </p:spPr>
        <p:txBody>
          <a:bodyPr/>
          <a:lstStyle/>
          <a:p>
            <a:r>
              <a:rPr lang="en-US" dirty="0" err="1" smtClean="0"/>
              <a:t>IterStore</a:t>
            </a:r>
            <a:r>
              <a:rPr lang="en-US" dirty="0" smtClean="0"/>
              <a:t> [Cui et al. </a:t>
            </a:r>
            <a:r>
              <a:rPr lang="en-US" dirty="0" err="1" smtClean="0"/>
              <a:t>SoCC</a:t>
            </a:r>
            <a:r>
              <a:rPr lang="en-US" dirty="0" smtClean="0"/>
              <a:t> ‘14]</a:t>
            </a:r>
          </a:p>
          <a:p>
            <a:pPr lvl="1"/>
            <a:r>
              <a:rPr lang="en-US" dirty="0" smtClean="0"/>
              <a:t>an efficient parameter server design</a:t>
            </a:r>
          </a:p>
          <a:p>
            <a:pPr lvl="1"/>
            <a:r>
              <a:rPr lang="en-US" dirty="0" smtClean="0"/>
              <a:t>exploits repeated parameter data access</a:t>
            </a:r>
          </a:p>
          <a:p>
            <a:pPr marL="342587" lvl="1" indent="-342587"/>
            <a:r>
              <a:rPr lang="en-US" sz="2800" dirty="0" err="1" smtClean="0">
                <a:ea typeface="+mn-ea"/>
                <a:cs typeface="+mn-cs"/>
              </a:rPr>
              <a:t>GeePS</a:t>
            </a:r>
            <a:r>
              <a:rPr lang="en-US" sz="2800" dirty="0" smtClean="0">
                <a:ea typeface="+mn-ea"/>
                <a:cs typeface="+mn-cs"/>
              </a:rPr>
              <a:t> [Cui et al. </a:t>
            </a:r>
            <a:r>
              <a:rPr lang="en-US" sz="2800" dirty="0" err="1" smtClean="0">
                <a:ea typeface="+mn-ea"/>
                <a:cs typeface="+mn-cs"/>
              </a:rPr>
              <a:t>EuroSys</a:t>
            </a:r>
            <a:r>
              <a:rPr lang="en-US" sz="2800" dirty="0" smtClean="0">
                <a:ea typeface="+mn-ea"/>
                <a:cs typeface="+mn-cs"/>
              </a:rPr>
              <a:t> ‘16]</a:t>
            </a:r>
          </a:p>
          <a:p>
            <a:pPr lvl="1"/>
            <a:r>
              <a:rPr lang="en-US" dirty="0" smtClean="0"/>
              <a:t>specialized parameter server for GPU deep learning</a:t>
            </a:r>
          </a:p>
          <a:p>
            <a:pPr lvl="1"/>
            <a:r>
              <a:rPr lang="en-US" dirty="0" smtClean="0"/>
              <a:t>exploits layer-by-layer pattern of deep learning</a:t>
            </a:r>
          </a:p>
          <a:p>
            <a:pPr marL="342587" lvl="1" indent="-342587"/>
            <a:r>
              <a:rPr lang="en-US" sz="2800" dirty="0" err="1" smtClean="0"/>
              <a:t>MLtuner</a:t>
            </a:r>
            <a:r>
              <a:rPr lang="en-US" sz="2800" dirty="0" smtClean="0"/>
              <a:t> [In preparation]</a:t>
            </a:r>
          </a:p>
          <a:p>
            <a:pPr lvl="1"/>
            <a:r>
              <a:rPr lang="en-US" dirty="0" smtClean="0"/>
              <a:t>system for automatic machine learning tuning</a:t>
            </a:r>
          </a:p>
          <a:p>
            <a:pPr lvl="1"/>
            <a:r>
              <a:rPr lang="en-US" dirty="0" smtClean="0"/>
              <a:t>exploits quick decision of training </a:t>
            </a:r>
            <a:r>
              <a:rPr lang="en-US" dirty="0" err="1" smtClean="0"/>
              <a:t>hyperparam</a:t>
            </a:r>
            <a:r>
              <a:rPr lang="en-US" dirty="0" smtClean="0"/>
              <a:t> tuning</a:t>
            </a:r>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dirty="0"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5</a:t>
            </a:fld>
            <a:endParaRPr lang="en-US" altLang="en-US" sz="1600"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setups</a:t>
            </a:r>
            <a:endParaRPr lang="en-US" dirty="0"/>
          </a:p>
        </p:txBody>
      </p:sp>
      <p:sp>
        <p:nvSpPr>
          <p:cNvPr id="3" name="Content Placeholder 2"/>
          <p:cNvSpPr>
            <a:spLocks noGrp="1"/>
          </p:cNvSpPr>
          <p:nvPr>
            <p:ph idx="1"/>
          </p:nvPr>
        </p:nvSpPr>
        <p:spPr>
          <a:xfrm>
            <a:off x="685799" y="1104900"/>
            <a:ext cx="8458201" cy="4648200"/>
          </a:xfrm>
        </p:spPr>
        <p:txBody>
          <a:bodyPr/>
          <a:lstStyle/>
          <a:p>
            <a:r>
              <a:rPr lang="en-US" dirty="0" smtClean="0"/>
              <a:t>Application: image classification</a:t>
            </a:r>
          </a:p>
          <a:p>
            <a:pPr lvl="1"/>
            <a:r>
              <a:rPr lang="en-US" dirty="0" smtClean="0"/>
              <a:t>model: Inception-BN</a:t>
            </a:r>
          </a:p>
          <a:p>
            <a:pPr lvl="1"/>
            <a:r>
              <a:rPr lang="en-US" dirty="0" smtClean="0"/>
              <a:t>dataset: ILSVRC12</a:t>
            </a:r>
          </a:p>
          <a:p>
            <a:pPr lvl="1"/>
            <a:r>
              <a:rPr lang="en-US" dirty="0" smtClean="0"/>
              <a:t>other apps include RNNs and matrix factorization</a:t>
            </a:r>
          </a:p>
          <a:p>
            <a:r>
              <a:rPr lang="en-US" dirty="0" err="1" smtClean="0"/>
              <a:t>Tunables</a:t>
            </a:r>
            <a:r>
              <a:rPr lang="en-US" dirty="0" smtClean="0"/>
              <a:t>:</a:t>
            </a:r>
          </a:p>
          <a:p>
            <a:pPr lvl="1"/>
            <a:r>
              <a:rPr lang="en-US" dirty="0" smtClean="0"/>
              <a:t>learning rate, momentum, batch size, data staleness</a:t>
            </a:r>
          </a:p>
          <a:p>
            <a:r>
              <a:rPr lang="en-US" dirty="0" smtClean="0"/>
              <a:t>Baselines</a:t>
            </a:r>
          </a:p>
          <a:p>
            <a:pPr lvl="1"/>
            <a:r>
              <a:rPr lang="en-US" dirty="0" smtClean="0"/>
              <a:t>Spearmint [</a:t>
            </a:r>
            <a:r>
              <a:rPr lang="en-US" dirty="0" err="1" smtClean="0"/>
              <a:t>Snoek</a:t>
            </a:r>
            <a:r>
              <a:rPr lang="en-US" dirty="0" smtClean="0"/>
              <a:t> et al. ‘12]</a:t>
            </a:r>
          </a:p>
          <a:p>
            <a:pPr lvl="1"/>
            <a:r>
              <a:rPr lang="en-US" dirty="0" err="1" smtClean="0"/>
              <a:t>HyperBand</a:t>
            </a:r>
            <a:r>
              <a:rPr lang="en-US" dirty="0" smtClean="0"/>
              <a:t> [Li et al. ‘16]</a:t>
            </a:r>
          </a:p>
          <a:p>
            <a:endParaRPr lang="en-US" dirty="0"/>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50</a:t>
            </a:fld>
            <a:endParaRPr lang="en-US" altLang="en-US" sz="1600"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C:\Users\cui\Dropbox\CMU\Research\2013 LazyTable\pres\2017-04 Thesis Defense\figs\inception-compare-baselines1.png"/>
          <p:cNvPicPr>
            <a:picLocks noChangeAspect="1" noChangeArrowheads="1"/>
          </p:cNvPicPr>
          <p:nvPr/>
        </p:nvPicPr>
        <p:blipFill>
          <a:blip r:embed="rId3" cstate="print"/>
          <a:srcRect/>
          <a:stretch>
            <a:fillRect/>
          </a:stretch>
        </p:blipFill>
        <p:spPr bwMode="auto">
          <a:xfrm>
            <a:off x="274320" y="1554480"/>
            <a:ext cx="7900416" cy="3950208"/>
          </a:xfrm>
          <a:prstGeom prst="rect">
            <a:avLst/>
          </a:prstGeom>
          <a:noFill/>
        </p:spPr>
      </p:pic>
      <p:sp>
        <p:nvSpPr>
          <p:cNvPr id="2" name="Title 1"/>
          <p:cNvSpPr>
            <a:spLocks noGrp="1"/>
          </p:cNvSpPr>
          <p:nvPr>
            <p:ph type="title"/>
          </p:nvPr>
        </p:nvSpPr>
        <p:spPr/>
        <p:txBody>
          <a:bodyPr/>
          <a:lstStyle/>
          <a:p>
            <a:r>
              <a:rPr lang="en-US" sz="3600" dirty="0" err="1" smtClean="0"/>
              <a:t>MLtuner</a:t>
            </a:r>
            <a:r>
              <a:rPr lang="en-US" sz="3600" dirty="0" smtClean="0"/>
              <a:t> vs. traditional tuning approaches</a:t>
            </a:r>
            <a:endParaRPr lang="en-US" sz="3600" dirty="0"/>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51</a:t>
            </a:fld>
            <a:endParaRPr lang="en-US" altLang="en-US" sz="1600" dirty="0"/>
          </a:p>
        </p:txBody>
      </p:sp>
      <p:sp>
        <p:nvSpPr>
          <p:cNvPr id="8" name="TextBox 7"/>
          <p:cNvSpPr txBox="1"/>
          <p:nvPr/>
        </p:nvSpPr>
        <p:spPr>
          <a:xfrm>
            <a:off x="74644" y="914400"/>
            <a:ext cx="8864079" cy="769441"/>
          </a:xfrm>
          <a:prstGeom prst="rect">
            <a:avLst/>
          </a:prstGeom>
          <a:noFill/>
        </p:spPr>
        <p:txBody>
          <a:bodyPr wrap="square" rtlCol="0">
            <a:spAutoFit/>
          </a:bodyPr>
          <a:lstStyle/>
          <a:p>
            <a:r>
              <a:rPr lang="en-US" sz="2200" dirty="0" smtClean="0"/>
              <a:t>Benchmark: image classification with Inception-BN on ILSVRC12</a:t>
            </a:r>
          </a:p>
          <a:p>
            <a:r>
              <a:rPr lang="en-US" sz="2200" dirty="0" err="1" smtClean="0"/>
              <a:t>Tunables</a:t>
            </a:r>
            <a:r>
              <a:rPr lang="en-US" sz="2200" dirty="0" smtClean="0"/>
              <a:t>: learning rate, momentum, batch size, data staleness</a:t>
            </a:r>
            <a:endParaRPr lang="en-US" sz="2200" dirty="0"/>
          </a:p>
        </p:txBody>
      </p:sp>
      <p:sp>
        <p:nvSpPr>
          <p:cNvPr id="9" name="TextBox 8"/>
          <p:cNvSpPr txBox="1"/>
          <p:nvPr/>
        </p:nvSpPr>
        <p:spPr>
          <a:xfrm>
            <a:off x="544285" y="5452186"/>
            <a:ext cx="8864079" cy="461665"/>
          </a:xfrm>
          <a:prstGeom prst="rect">
            <a:avLst/>
          </a:prstGeom>
          <a:noFill/>
        </p:spPr>
        <p:txBody>
          <a:bodyPr wrap="square" rtlCol="0">
            <a:spAutoFit/>
          </a:bodyPr>
          <a:lstStyle/>
          <a:p>
            <a:r>
              <a:rPr lang="en-US" sz="2400" dirty="0" smtClean="0"/>
              <a:t>Re-tuning improves model accuracy</a:t>
            </a:r>
            <a:endParaRPr lang="en-US" sz="2400"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1" name="Picture 3" descr="C:\Users\cui\Dropbox\CMU\Research\2013 LazyTable\pres\2017-04 Thesis Defense\figs\inception-compare-baselines0.png"/>
          <p:cNvPicPr>
            <a:picLocks noChangeAspect="1" noChangeArrowheads="1"/>
          </p:cNvPicPr>
          <p:nvPr/>
        </p:nvPicPr>
        <p:blipFill>
          <a:blip r:embed="rId3" cstate="print"/>
          <a:srcRect/>
          <a:stretch>
            <a:fillRect/>
          </a:stretch>
        </p:blipFill>
        <p:spPr bwMode="auto">
          <a:xfrm>
            <a:off x="274320" y="1554480"/>
            <a:ext cx="7900416" cy="3950208"/>
          </a:xfrm>
          <a:prstGeom prst="rect">
            <a:avLst/>
          </a:prstGeom>
          <a:noFill/>
        </p:spPr>
      </p:pic>
      <p:sp>
        <p:nvSpPr>
          <p:cNvPr id="2" name="Title 1"/>
          <p:cNvSpPr>
            <a:spLocks noGrp="1"/>
          </p:cNvSpPr>
          <p:nvPr>
            <p:ph type="title"/>
          </p:nvPr>
        </p:nvSpPr>
        <p:spPr/>
        <p:txBody>
          <a:bodyPr/>
          <a:lstStyle/>
          <a:p>
            <a:r>
              <a:rPr lang="en-US" sz="3600" dirty="0" err="1" smtClean="0"/>
              <a:t>MLtuner</a:t>
            </a:r>
            <a:r>
              <a:rPr lang="en-US" sz="3600" dirty="0" smtClean="0"/>
              <a:t> vs. traditional tuning approaches</a:t>
            </a:r>
            <a:endParaRPr lang="en-US" sz="3600" dirty="0"/>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52</a:t>
            </a:fld>
            <a:endParaRPr lang="en-US" altLang="en-US" sz="1600" dirty="0"/>
          </a:p>
        </p:txBody>
      </p:sp>
      <p:sp>
        <p:nvSpPr>
          <p:cNvPr id="8" name="TextBox 7"/>
          <p:cNvSpPr txBox="1"/>
          <p:nvPr/>
        </p:nvSpPr>
        <p:spPr>
          <a:xfrm>
            <a:off x="74644" y="914400"/>
            <a:ext cx="8864079" cy="769441"/>
          </a:xfrm>
          <a:prstGeom prst="rect">
            <a:avLst/>
          </a:prstGeom>
          <a:noFill/>
        </p:spPr>
        <p:txBody>
          <a:bodyPr wrap="square" rtlCol="0">
            <a:spAutoFit/>
          </a:bodyPr>
          <a:lstStyle/>
          <a:p>
            <a:r>
              <a:rPr lang="en-US" sz="2200" dirty="0" smtClean="0"/>
              <a:t>Benchmark: image classification with Inception-BN on ILSVRC12</a:t>
            </a:r>
          </a:p>
          <a:p>
            <a:r>
              <a:rPr lang="en-US" sz="2200" dirty="0" err="1" smtClean="0"/>
              <a:t>Tunables</a:t>
            </a:r>
            <a:r>
              <a:rPr lang="en-US" sz="2200" dirty="0" smtClean="0"/>
              <a:t>: learning rate, momentum, batch size, data staleness</a:t>
            </a:r>
            <a:endParaRPr lang="en-US" sz="2200" dirty="0"/>
          </a:p>
        </p:txBody>
      </p:sp>
      <p:sp>
        <p:nvSpPr>
          <p:cNvPr id="9" name="TextBox 8"/>
          <p:cNvSpPr txBox="1"/>
          <p:nvPr/>
        </p:nvSpPr>
        <p:spPr>
          <a:xfrm>
            <a:off x="544285" y="5452186"/>
            <a:ext cx="8864079" cy="461665"/>
          </a:xfrm>
          <a:prstGeom prst="rect">
            <a:avLst/>
          </a:prstGeom>
          <a:noFill/>
        </p:spPr>
        <p:txBody>
          <a:bodyPr wrap="square" rtlCol="0">
            <a:spAutoFit/>
          </a:bodyPr>
          <a:lstStyle/>
          <a:p>
            <a:r>
              <a:rPr lang="en-US" sz="2400" dirty="0" smtClean="0"/>
              <a:t>Re-tuning improves model accuracy</a:t>
            </a:r>
            <a:endParaRPr lang="en-US" sz="2400" dirty="0"/>
          </a:p>
        </p:txBody>
      </p:sp>
      <p:sp>
        <p:nvSpPr>
          <p:cNvPr id="10" name="TextBox 9"/>
          <p:cNvSpPr txBox="1"/>
          <p:nvPr/>
        </p:nvSpPr>
        <p:spPr>
          <a:xfrm>
            <a:off x="2290851" y="3473592"/>
            <a:ext cx="4563321" cy="830997"/>
          </a:xfrm>
          <a:prstGeom prst="rect">
            <a:avLst/>
          </a:prstGeom>
          <a:noFill/>
        </p:spPr>
        <p:txBody>
          <a:bodyPr wrap="square" rtlCol="0">
            <a:spAutoFit/>
          </a:bodyPr>
          <a:lstStyle/>
          <a:p>
            <a:r>
              <a:rPr lang="en-US" sz="2400" dirty="0" err="1" smtClean="0"/>
              <a:t>MLtuner</a:t>
            </a:r>
            <a:r>
              <a:rPr lang="en-US" sz="2400" dirty="0" smtClean="0"/>
              <a:t> tunes </a:t>
            </a:r>
            <a:r>
              <a:rPr lang="en-US" sz="2400" dirty="0" err="1" smtClean="0"/>
              <a:t>tunables</a:t>
            </a:r>
            <a:endParaRPr lang="en-US" sz="2400" dirty="0" smtClean="0"/>
          </a:p>
          <a:p>
            <a:r>
              <a:rPr lang="en-US" sz="2400" dirty="0" smtClean="0"/>
              <a:t>(based on training loss)</a:t>
            </a:r>
            <a:endParaRPr lang="en-US" sz="2400" dirty="0"/>
          </a:p>
        </p:txBody>
      </p:sp>
      <p:cxnSp>
        <p:nvCxnSpPr>
          <p:cNvPr id="13" name="Straight Arrow Connector 12"/>
          <p:cNvCxnSpPr/>
          <p:nvPr/>
        </p:nvCxnSpPr>
        <p:spPr bwMode="auto">
          <a:xfrm rot="10800000">
            <a:off x="1984918" y="3189250"/>
            <a:ext cx="538829" cy="35862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5" name="Straight Arrow Connector 14"/>
          <p:cNvCxnSpPr/>
          <p:nvPr/>
        </p:nvCxnSpPr>
        <p:spPr bwMode="auto">
          <a:xfrm rot="16200000" flipV="1">
            <a:off x="2349116" y="3025772"/>
            <a:ext cx="512510" cy="34881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4" name="Straight Arrow Connector 13"/>
          <p:cNvCxnSpPr/>
          <p:nvPr/>
        </p:nvCxnSpPr>
        <p:spPr bwMode="auto">
          <a:xfrm rot="10800000" flipV="1">
            <a:off x="1371600" y="3913634"/>
            <a:ext cx="841248" cy="71323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2" name="Straight Arrow Connector 21"/>
          <p:cNvCxnSpPr/>
          <p:nvPr/>
        </p:nvCxnSpPr>
        <p:spPr bwMode="auto">
          <a:xfrm rot="16200000" flipV="1">
            <a:off x="3131487" y="3135500"/>
            <a:ext cx="587297" cy="15953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1" descr="C:\Users\cui\Dropbox\CMU\Research\2013 LazyTable\pres\2017-04 Thesis Defense\figs\inception-compare-baselines2.png"/>
          <p:cNvPicPr>
            <a:picLocks noChangeAspect="1" noChangeArrowheads="1"/>
          </p:cNvPicPr>
          <p:nvPr/>
        </p:nvPicPr>
        <p:blipFill>
          <a:blip r:embed="rId3" cstate="print"/>
          <a:srcRect/>
          <a:stretch>
            <a:fillRect/>
          </a:stretch>
        </p:blipFill>
        <p:spPr bwMode="auto">
          <a:xfrm>
            <a:off x="274320" y="1554480"/>
            <a:ext cx="7900416" cy="3950208"/>
          </a:xfrm>
          <a:prstGeom prst="rect">
            <a:avLst/>
          </a:prstGeom>
          <a:noFill/>
        </p:spPr>
      </p:pic>
      <p:sp>
        <p:nvSpPr>
          <p:cNvPr id="2" name="Title 1"/>
          <p:cNvSpPr>
            <a:spLocks noGrp="1"/>
          </p:cNvSpPr>
          <p:nvPr>
            <p:ph type="title"/>
          </p:nvPr>
        </p:nvSpPr>
        <p:spPr/>
        <p:txBody>
          <a:bodyPr/>
          <a:lstStyle/>
          <a:p>
            <a:r>
              <a:rPr lang="en-US" sz="3600" dirty="0" err="1" smtClean="0"/>
              <a:t>MLtuner</a:t>
            </a:r>
            <a:r>
              <a:rPr lang="en-US" sz="3600" dirty="0" smtClean="0"/>
              <a:t> vs. traditional tuning approaches</a:t>
            </a:r>
            <a:endParaRPr lang="en-US" sz="3600" dirty="0"/>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53</a:t>
            </a:fld>
            <a:endParaRPr lang="en-US" altLang="en-US" sz="1600" dirty="0"/>
          </a:p>
        </p:txBody>
      </p:sp>
      <p:sp>
        <p:nvSpPr>
          <p:cNvPr id="8" name="TextBox 7"/>
          <p:cNvSpPr txBox="1"/>
          <p:nvPr/>
        </p:nvSpPr>
        <p:spPr>
          <a:xfrm>
            <a:off x="279921" y="4977049"/>
            <a:ext cx="8864079" cy="1446550"/>
          </a:xfrm>
          <a:prstGeom prst="rect">
            <a:avLst/>
          </a:prstGeom>
          <a:noFill/>
        </p:spPr>
        <p:txBody>
          <a:bodyPr wrap="square" rtlCol="0">
            <a:spAutoFit/>
          </a:bodyPr>
          <a:lstStyle/>
          <a:p>
            <a:r>
              <a:rPr lang="en-US" sz="2200" dirty="0" smtClean="0"/>
              <a:t>Spearmint approach:</a:t>
            </a:r>
          </a:p>
          <a:p>
            <a:r>
              <a:rPr lang="en-US" sz="2200" dirty="0" smtClean="0"/>
              <a:t>	sample settings with Bayesian optimization</a:t>
            </a:r>
          </a:p>
          <a:p>
            <a:r>
              <a:rPr lang="en-US" sz="2200" dirty="0" smtClean="0"/>
              <a:t>	run each sampled setting to completion</a:t>
            </a:r>
          </a:p>
          <a:p>
            <a:r>
              <a:rPr lang="en-US" sz="2200" dirty="0" smtClean="0"/>
              <a:t>	spent all time trying setting (</a:t>
            </a:r>
            <a:r>
              <a:rPr lang="en-US" sz="2200" dirty="0" err="1" smtClean="0"/>
              <a:t>lr</a:t>
            </a:r>
            <a:r>
              <a:rPr lang="en-US" sz="2200" dirty="0" smtClean="0"/>
              <a:t>=1e-5, m=0, </a:t>
            </a:r>
            <a:r>
              <a:rPr lang="en-US" sz="2200" dirty="0" err="1" smtClean="0"/>
              <a:t>bs</a:t>
            </a:r>
            <a:r>
              <a:rPr lang="en-US" sz="2200" dirty="0" smtClean="0"/>
              <a:t>=2, </a:t>
            </a:r>
            <a:r>
              <a:rPr lang="en-US" sz="2200" dirty="0" err="1" smtClean="0"/>
              <a:t>ds</a:t>
            </a:r>
            <a:r>
              <a:rPr lang="en-US" sz="2200" dirty="0" smtClean="0"/>
              <a:t>=0)</a:t>
            </a:r>
          </a:p>
        </p:txBody>
      </p:sp>
      <p:sp>
        <p:nvSpPr>
          <p:cNvPr id="9" name="TextBox 8"/>
          <p:cNvSpPr txBox="1"/>
          <p:nvPr/>
        </p:nvSpPr>
        <p:spPr>
          <a:xfrm>
            <a:off x="74644" y="914400"/>
            <a:ext cx="8864079" cy="769441"/>
          </a:xfrm>
          <a:prstGeom prst="rect">
            <a:avLst/>
          </a:prstGeom>
          <a:noFill/>
        </p:spPr>
        <p:txBody>
          <a:bodyPr wrap="square" rtlCol="0">
            <a:spAutoFit/>
          </a:bodyPr>
          <a:lstStyle/>
          <a:p>
            <a:r>
              <a:rPr lang="en-US" sz="2200" dirty="0" smtClean="0"/>
              <a:t>Benchmark: image classification with Inception-BN on ILSVRC12</a:t>
            </a:r>
          </a:p>
          <a:p>
            <a:r>
              <a:rPr lang="en-US" sz="2200" dirty="0" err="1" smtClean="0"/>
              <a:t>Tunables</a:t>
            </a:r>
            <a:r>
              <a:rPr lang="en-US" sz="2200" dirty="0" smtClean="0"/>
              <a:t>: learning rate, momentum, batch size, data staleness</a:t>
            </a:r>
            <a:endParaRPr lang="en-US" sz="2200" dirty="0"/>
          </a:p>
        </p:txBody>
      </p:sp>
      <p:sp>
        <p:nvSpPr>
          <p:cNvPr id="10" name="TextBox 9"/>
          <p:cNvSpPr txBox="1"/>
          <p:nvPr/>
        </p:nvSpPr>
        <p:spPr>
          <a:xfrm>
            <a:off x="6917715" y="3748359"/>
            <a:ext cx="2226285" cy="400110"/>
          </a:xfrm>
          <a:prstGeom prst="rect">
            <a:avLst/>
          </a:prstGeom>
          <a:solidFill>
            <a:schemeClr val="bg1">
              <a:alpha val="50000"/>
            </a:schemeClr>
          </a:solidFill>
        </p:spPr>
        <p:txBody>
          <a:bodyPr wrap="square" rtlCol="0">
            <a:spAutoFit/>
          </a:bodyPr>
          <a:lstStyle/>
          <a:p>
            <a:r>
              <a:rPr lang="en-US" sz="2000" dirty="0" smtClean="0"/>
              <a:t>Not finished yet</a:t>
            </a:r>
            <a:endParaRPr lang="en-US" sz="2000"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cui\Dropbox\CMU\Research\2013 LazyTable\pres\2017-04 Thesis Defense\figs\inception-compare-baselines.png"/>
          <p:cNvPicPr>
            <a:picLocks noChangeAspect="1" noChangeArrowheads="1"/>
          </p:cNvPicPr>
          <p:nvPr/>
        </p:nvPicPr>
        <p:blipFill>
          <a:blip r:embed="rId3" cstate="print"/>
          <a:srcRect/>
          <a:stretch>
            <a:fillRect/>
          </a:stretch>
        </p:blipFill>
        <p:spPr bwMode="auto">
          <a:xfrm>
            <a:off x="274320" y="1554480"/>
            <a:ext cx="7900416" cy="3950208"/>
          </a:xfrm>
          <a:prstGeom prst="rect">
            <a:avLst/>
          </a:prstGeom>
          <a:noFill/>
        </p:spPr>
      </p:pic>
      <p:sp>
        <p:nvSpPr>
          <p:cNvPr id="2" name="Title 1"/>
          <p:cNvSpPr>
            <a:spLocks noGrp="1"/>
          </p:cNvSpPr>
          <p:nvPr>
            <p:ph type="title"/>
          </p:nvPr>
        </p:nvSpPr>
        <p:spPr/>
        <p:txBody>
          <a:bodyPr/>
          <a:lstStyle/>
          <a:p>
            <a:r>
              <a:rPr lang="en-US" sz="3600" dirty="0" err="1" smtClean="0"/>
              <a:t>MLtuner</a:t>
            </a:r>
            <a:r>
              <a:rPr lang="en-US" sz="3600" dirty="0" smtClean="0"/>
              <a:t> vs. traditional tuning approaches</a:t>
            </a:r>
            <a:endParaRPr lang="en-US" sz="3600" dirty="0"/>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54</a:t>
            </a:fld>
            <a:endParaRPr lang="en-US" altLang="en-US" sz="1600" dirty="0"/>
          </a:p>
        </p:txBody>
      </p:sp>
      <p:sp>
        <p:nvSpPr>
          <p:cNvPr id="11" name="TextBox 10"/>
          <p:cNvSpPr txBox="1"/>
          <p:nvPr/>
        </p:nvSpPr>
        <p:spPr>
          <a:xfrm>
            <a:off x="279921" y="4977049"/>
            <a:ext cx="8864079" cy="1446550"/>
          </a:xfrm>
          <a:prstGeom prst="rect">
            <a:avLst/>
          </a:prstGeom>
          <a:noFill/>
        </p:spPr>
        <p:txBody>
          <a:bodyPr wrap="square" rtlCol="0">
            <a:spAutoFit/>
          </a:bodyPr>
          <a:lstStyle/>
          <a:p>
            <a:r>
              <a:rPr lang="en-US" sz="2200" dirty="0" err="1" smtClean="0"/>
              <a:t>HyperBand</a:t>
            </a:r>
            <a:r>
              <a:rPr lang="en-US" sz="2200" dirty="0" smtClean="0"/>
              <a:t> approach:</a:t>
            </a:r>
          </a:p>
          <a:p>
            <a:pPr marL="0" lvl="2"/>
            <a:r>
              <a:rPr lang="en-US" sz="2200" dirty="0" smtClean="0"/>
              <a:t>	try multiple settings in parallel</a:t>
            </a:r>
          </a:p>
          <a:p>
            <a:r>
              <a:rPr lang="en-US" sz="2200" dirty="0" smtClean="0"/>
              <a:t>	stop half of the trying settings every a few iterations</a:t>
            </a:r>
          </a:p>
          <a:p>
            <a:r>
              <a:rPr lang="en-US" sz="2200" dirty="0" err="1" smtClean="0"/>
              <a:t>MLtuner</a:t>
            </a:r>
            <a:r>
              <a:rPr lang="en-US" sz="2200" dirty="0" smtClean="0"/>
              <a:t> converges faster and reaches higher accuracy</a:t>
            </a:r>
          </a:p>
        </p:txBody>
      </p:sp>
      <p:sp>
        <p:nvSpPr>
          <p:cNvPr id="12" name="TextBox 11"/>
          <p:cNvSpPr txBox="1"/>
          <p:nvPr/>
        </p:nvSpPr>
        <p:spPr>
          <a:xfrm>
            <a:off x="74644" y="914400"/>
            <a:ext cx="8864079" cy="769441"/>
          </a:xfrm>
          <a:prstGeom prst="rect">
            <a:avLst/>
          </a:prstGeom>
          <a:noFill/>
        </p:spPr>
        <p:txBody>
          <a:bodyPr wrap="square" rtlCol="0">
            <a:spAutoFit/>
          </a:bodyPr>
          <a:lstStyle/>
          <a:p>
            <a:r>
              <a:rPr lang="en-US" sz="2200" dirty="0" smtClean="0"/>
              <a:t>Benchmark: image classification with Inception-BN on ILSVRC12</a:t>
            </a:r>
          </a:p>
          <a:p>
            <a:r>
              <a:rPr lang="en-US" sz="2200" dirty="0" err="1" smtClean="0"/>
              <a:t>Tunables</a:t>
            </a:r>
            <a:r>
              <a:rPr lang="en-US" sz="2200" dirty="0" smtClean="0"/>
              <a:t>: learning rate, momentum, batch size, data staleness</a:t>
            </a:r>
            <a:endParaRPr lang="en-US" sz="2200" dirty="0"/>
          </a:p>
        </p:txBody>
      </p:sp>
      <p:sp>
        <p:nvSpPr>
          <p:cNvPr id="14" name="TextBox 13"/>
          <p:cNvSpPr txBox="1"/>
          <p:nvPr/>
        </p:nvSpPr>
        <p:spPr>
          <a:xfrm>
            <a:off x="6917715" y="3748359"/>
            <a:ext cx="2226285" cy="400110"/>
          </a:xfrm>
          <a:prstGeom prst="rect">
            <a:avLst/>
          </a:prstGeom>
          <a:solidFill>
            <a:schemeClr val="bg1">
              <a:alpha val="50000"/>
            </a:schemeClr>
          </a:solidFill>
        </p:spPr>
        <p:txBody>
          <a:bodyPr wrap="square" rtlCol="0">
            <a:spAutoFit/>
          </a:bodyPr>
          <a:lstStyle/>
          <a:p>
            <a:r>
              <a:rPr lang="en-US" sz="2000" dirty="0" smtClean="0"/>
              <a:t>Not finished yet</a:t>
            </a:r>
            <a:endParaRPr lang="en-US" sz="2000"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cui\Dropbox\CMU\Research\2013 LazyTable\pres\2017-04 Thesis Defense\figs\cifar-all-lrs1.png"/>
          <p:cNvPicPr>
            <a:picLocks noChangeAspect="1" noChangeArrowheads="1"/>
          </p:cNvPicPr>
          <p:nvPr/>
        </p:nvPicPr>
        <p:blipFill>
          <a:blip r:embed="rId3" cstate="print"/>
          <a:srcRect/>
          <a:stretch>
            <a:fillRect/>
          </a:stretch>
        </p:blipFill>
        <p:spPr bwMode="auto">
          <a:xfrm>
            <a:off x="0" y="1673352"/>
            <a:ext cx="8816337" cy="4114800"/>
          </a:xfrm>
          <a:prstGeom prst="rect">
            <a:avLst/>
          </a:prstGeom>
          <a:noFill/>
        </p:spPr>
      </p:pic>
      <p:sp>
        <p:nvSpPr>
          <p:cNvPr id="2" name="Title 1"/>
          <p:cNvSpPr>
            <a:spLocks noGrp="1"/>
          </p:cNvSpPr>
          <p:nvPr>
            <p:ph type="title"/>
          </p:nvPr>
        </p:nvSpPr>
        <p:spPr/>
        <p:txBody>
          <a:bodyPr/>
          <a:lstStyle/>
          <a:p>
            <a:r>
              <a:rPr lang="en-US" sz="3600" dirty="0" smtClean="0"/>
              <a:t>Tuning initial LR for adaptive LR algorithms</a:t>
            </a:r>
            <a:endParaRPr lang="en-US" sz="3600" dirty="0"/>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55</a:t>
            </a:fld>
            <a:endParaRPr lang="en-US" altLang="en-US" sz="1600" dirty="0"/>
          </a:p>
        </p:txBody>
      </p:sp>
      <p:sp>
        <p:nvSpPr>
          <p:cNvPr id="8" name="Content Placeholder 7"/>
          <p:cNvSpPr txBox="1">
            <a:spLocks noGrp="1"/>
          </p:cNvSpPr>
          <p:nvPr>
            <p:ph idx="1"/>
          </p:nvPr>
        </p:nvSpPr>
        <p:spPr>
          <a:xfrm>
            <a:off x="685799" y="1018635"/>
            <a:ext cx="8458201" cy="430802"/>
          </a:xfrm>
          <a:prstGeom prst="rect">
            <a:avLst/>
          </a:prstGeom>
          <a:noFill/>
        </p:spPr>
        <p:txBody>
          <a:bodyPr wrap="square" rtlCol="0">
            <a:spAutoFit/>
          </a:bodyPr>
          <a:lstStyle/>
          <a:p>
            <a:r>
              <a:rPr lang="en-US" sz="2200" b="1" dirty="0" smtClean="0"/>
              <a:t>Benchmark: image classification with </a:t>
            </a:r>
            <a:r>
              <a:rPr lang="en-US" sz="2200" b="1" dirty="0" err="1" smtClean="0"/>
              <a:t>AlexNet</a:t>
            </a:r>
            <a:r>
              <a:rPr lang="en-US" sz="2200" b="1" dirty="0" smtClean="0"/>
              <a:t> on Cifar10</a:t>
            </a:r>
          </a:p>
        </p:txBody>
      </p:sp>
      <p:sp>
        <p:nvSpPr>
          <p:cNvPr id="10" name="TextBox 9"/>
          <p:cNvSpPr txBox="1"/>
          <p:nvPr/>
        </p:nvSpPr>
        <p:spPr>
          <a:xfrm>
            <a:off x="676740" y="5684415"/>
            <a:ext cx="7828909" cy="430887"/>
          </a:xfrm>
          <a:prstGeom prst="rect">
            <a:avLst/>
          </a:prstGeom>
          <a:noFill/>
        </p:spPr>
        <p:txBody>
          <a:bodyPr wrap="square" rtlCol="0">
            <a:spAutoFit/>
          </a:bodyPr>
          <a:lstStyle/>
          <a:p>
            <a:r>
              <a:rPr lang="en-US" sz="2200" dirty="0" smtClean="0"/>
              <a:t>Initial learning rate affects converged model accuracies</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cui\Dropbox\CMU\Research\2013 LazyTable\pres\2017-04 Thesis Defense\figs\cifar-all-lrs.png"/>
          <p:cNvPicPr>
            <a:picLocks noChangeAspect="1" noChangeArrowheads="1"/>
          </p:cNvPicPr>
          <p:nvPr/>
        </p:nvPicPr>
        <p:blipFill>
          <a:blip r:embed="rId3" cstate="print"/>
          <a:srcRect/>
          <a:stretch>
            <a:fillRect/>
          </a:stretch>
        </p:blipFill>
        <p:spPr bwMode="auto">
          <a:xfrm>
            <a:off x="0" y="1673352"/>
            <a:ext cx="8816334" cy="4114800"/>
          </a:xfrm>
          <a:prstGeom prst="rect">
            <a:avLst/>
          </a:prstGeom>
          <a:noFill/>
        </p:spPr>
      </p:pic>
      <p:sp>
        <p:nvSpPr>
          <p:cNvPr id="2" name="Title 1"/>
          <p:cNvSpPr>
            <a:spLocks noGrp="1"/>
          </p:cNvSpPr>
          <p:nvPr>
            <p:ph type="title"/>
          </p:nvPr>
        </p:nvSpPr>
        <p:spPr/>
        <p:txBody>
          <a:bodyPr/>
          <a:lstStyle/>
          <a:p>
            <a:r>
              <a:rPr lang="en-US" sz="3600" dirty="0" smtClean="0"/>
              <a:t>Tuning initial LR for adaptive LR algorithms</a:t>
            </a:r>
            <a:endParaRPr lang="en-US" sz="3600" dirty="0"/>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56</a:t>
            </a:fld>
            <a:endParaRPr lang="en-US" altLang="en-US" sz="1600" dirty="0"/>
          </a:p>
        </p:txBody>
      </p:sp>
      <p:sp>
        <p:nvSpPr>
          <p:cNvPr id="8" name="Content Placeholder 7"/>
          <p:cNvSpPr txBox="1">
            <a:spLocks noGrp="1"/>
          </p:cNvSpPr>
          <p:nvPr>
            <p:ph idx="1"/>
          </p:nvPr>
        </p:nvSpPr>
        <p:spPr>
          <a:xfrm>
            <a:off x="685799" y="1018635"/>
            <a:ext cx="8458201" cy="837067"/>
          </a:xfrm>
          <a:prstGeom prst="rect">
            <a:avLst/>
          </a:prstGeom>
          <a:noFill/>
        </p:spPr>
        <p:txBody>
          <a:bodyPr wrap="square" rtlCol="0">
            <a:spAutoFit/>
          </a:bodyPr>
          <a:lstStyle/>
          <a:p>
            <a:r>
              <a:rPr lang="en-US" sz="2200" b="1" dirty="0" smtClean="0"/>
              <a:t>Benchmark: image classification with </a:t>
            </a:r>
            <a:r>
              <a:rPr lang="en-US" sz="2200" b="1" dirty="0" err="1" smtClean="0"/>
              <a:t>AlexNet</a:t>
            </a:r>
            <a:r>
              <a:rPr lang="en-US" sz="2200" b="1" dirty="0" smtClean="0"/>
              <a:t> on Cifar10</a:t>
            </a:r>
          </a:p>
          <a:p>
            <a:r>
              <a:rPr lang="en-US" sz="2200" b="1" dirty="0" smtClean="0"/>
              <a:t>Tunable: initial learning rate</a:t>
            </a:r>
          </a:p>
        </p:txBody>
      </p:sp>
      <p:sp>
        <p:nvSpPr>
          <p:cNvPr id="10" name="TextBox 9"/>
          <p:cNvSpPr txBox="1"/>
          <p:nvPr/>
        </p:nvSpPr>
        <p:spPr>
          <a:xfrm>
            <a:off x="676740" y="5615403"/>
            <a:ext cx="8467260" cy="769441"/>
          </a:xfrm>
          <a:prstGeom prst="rect">
            <a:avLst/>
          </a:prstGeom>
          <a:noFill/>
        </p:spPr>
        <p:txBody>
          <a:bodyPr wrap="square" rtlCol="0">
            <a:spAutoFit/>
          </a:bodyPr>
          <a:lstStyle/>
          <a:p>
            <a:r>
              <a:rPr lang="en-US" sz="2200" dirty="0" smtClean="0"/>
              <a:t>Initial learning rates picked by </a:t>
            </a:r>
            <a:r>
              <a:rPr lang="en-US" sz="2200" dirty="0" err="1" smtClean="0"/>
              <a:t>MLtuner</a:t>
            </a:r>
            <a:r>
              <a:rPr lang="en-US" sz="2200" dirty="0" smtClean="0"/>
              <a:t> are close to optimal</a:t>
            </a:r>
          </a:p>
          <a:p>
            <a:r>
              <a:rPr lang="en-US" sz="2200" dirty="0" err="1" smtClean="0"/>
              <a:t>MLtuner</a:t>
            </a:r>
            <a:r>
              <a:rPr lang="en-US" sz="2200" dirty="0" smtClean="0"/>
              <a:t> complements the adaptive LR algorithms</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Thesis contributions</a:t>
            </a:r>
            <a:endParaRPr lang="en-US" dirty="0"/>
          </a:p>
        </p:txBody>
      </p:sp>
      <p:sp>
        <p:nvSpPr>
          <p:cNvPr id="3" name="Content Placeholder 2"/>
          <p:cNvSpPr>
            <a:spLocks noGrp="1"/>
          </p:cNvSpPr>
          <p:nvPr>
            <p:ph idx="1"/>
          </p:nvPr>
        </p:nvSpPr>
        <p:spPr>
          <a:xfrm>
            <a:off x="127591" y="1104900"/>
            <a:ext cx="9144000" cy="4648200"/>
          </a:xfrm>
        </p:spPr>
        <p:txBody>
          <a:bodyPr/>
          <a:lstStyle/>
          <a:p>
            <a:r>
              <a:rPr lang="en-US" sz="2400" dirty="0" err="1" smtClean="0"/>
              <a:t>IterStore</a:t>
            </a:r>
            <a:r>
              <a:rPr lang="en-US" sz="2400" dirty="0" smtClean="0"/>
              <a:t> [Cui et al. </a:t>
            </a:r>
            <a:r>
              <a:rPr lang="en-US" sz="2400" dirty="0" err="1" smtClean="0"/>
              <a:t>SoCC</a:t>
            </a:r>
            <a:r>
              <a:rPr lang="en-US" sz="2400" dirty="0" smtClean="0"/>
              <a:t> ‘14]</a:t>
            </a:r>
          </a:p>
          <a:p>
            <a:pPr lvl="1"/>
            <a:r>
              <a:rPr lang="en-US" sz="2000" dirty="0" smtClean="0"/>
              <a:t>exploited repeated data access</a:t>
            </a:r>
          </a:p>
          <a:p>
            <a:pPr lvl="1"/>
            <a:r>
              <a:rPr lang="en-US" sz="2000" dirty="0" smtClean="0"/>
              <a:t>designed methods of determining it and specializations to exploit it</a:t>
            </a:r>
          </a:p>
          <a:p>
            <a:pPr lvl="1"/>
            <a:r>
              <a:rPr lang="en-US" sz="2000" dirty="0" smtClean="0"/>
              <a:t>up to 50x speed up</a:t>
            </a:r>
          </a:p>
          <a:p>
            <a:r>
              <a:rPr lang="en-US" sz="2400" dirty="0" err="1" smtClean="0"/>
              <a:t>GeePS</a:t>
            </a:r>
            <a:r>
              <a:rPr lang="en-US" sz="2400" dirty="0" smtClean="0"/>
              <a:t> [Cui et al. </a:t>
            </a:r>
            <a:r>
              <a:rPr lang="en-US" sz="2400" dirty="0" err="1" smtClean="0"/>
              <a:t>EuroSys</a:t>
            </a:r>
            <a:r>
              <a:rPr lang="en-US" sz="2400" dirty="0" smtClean="0"/>
              <a:t> ‘16]</a:t>
            </a:r>
          </a:p>
          <a:p>
            <a:pPr lvl="1"/>
            <a:r>
              <a:rPr lang="en-US" sz="2000" dirty="0" smtClean="0"/>
              <a:t>exploited layer-by-layer pattern of deep learning</a:t>
            </a:r>
          </a:p>
          <a:p>
            <a:pPr lvl="1"/>
            <a:r>
              <a:rPr lang="en-US" sz="2000" dirty="0" smtClean="0"/>
              <a:t>designed a PS that overlaps GPU/CPU data transfer with computation</a:t>
            </a:r>
          </a:p>
          <a:p>
            <a:pPr lvl="1"/>
            <a:r>
              <a:rPr lang="en-US" sz="2000" dirty="0" smtClean="0"/>
              <a:t>2.5x speed up compared to traditional CPU parameter server</a:t>
            </a:r>
          </a:p>
          <a:p>
            <a:r>
              <a:rPr lang="en-US" sz="2400" dirty="0" err="1" smtClean="0"/>
              <a:t>MLtuner</a:t>
            </a:r>
            <a:r>
              <a:rPr lang="en-US" sz="2400" dirty="0" smtClean="0"/>
              <a:t> [In preparation]</a:t>
            </a:r>
          </a:p>
          <a:p>
            <a:pPr lvl="1"/>
            <a:r>
              <a:rPr lang="en-US" sz="2000" dirty="0" smtClean="0"/>
              <a:t>identified training </a:t>
            </a:r>
            <a:r>
              <a:rPr lang="en-US" sz="2000" dirty="0" err="1" smtClean="0"/>
              <a:t>tunables</a:t>
            </a:r>
            <a:r>
              <a:rPr lang="en-US" sz="2000" dirty="0" smtClean="0"/>
              <a:t> as a special class of </a:t>
            </a:r>
            <a:r>
              <a:rPr lang="en-US" sz="2000" dirty="0" err="1" smtClean="0"/>
              <a:t>hyperparams</a:t>
            </a:r>
            <a:endParaRPr lang="en-US" sz="2000" dirty="0" smtClean="0"/>
          </a:p>
          <a:p>
            <a:pPr lvl="1"/>
            <a:r>
              <a:rPr lang="en-US" sz="2000" dirty="0" smtClean="0"/>
              <a:t>over an order of magnitude faster than traditional tuning approaches</a:t>
            </a:r>
          </a:p>
          <a:p>
            <a:endParaRPr lang="en-US" sz="2400" dirty="0" smtClean="0"/>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57</a:t>
            </a:fld>
            <a:endParaRPr lang="en-US" altLang="en-US" sz="1600"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a:xfrm>
            <a:off x="170119" y="1104900"/>
            <a:ext cx="9591869" cy="4648200"/>
          </a:xfrm>
        </p:spPr>
        <p:txBody>
          <a:bodyPr/>
          <a:lstStyle/>
          <a:p>
            <a:r>
              <a:rPr lang="en-US" dirty="0" smtClean="0"/>
              <a:t>My wife</a:t>
            </a:r>
          </a:p>
          <a:p>
            <a:r>
              <a:rPr lang="en-US" dirty="0" smtClean="0"/>
              <a:t>My advisor: Greg Ganger</a:t>
            </a:r>
          </a:p>
          <a:p>
            <a:r>
              <a:rPr lang="en-US" dirty="0" smtClean="0"/>
              <a:t>My thesis committee</a:t>
            </a:r>
          </a:p>
          <a:p>
            <a:pPr lvl="1"/>
            <a:r>
              <a:rPr lang="en-US" dirty="0" smtClean="0"/>
              <a:t>Phil Gibbons, Garth Gibson, Eric Xing, Derek Murray</a:t>
            </a:r>
          </a:p>
          <a:p>
            <a:r>
              <a:rPr lang="en-US" dirty="0" smtClean="0"/>
              <a:t>My collaborators and colleagues at PDL</a:t>
            </a:r>
          </a:p>
          <a:p>
            <a:pPr lvl="1"/>
            <a:r>
              <a:rPr lang="en-US" dirty="0" smtClean="0"/>
              <a:t>Jason Boles, Jim </a:t>
            </a:r>
            <a:r>
              <a:rPr lang="en-US" dirty="0" err="1" smtClean="0"/>
              <a:t>Cipar</a:t>
            </a:r>
            <a:r>
              <a:rPr lang="en-US" dirty="0" smtClean="0"/>
              <a:t>, Chuck </a:t>
            </a:r>
            <a:r>
              <a:rPr lang="en-US" dirty="0" err="1" smtClean="0"/>
              <a:t>Cranor</a:t>
            </a:r>
            <a:r>
              <a:rPr lang="en-US" dirty="0" smtClean="0"/>
              <a:t>, David Dai, </a:t>
            </a:r>
            <a:br>
              <a:rPr lang="en-US" dirty="0" smtClean="0"/>
            </a:br>
            <a:r>
              <a:rPr lang="en-US" dirty="0" smtClean="0"/>
              <a:t>Joan </a:t>
            </a:r>
            <a:r>
              <a:rPr lang="en-US" dirty="0" err="1" smtClean="0"/>
              <a:t>Digney</a:t>
            </a:r>
            <a:r>
              <a:rPr lang="en-US" dirty="0" smtClean="0"/>
              <a:t>, Chad Dougherty, </a:t>
            </a:r>
            <a:r>
              <a:rPr lang="en-US" dirty="0" err="1" smtClean="0"/>
              <a:t>Zis</a:t>
            </a:r>
            <a:r>
              <a:rPr lang="en-US" dirty="0" smtClean="0"/>
              <a:t> </a:t>
            </a:r>
            <a:r>
              <a:rPr lang="en-US" dirty="0" err="1" smtClean="0"/>
              <a:t>Economou</a:t>
            </a:r>
            <a:r>
              <a:rPr lang="en-US" dirty="0" smtClean="0"/>
              <a:t>,</a:t>
            </a:r>
            <a:br>
              <a:rPr lang="en-US" dirty="0" smtClean="0"/>
            </a:br>
            <a:r>
              <a:rPr lang="en-US" dirty="0" smtClean="0"/>
              <a:t>Mitch </a:t>
            </a:r>
            <a:r>
              <a:rPr lang="en-US" dirty="0" err="1" smtClean="0"/>
              <a:t>Franzos</a:t>
            </a:r>
            <a:r>
              <a:rPr lang="en-US" dirty="0" smtClean="0"/>
              <a:t>, Aaron </a:t>
            </a:r>
            <a:r>
              <a:rPr lang="en-US" dirty="0" err="1" smtClean="0"/>
              <a:t>Harlap</a:t>
            </a:r>
            <a:r>
              <a:rPr lang="en-US" dirty="0" smtClean="0"/>
              <a:t>, </a:t>
            </a:r>
            <a:r>
              <a:rPr lang="en-US" dirty="0" err="1" smtClean="0"/>
              <a:t>Qirong</a:t>
            </a:r>
            <a:r>
              <a:rPr lang="en-US" dirty="0" smtClean="0"/>
              <a:t> Ho, Kevin Hsieh,</a:t>
            </a:r>
            <a:br>
              <a:rPr lang="en-US" dirty="0" smtClean="0"/>
            </a:br>
            <a:r>
              <a:rPr lang="en-US" dirty="0" smtClean="0"/>
              <a:t>Angela Jiang, </a:t>
            </a:r>
            <a:r>
              <a:rPr lang="en-US" dirty="0" err="1" smtClean="0"/>
              <a:t>Rajat</a:t>
            </a:r>
            <a:r>
              <a:rPr lang="en-US" dirty="0" smtClean="0"/>
              <a:t> </a:t>
            </a:r>
            <a:r>
              <a:rPr lang="en-US" dirty="0" err="1" smtClean="0"/>
              <a:t>Kateja</a:t>
            </a:r>
            <a:r>
              <a:rPr lang="en-US" dirty="0" smtClean="0"/>
              <a:t>, Kim Keeton, Jin </a:t>
            </a:r>
            <a:r>
              <a:rPr lang="en-US" dirty="0" err="1" smtClean="0"/>
              <a:t>Kyu</a:t>
            </a:r>
            <a:r>
              <a:rPr lang="en-US" dirty="0" smtClean="0"/>
              <a:t> Kim,</a:t>
            </a:r>
            <a:br>
              <a:rPr lang="en-US" dirty="0" smtClean="0"/>
            </a:br>
            <a:r>
              <a:rPr lang="en-US" dirty="0" smtClean="0"/>
              <a:t>Karen </a:t>
            </a:r>
            <a:r>
              <a:rPr lang="en-US" dirty="0" err="1" smtClean="0"/>
              <a:t>Lindenfelser</a:t>
            </a:r>
            <a:r>
              <a:rPr lang="en-US" dirty="0" smtClean="0"/>
              <a:t>, </a:t>
            </a:r>
            <a:r>
              <a:rPr lang="en-US" dirty="0" err="1" smtClean="0"/>
              <a:t>Hyeontaek</a:t>
            </a:r>
            <a:r>
              <a:rPr lang="en-US" dirty="0" smtClean="0"/>
              <a:t> Lim, Jun Woo Park,</a:t>
            </a:r>
            <a:br>
              <a:rPr lang="en-US" dirty="0" smtClean="0"/>
            </a:br>
            <a:r>
              <a:rPr lang="en-US" dirty="0" err="1" smtClean="0"/>
              <a:t>Aurick</a:t>
            </a:r>
            <a:r>
              <a:rPr lang="en-US" dirty="0" smtClean="0"/>
              <a:t> </a:t>
            </a:r>
            <a:r>
              <a:rPr lang="en-US" dirty="0" err="1" smtClean="0"/>
              <a:t>Qiao</a:t>
            </a:r>
            <a:r>
              <a:rPr lang="en-US" dirty="0" smtClean="0"/>
              <a:t>, </a:t>
            </a:r>
            <a:r>
              <a:rPr lang="en-US" dirty="0" err="1" smtClean="0"/>
              <a:t>Indrajit</a:t>
            </a:r>
            <a:r>
              <a:rPr lang="en-US" dirty="0" smtClean="0"/>
              <a:t> Roy, </a:t>
            </a:r>
            <a:r>
              <a:rPr lang="en-US" dirty="0" err="1" smtClean="0"/>
              <a:t>Alexey</a:t>
            </a:r>
            <a:r>
              <a:rPr lang="en-US" dirty="0" smtClean="0"/>
              <a:t> </a:t>
            </a:r>
            <a:r>
              <a:rPr lang="en-US" dirty="0" err="1" smtClean="0"/>
              <a:t>Tumanov</a:t>
            </a:r>
            <a:r>
              <a:rPr lang="en-US" dirty="0" smtClean="0"/>
              <a:t>, </a:t>
            </a:r>
            <a:r>
              <a:rPr lang="en-US" dirty="0" err="1" smtClean="0"/>
              <a:t>Jinliang</a:t>
            </a:r>
            <a:r>
              <a:rPr lang="en-US" dirty="0" smtClean="0"/>
              <a:t> Wei,</a:t>
            </a:r>
            <a:br>
              <a:rPr lang="en-US" dirty="0" smtClean="0"/>
            </a:br>
            <a:r>
              <a:rPr lang="en-US" dirty="0" err="1" smtClean="0"/>
              <a:t>Pengtao</a:t>
            </a:r>
            <a:r>
              <a:rPr lang="en-US" dirty="0" smtClean="0"/>
              <a:t> </a:t>
            </a:r>
            <a:r>
              <a:rPr lang="en-US" dirty="0" err="1" smtClean="0"/>
              <a:t>Xie</a:t>
            </a:r>
            <a:r>
              <a:rPr lang="en-US" dirty="0" smtClean="0"/>
              <a:t>, </a:t>
            </a:r>
            <a:r>
              <a:rPr lang="en-US" dirty="0" err="1" smtClean="0"/>
              <a:t>Lianghong</a:t>
            </a:r>
            <a:r>
              <a:rPr lang="en-US" dirty="0" smtClean="0"/>
              <a:t> </a:t>
            </a:r>
            <a:r>
              <a:rPr lang="en-US" dirty="0" err="1" smtClean="0"/>
              <a:t>Xu</a:t>
            </a:r>
            <a:r>
              <a:rPr lang="en-US" dirty="0" smtClean="0"/>
              <a:t>, </a:t>
            </a:r>
            <a:r>
              <a:rPr lang="en-US" dirty="0" err="1" smtClean="0"/>
              <a:t>Xiaolin</a:t>
            </a:r>
            <a:r>
              <a:rPr lang="en-US" dirty="0" smtClean="0"/>
              <a:t> </a:t>
            </a:r>
            <a:r>
              <a:rPr lang="en-US" dirty="0" err="1" smtClean="0"/>
              <a:t>Zang</a:t>
            </a:r>
            <a:r>
              <a:rPr lang="en-US" dirty="0" smtClean="0"/>
              <a:t>, </a:t>
            </a:r>
            <a:r>
              <a:rPr lang="en-US" dirty="0" err="1" smtClean="0"/>
              <a:t>Hao</a:t>
            </a:r>
            <a:r>
              <a:rPr lang="en-US" dirty="0" smtClean="0"/>
              <a:t> Zhang</a:t>
            </a:r>
            <a:endParaRPr lang="en-US" dirty="0"/>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58</a:t>
            </a:fld>
            <a:endParaRPr lang="en-US" altLang="en-US" sz="1600"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sz="2000" b="1" dirty="0" smtClean="0"/>
              <a:t>[</a:t>
            </a:r>
            <a:r>
              <a:rPr lang="en-US" sz="2000" b="1" dirty="0" err="1" smtClean="0"/>
              <a:t>IterStore</a:t>
            </a:r>
            <a:r>
              <a:rPr lang="en-US" sz="2000" b="1" dirty="0" smtClean="0"/>
              <a:t>] </a:t>
            </a:r>
            <a:r>
              <a:rPr lang="en-US" sz="2000" dirty="0" smtClean="0"/>
              <a:t>H. Cui, A. </a:t>
            </a:r>
            <a:r>
              <a:rPr lang="en-US" sz="2000" dirty="0" err="1" smtClean="0"/>
              <a:t>Tumanov</a:t>
            </a:r>
            <a:r>
              <a:rPr lang="en-US" sz="2000" dirty="0" smtClean="0"/>
              <a:t>, J. Wei, L. </a:t>
            </a:r>
            <a:r>
              <a:rPr lang="en-US" sz="2000" dirty="0" err="1" smtClean="0"/>
              <a:t>Xu</a:t>
            </a:r>
            <a:r>
              <a:rPr lang="en-US" sz="2000" dirty="0" smtClean="0"/>
              <a:t>, W. Dai, J. Haber-</a:t>
            </a:r>
            <a:r>
              <a:rPr lang="en-US" sz="2000" dirty="0" err="1" smtClean="0"/>
              <a:t>Kucharsky</a:t>
            </a:r>
            <a:r>
              <a:rPr lang="en-US" sz="2000" dirty="0" smtClean="0"/>
              <a:t>, Q. Ho, G. R. Ganger, P. B. Gibbons, G. A. Gibson, and E. P. Xing. Exploiting iterative-</a:t>
            </a:r>
            <a:r>
              <a:rPr lang="en-US" sz="2000" dirty="0" err="1" smtClean="0"/>
              <a:t>ness</a:t>
            </a:r>
            <a:r>
              <a:rPr lang="en-US" sz="2000" dirty="0" smtClean="0"/>
              <a:t> for parallel ML computations. In </a:t>
            </a:r>
            <a:r>
              <a:rPr lang="en-US" sz="2000" dirty="0" err="1" smtClean="0"/>
              <a:t>SoCC</a:t>
            </a:r>
            <a:r>
              <a:rPr lang="en-US" sz="2000" dirty="0" smtClean="0"/>
              <a:t>, 2014.</a:t>
            </a:r>
          </a:p>
          <a:p>
            <a:r>
              <a:rPr lang="en-US" sz="2000" b="1" dirty="0" smtClean="0"/>
              <a:t>[</a:t>
            </a:r>
            <a:r>
              <a:rPr lang="en-US" sz="2000" b="1" dirty="0" err="1" smtClean="0"/>
              <a:t>GeePS</a:t>
            </a:r>
            <a:r>
              <a:rPr lang="en-US" sz="2000" b="1" dirty="0" smtClean="0"/>
              <a:t>] </a:t>
            </a:r>
            <a:r>
              <a:rPr lang="en-US" sz="2000" dirty="0" smtClean="0"/>
              <a:t>H. Cui, H. Zhang, G. R. Ganger, P. B. Gibbons, and E. P. Xing. </a:t>
            </a:r>
            <a:r>
              <a:rPr lang="en-US" sz="2000" dirty="0" err="1" smtClean="0"/>
              <a:t>GeePS</a:t>
            </a:r>
            <a:r>
              <a:rPr lang="en-US" sz="2000" dirty="0" smtClean="0"/>
              <a:t>: Scalable deep learning on distributed GPUs with a GPU-specialized parameter server. In </a:t>
            </a:r>
            <a:r>
              <a:rPr lang="en-US" sz="2000" dirty="0" err="1" smtClean="0"/>
              <a:t>EuroSys</a:t>
            </a:r>
            <a:r>
              <a:rPr lang="en-US" sz="2000" dirty="0" smtClean="0"/>
              <a:t>, 2016. </a:t>
            </a:r>
          </a:p>
          <a:p>
            <a:r>
              <a:rPr lang="en-US" sz="2000" b="1" dirty="0" smtClean="0"/>
              <a:t>[</a:t>
            </a:r>
            <a:r>
              <a:rPr lang="en-US" sz="2000" b="1" dirty="0" err="1" smtClean="0"/>
              <a:t>LazyTable</a:t>
            </a:r>
            <a:r>
              <a:rPr lang="en-US" sz="2000" b="1" dirty="0" smtClean="0"/>
              <a:t>] </a:t>
            </a:r>
            <a:r>
              <a:rPr lang="en-US" sz="2000" dirty="0" smtClean="0"/>
              <a:t>H. Cui, J. </a:t>
            </a:r>
            <a:r>
              <a:rPr lang="en-US" sz="2000" dirty="0" err="1" smtClean="0"/>
              <a:t>Cipar</a:t>
            </a:r>
            <a:r>
              <a:rPr lang="en-US" sz="2000" dirty="0" smtClean="0"/>
              <a:t>, Q. Ho, J. K. Kim, S. Lee, A. Kumar, J. Wei, W. Dai, G. R. Ganger, P. B. Gibbons, G. A. Gibson, and E. P. Xing. Exploiting bounded staleness to speed up big data analytics. In ATC, 2014.</a:t>
            </a:r>
          </a:p>
          <a:p>
            <a:r>
              <a:rPr lang="en-US" sz="2000" b="1" dirty="0" smtClean="0"/>
              <a:t>[Aperture] </a:t>
            </a:r>
            <a:r>
              <a:rPr lang="en-US" sz="2000" dirty="0" smtClean="0"/>
              <a:t>H. Cui, K. Keeton, I. Roy, K. </a:t>
            </a:r>
            <a:r>
              <a:rPr lang="en-US" sz="2000" dirty="0" err="1" smtClean="0"/>
              <a:t>Viswanathan</a:t>
            </a:r>
            <a:r>
              <a:rPr lang="en-US" sz="2000" dirty="0" smtClean="0"/>
              <a:t>, and G. R. Ganger. Using data transformations for low-latency time series analysis. In </a:t>
            </a:r>
            <a:r>
              <a:rPr lang="en-US" sz="2000" dirty="0" err="1" smtClean="0"/>
              <a:t>SoCC</a:t>
            </a:r>
            <a:r>
              <a:rPr lang="en-US" sz="2000" dirty="0" smtClean="0"/>
              <a:t>, 2015.</a:t>
            </a:r>
            <a:endParaRPr lang="en-US" sz="2000" dirty="0"/>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59</a:t>
            </a:fld>
            <a:endParaRPr lang="en-US" altLang="en-US" sz="16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Three case studies</a:t>
            </a:r>
            <a:endParaRPr lang="en-US" sz="4000" dirty="0"/>
          </a:p>
        </p:txBody>
      </p:sp>
      <p:sp>
        <p:nvSpPr>
          <p:cNvPr id="3" name="Content Placeholder 2"/>
          <p:cNvSpPr>
            <a:spLocks noGrp="1"/>
          </p:cNvSpPr>
          <p:nvPr>
            <p:ph idx="1"/>
          </p:nvPr>
        </p:nvSpPr>
        <p:spPr>
          <a:xfrm>
            <a:off x="685799" y="1104900"/>
            <a:ext cx="8101361" cy="4648200"/>
          </a:xfrm>
        </p:spPr>
        <p:txBody>
          <a:bodyPr/>
          <a:lstStyle/>
          <a:p>
            <a:r>
              <a:rPr lang="en-US" dirty="0" err="1" smtClean="0"/>
              <a:t>IterStore</a:t>
            </a:r>
            <a:r>
              <a:rPr lang="en-US" dirty="0" smtClean="0"/>
              <a:t> [Cui et al. </a:t>
            </a:r>
            <a:r>
              <a:rPr lang="en-US" dirty="0" err="1" smtClean="0"/>
              <a:t>SoCC</a:t>
            </a:r>
            <a:r>
              <a:rPr lang="en-US" dirty="0" smtClean="0"/>
              <a:t> ‘14]</a:t>
            </a:r>
          </a:p>
          <a:p>
            <a:pPr lvl="1"/>
            <a:r>
              <a:rPr lang="en-US" dirty="0" smtClean="0"/>
              <a:t>an efficient parameter server design</a:t>
            </a:r>
          </a:p>
          <a:p>
            <a:pPr lvl="1"/>
            <a:r>
              <a:rPr lang="en-US" dirty="0" smtClean="0"/>
              <a:t>exploits repeated parameter data access</a:t>
            </a:r>
          </a:p>
          <a:p>
            <a:pPr marL="342587" lvl="1" indent="-342587"/>
            <a:r>
              <a:rPr lang="en-US" sz="2800" dirty="0" err="1" smtClean="0">
                <a:solidFill>
                  <a:schemeClr val="bg1">
                    <a:lumMod val="75000"/>
                  </a:schemeClr>
                </a:solidFill>
                <a:ea typeface="+mn-ea"/>
                <a:cs typeface="+mn-cs"/>
              </a:rPr>
              <a:t>GeePS</a:t>
            </a:r>
            <a:r>
              <a:rPr lang="en-US" sz="2800" dirty="0" smtClean="0">
                <a:solidFill>
                  <a:schemeClr val="bg1">
                    <a:lumMod val="75000"/>
                  </a:schemeClr>
                </a:solidFill>
                <a:ea typeface="+mn-ea"/>
                <a:cs typeface="+mn-cs"/>
              </a:rPr>
              <a:t> [Cui et al. </a:t>
            </a:r>
            <a:r>
              <a:rPr lang="en-US" sz="2800" dirty="0" err="1" smtClean="0">
                <a:solidFill>
                  <a:schemeClr val="bg1">
                    <a:lumMod val="75000"/>
                  </a:schemeClr>
                </a:solidFill>
                <a:ea typeface="+mn-ea"/>
                <a:cs typeface="+mn-cs"/>
              </a:rPr>
              <a:t>EuroSys</a:t>
            </a:r>
            <a:r>
              <a:rPr lang="en-US" sz="2800" dirty="0" smtClean="0">
                <a:solidFill>
                  <a:schemeClr val="bg1">
                    <a:lumMod val="75000"/>
                  </a:schemeClr>
                </a:solidFill>
                <a:ea typeface="+mn-ea"/>
                <a:cs typeface="+mn-cs"/>
              </a:rPr>
              <a:t> ‘16]</a:t>
            </a:r>
          </a:p>
          <a:p>
            <a:pPr lvl="1"/>
            <a:r>
              <a:rPr lang="en-US" dirty="0" smtClean="0">
                <a:solidFill>
                  <a:schemeClr val="bg1">
                    <a:lumMod val="75000"/>
                  </a:schemeClr>
                </a:solidFill>
              </a:rPr>
              <a:t>specialized parameter server for GPU deep learning</a:t>
            </a:r>
          </a:p>
          <a:p>
            <a:pPr lvl="1"/>
            <a:r>
              <a:rPr lang="en-US" dirty="0" smtClean="0">
                <a:solidFill>
                  <a:schemeClr val="bg1">
                    <a:lumMod val="75000"/>
                  </a:schemeClr>
                </a:solidFill>
              </a:rPr>
              <a:t>exploits layer-by-layer pattern of deep learning</a:t>
            </a:r>
          </a:p>
          <a:p>
            <a:pPr marL="342587" lvl="1" indent="-342587"/>
            <a:r>
              <a:rPr lang="en-US" sz="2800" dirty="0" err="1" smtClean="0">
                <a:solidFill>
                  <a:schemeClr val="bg1">
                    <a:lumMod val="75000"/>
                  </a:schemeClr>
                </a:solidFill>
              </a:rPr>
              <a:t>MLtuner</a:t>
            </a:r>
            <a:r>
              <a:rPr lang="en-US" sz="2800" dirty="0" smtClean="0">
                <a:solidFill>
                  <a:schemeClr val="bg1">
                    <a:lumMod val="75000"/>
                  </a:schemeClr>
                </a:solidFill>
              </a:rPr>
              <a:t> [In preparation]</a:t>
            </a:r>
          </a:p>
          <a:p>
            <a:pPr lvl="1"/>
            <a:r>
              <a:rPr lang="en-US" dirty="0" smtClean="0">
                <a:solidFill>
                  <a:schemeClr val="bg1">
                    <a:lumMod val="75000"/>
                  </a:schemeClr>
                </a:solidFill>
              </a:rPr>
              <a:t>system for automatic machine learning tuning</a:t>
            </a:r>
          </a:p>
          <a:p>
            <a:pPr lvl="1"/>
            <a:r>
              <a:rPr lang="en-US" dirty="0" smtClean="0">
                <a:solidFill>
                  <a:schemeClr val="bg1">
                    <a:lumMod val="75000"/>
                  </a:schemeClr>
                </a:solidFill>
              </a:rPr>
              <a:t>exploits quick decision of training </a:t>
            </a:r>
            <a:r>
              <a:rPr lang="en-US" dirty="0" err="1" smtClean="0">
                <a:solidFill>
                  <a:schemeClr val="bg1">
                    <a:lumMod val="75000"/>
                  </a:schemeClr>
                </a:solidFill>
              </a:rPr>
              <a:t>hyperparam</a:t>
            </a:r>
            <a:r>
              <a:rPr lang="en-US" dirty="0" smtClean="0">
                <a:solidFill>
                  <a:schemeClr val="bg1">
                    <a:lumMod val="75000"/>
                  </a:schemeClr>
                </a:solidFill>
              </a:rPr>
              <a:t> tuning</a:t>
            </a:r>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dirty="0"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6</a:t>
            </a:fld>
            <a:endParaRPr lang="en-US" altLang="en-US" sz="1600"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sz="2000" b="1" dirty="0" smtClean="0"/>
              <a:t>[SSP] </a:t>
            </a:r>
            <a:r>
              <a:rPr lang="it-IT" sz="2000" dirty="0" smtClean="0"/>
              <a:t>Q. Ho, J. Cipar, H. Cui, S. Lee, J. K. Kim, P. B. Gibbons,</a:t>
            </a:r>
            <a:r>
              <a:rPr lang="en-US" sz="2000" dirty="0" smtClean="0"/>
              <a:t>G. A. Gibson, G. R. Ganger, and E. P. Xing. More effective distributed ML via a Stale Synchronous Parallel parameter server. In NIPS, 2013.</a:t>
            </a:r>
            <a:endParaRPr lang="en-US" sz="2000" b="1" dirty="0" smtClean="0"/>
          </a:p>
          <a:p>
            <a:r>
              <a:rPr lang="en-US" sz="2000" b="1" dirty="0" smtClean="0"/>
              <a:t>[</a:t>
            </a:r>
            <a:r>
              <a:rPr lang="en-US" sz="2000" b="1" dirty="0" err="1" smtClean="0"/>
              <a:t>GraphLab</a:t>
            </a:r>
            <a:r>
              <a:rPr lang="en-US" sz="2000" b="1" dirty="0" smtClean="0"/>
              <a:t>] </a:t>
            </a:r>
            <a:r>
              <a:rPr lang="en-US" sz="2000" dirty="0" smtClean="0"/>
              <a:t>J. Gonzalez, Y. Low, et al. </a:t>
            </a:r>
            <a:r>
              <a:rPr lang="en-US" sz="2000" dirty="0" err="1" smtClean="0"/>
              <a:t>PowerGraph</a:t>
            </a:r>
            <a:r>
              <a:rPr lang="en-US" sz="2000" dirty="0" smtClean="0"/>
              <a:t>: Distributed graph-parallel computation on natural graphs. In OSDI, 2012.</a:t>
            </a:r>
            <a:endParaRPr lang="en-US" sz="2000" b="1" dirty="0" smtClean="0"/>
          </a:p>
          <a:p>
            <a:r>
              <a:rPr lang="en-US" sz="2000" b="1" dirty="0" smtClean="0"/>
              <a:t>[</a:t>
            </a:r>
            <a:r>
              <a:rPr lang="en-US" sz="2000" b="1" dirty="0" err="1" smtClean="0"/>
              <a:t>Caffe</a:t>
            </a:r>
            <a:r>
              <a:rPr lang="en-US" sz="2000" b="1" dirty="0" smtClean="0"/>
              <a:t>] </a:t>
            </a:r>
            <a:r>
              <a:rPr lang="en-US" sz="2000" dirty="0" smtClean="0"/>
              <a:t>Y. </a:t>
            </a:r>
            <a:r>
              <a:rPr lang="en-US" sz="2000" dirty="0" err="1" smtClean="0"/>
              <a:t>Jia</a:t>
            </a:r>
            <a:r>
              <a:rPr lang="en-US" sz="2000" dirty="0" smtClean="0"/>
              <a:t>, et al. </a:t>
            </a:r>
            <a:r>
              <a:rPr lang="en-US" sz="2000" dirty="0" err="1" smtClean="0"/>
              <a:t>Caffe</a:t>
            </a:r>
            <a:r>
              <a:rPr lang="en-US" sz="2000" dirty="0" smtClean="0"/>
              <a:t>: </a:t>
            </a:r>
            <a:r>
              <a:rPr lang="en-US" sz="2000" dirty="0" err="1" smtClean="0"/>
              <a:t>Convolutional</a:t>
            </a:r>
            <a:r>
              <a:rPr lang="en-US" sz="2000" dirty="0" smtClean="0"/>
              <a:t> architecture for fast feature embedding. </a:t>
            </a:r>
            <a:r>
              <a:rPr lang="en-US" sz="2000" dirty="0" err="1" smtClean="0"/>
              <a:t>arXiv</a:t>
            </a:r>
            <a:r>
              <a:rPr lang="en-US" sz="2000" dirty="0" smtClean="0"/>
              <a:t> preprint arXiv:1408.5093, 2014.</a:t>
            </a:r>
          </a:p>
          <a:p>
            <a:r>
              <a:rPr lang="en-US" sz="2000" b="1" dirty="0" smtClean="0"/>
              <a:t>[Spearmint]</a:t>
            </a:r>
            <a:r>
              <a:rPr lang="en-US" sz="2000" dirty="0" smtClean="0"/>
              <a:t> J. </a:t>
            </a:r>
            <a:r>
              <a:rPr lang="en-US" sz="2000" dirty="0" err="1" smtClean="0"/>
              <a:t>Snoek</a:t>
            </a:r>
            <a:r>
              <a:rPr lang="en-US" sz="2000" dirty="0" smtClean="0"/>
              <a:t>, et al. Practical </a:t>
            </a:r>
            <a:r>
              <a:rPr lang="en-US" sz="2000" dirty="0" err="1" smtClean="0"/>
              <a:t>bayesian</a:t>
            </a:r>
            <a:r>
              <a:rPr lang="en-US" sz="2000" dirty="0" smtClean="0"/>
              <a:t> optimization of machine learning algorithms. In NIPS, 2012.</a:t>
            </a:r>
          </a:p>
          <a:p>
            <a:r>
              <a:rPr lang="en-US" sz="2000" b="1" dirty="0" smtClean="0"/>
              <a:t>[</a:t>
            </a:r>
            <a:r>
              <a:rPr lang="en-US" sz="2000" b="1" dirty="0" err="1" smtClean="0"/>
              <a:t>HyperBand</a:t>
            </a:r>
            <a:r>
              <a:rPr lang="en-US" sz="2000" b="1" dirty="0" smtClean="0"/>
              <a:t>]</a:t>
            </a:r>
            <a:r>
              <a:rPr lang="en-US" sz="2000" dirty="0" smtClean="0"/>
              <a:t> L. Li, et al. </a:t>
            </a:r>
            <a:r>
              <a:rPr lang="en-US" sz="2000" dirty="0" err="1" smtClean="0"/>
              <a:t>Hyperband</a:t>
            </a:r>
            <a:r>
              <a:rPr lang="en-US" sz="2000" dirty="0" smtClean="0"/>
              <a:t>: A Novel Bandit-Based Approach to </a:t>
            </a:r>
            <a:r>
              <a:rPr lang="en-US" sz="2000" dirty="0" err="1" smtClean="0"/>
              <a:t>Hyperparameter</a:t>
            </a:r>
            <a:r>
              <a:rPr lang="en-US" sz="2000" dirty="0" smtClean="0"/>
              <a:t> Optimization. </a:t>
            </a:r>
            <a:r>
              <a:rPr lang="en-US" sz="2000" dirty="0" err="1" smtClean="0"/>
              <a:t>arXiv</a:t>
            </a:r>
            <a:r>
              <a:rPr lang="en-US" sz="2000" dirty="0" smtClean="0"/>
              <a:t> preprint arXiv:1603.06560v3, 2016.</a:t>
            </a:r>
          </a:p>
          <a:p>
            <a:endParaRPr lang="en-US" sz="2000" dirty="0" smtClean="0"/>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60</a:t>
            </a:fld>
            <a:endParaRPr lang="en-US" altLang="en-US" sz="1600"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related work</a:t>
            </a:r>
            <a:endParaRPr lang="en-US" dirty="0"/>
          </a:p>
        </p:txBody>
      </p:sp>
      <p:sp>
        <p:nvSpPr>
          <p:cNvPr id="3" name="Content Placeholder 2"/>
          <p:cNvSpPr>
            <a:spLocks noGrp="1"/>
          </p:cNvSpPr>
          <p:nvPr>
            <p:ph idx="1"/>
          </p:nvPr>
        </p:nvSpPr>
        <p:spPr>
          <a:xfrm>
            <a:off x="457200" y="1104900"/>
            <a:ext cx="8458200" cy="4648200"/>
          </a:xfrm>
        </p:spPr>
        <p:txBody>
          <a:bodyPr/>
          <a:lstStyle/>
          <a:p>
            <a:r>
              <a:rPr lang="en-US" sz="2000" dirty="0" smtClean="0"/>
              <a:t>M. Li, et al. Scaling distributed machine learning with the parameter server. In OSDI, 2014.</a:t>
            </a:r>
          </a:p>
          <a:p>
            <a:r>
              <a:rPr lang="en-US" sz="2000" dirty="0" smtClean="0"/>
              <a:t>T. </a:t>
            </a:r>
            <a:r>
              <a:rPr lang="en-US" sz="2000" dirty="0" err="1" smtClean="0"/>
              <a:t>Chilimbi</a:t>
            </a:r>
            <a:r>
              <a:rPr lang="en-US" sz="2000" dirty="0" smtClean="0"/>
              <a:t>, et al. Project Adam: Building an efficient and scalable deep learning training system. In OSDI, 2014.</a:t>
            </a:r>
          </a:p>
          <a:p>
            <a:r>
              <a:rPr lang="en-US" sz="2000" dirty="0" smtClean="0"/>
              <a:t>T. Chen, et al. </a:t>
            </a:r>
            <a:r>
              <a:rPr lang="en-US" sz="2000" dirty="0" err="1" smtClean="0"/>
              <a:t>MXNet</a:t>
            </a:r>
            <a:r>
              <a:rPr lang="en-US" sz="2000" dirty="0" smtClean="0"/>
              <a:t>: A flexible and efficient machine learning library for heterogeneous distributed systems. </a:t>
            </a:r>
            <a:r>
              <a:rPr lang="en-US" sz="2000" dirty="0" err="1" smtClean="0"/>
              <a:t>arXiv</a:t>
            </a:r>
            <a:r>
              <a:rPr lang="en-US" sz="2000" dirty="0" smtClean="0"/>
              <a:t> preprint arXiv:1512.01274, 2015.</a:t>
            </a:r>
          </a:p>
          <a:p>
            <a:r>
              <a:rPr lang="en-US" sz="2000" dirty="0" smtClean="0"/>
              <a:t>J. Dean, </a:t>
            </a:r>
            <a:r>
              <a:rPr lang="fr-FR" sz="2000" dirty="0" smtClean="0"/>
              <a:t>et al. Large </a:t>
            </a:r>
            <a:r>
              <a:rPr lang="fr-FR" sz="2000" dirty="0" err="1" smtClean="0"/>
              <a:t>scale</a:t>
            </a:r>
            <a:r>
              <a:rPr lang="fr-FR" sz="2000" dirty="0" smtClean="0"/>
              <a:t> </a:t>
            </a:r>
            <a:r>
              <a:rPr lang="en-US" sz="2000" dirty="0" smtClean="0"/>
              <a:t>distributed deep networks. In NIPS, 2012.</a:t>
            </a:r>
          </a:p>
          <a:p>
            <a:r>
              <a:rPr lang="en-US" sz="2000" dirty="0" smtClean="0"/>
              <a:t>E. R. Sparks, et al. Automating Model Search for Large Scale Machine Learning. In </a:t>
            </a:r>
            <a:r>
              <a:rPr lang="en-US" sz="2000" dirty="0" err="1" smtClean="0"/>
              <a:t>SoCC</a:t>
            </a:r>
            <a:r>
              <a:rPr lang="en-US" sz="2000" dirty="0" smtClean="0"/>
              <a:t>, 2015</a:t>
            </a:r>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dirty="0"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61</a:t>
            </a:fld>
            <a:endParaRPr lang="en-US" altLang="en-US" sz="1600"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b="1" dirty="0" smtClean="0"/>
              <a:t>BACKUP SLIDES</a:t>
            </a:r>
            <a:endParaRPr lang="en-US" b="1" dirty="0"/>
          </a:p>
        </p:txBody>
      </p:sp>
      <p:sp>
        <p:nvSpPr>
          <p:cNvPr id="8" name="Subtitle 7"/>
          <p:cNvSpPr>
            <a:spLocks noGrp="1"/>
          </p:cNvSpPr>
          <p:nvPr>
            <p:ph type="subTitle" idx="1"/>
          </p:nvPr>
        </p:nvSpPr>
        <p:spPr/>
        <p:txBody>
          <a:bodyPr/>
          <a:lstStyle/>
          <a:p>
            <a:endParaRPr lang="en-US"/>
          </a:p>
        </p:txBody>
      </p:sp>
      <p:sp>
        <p:nvSpPr>
          <p:cNvPr id="4" name="Date Placeholder 3"/>
          <p:cNvSpPr>
            <a:spLocks noGrp="1"/>
          </p:cNvSpPr>
          <p:nvPr>
            <p:ph type="dt" sz="half" idx="4294967295"/>
          </p:nvPr>
        </p:nvSpPr>
        <p:spPr>
          <a:xfrm>
            <a:off x="6823075" y="6392863"/>
            <a:ext cx="2320925" cy="381000"/>
          </a:xfrm>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4294967295"/>
          </p:nvPr>
        </p:nvSpPr>
        <p:spPr>
          <a:xfrm>
            <a:off x="0" y="6392863"/>
            <a:ext cx="2286000" cy="381000"/>
          </a:xfrm>
        </p:spPr>
        <p:txBody>
          <a:bodyPr/>
          <a:lstStyle/>
          <a:p>
            <a:r>
              <a:rPr lang="en-US" altLang="en-US"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4294967295"/>
          </p:nvPr>
        </p:nvSpPr>
        <p:spPr>
          <a:xfrm>
            <a:off x="7361238" y="6392863"/>
            <a:ext cx="1782762" cy="211137"/>
          </a:xfrm>
        </p:spPr>
        <p:txBody>
          <a:bodyPr/>
          <a:lstStyle/>
          <a:p>
            <a:fld id="{76A2BE87-923C-4A5F-8547-3634F8E0B8FF}" type="slidenum">
              <a:rPr lang="en-US" altLang="en-US" smtClean="0"/>
              <a:pPr/>
              <a:t>62</a:t>
            </a:fld>
            <a:endParaRPr lang="en-US" altLang="en-US" sz="1600"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Tuning initial LR improves convergence time</a:t>
            </a:r>
            <a:endParaRPr lang="en-US" sz="3200" dirty="0"/>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63</a:t>
            </a:fld>
            <a:endParaRPr lang="en-US" altLang="en-US" sz="1600" dirty="0"/>
          </a:p>
        </p:txBody>
      </p:sp>
      <p:pic>
        <p:nvPicPr>
          <p:cNvPr id="156674" name="Picture 2"/>
          <p:cNvPicPr>
            <a:picLocks noChangeAspect="1" noChangeArrowheads="1"/>
          </p:cNvPicPr>
          <p:nvPr/>
        </p:nvPicPr>
        <p:blipFill>
          <a:blip r:embed="rId2"/>
          <a:srcRect/>
          <a:stretch>
            <a:fillRect/>
          </a:stretch>
        </p:blipFill>
        <p:spPr bwMode="auto">
          <a:xfrm>
            <a:off x="15875" y="2055611"/>
            <a:ext cx="9112250" cy="3549650"/>
          </a:xfrm>
          <a:prstGeom prst="rect">
            <a:avLst/>
          </a:prstGeom>
          <a:noFill/>
          <a:ln w="9525">
            <a:noFill/>
            <a:miter lim="800000"/>
            <a:headEnd/>
            <a:tailEnd/>
          </a:ln>
          <a:effectLst/>
        </p:spPr>
      </p:pic>
      <p:sp>
        <p:nvSpPr>
          <p:cNvPr id="8" name="Content Placeholder 7"/>
          <p:cNvSpPr txBox="1">
            <a:spLocks/>
          </p:cNvSpPr>
          <p:nvPr/>
        </p:nvSpPr>
        <p:spPr bwMode="auto">
          <a:xfrm>
            <a:off x="685799" y="1104900"/>
            <a:ext cx="8458201" cy="4308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354" tIns="45678" rIns="91354" bIns="45678" numCol="1" rtlCol="0" anchor="t" anchorCtr="0" compatLnSpc="1">
            <a:prstTxWarp prst="textNoShape">
              <a:avLst/>
            </a:prstTxWarp>
            <a:spAutoFit/>
          </a:bodyPr>
          <a:lstStyle/>
          <a:p>
            <a:pPr marL="342587" marR="0" lvl="0" indent="-342587" algn="l" defTabSz="914400" rtl="0" eaLnBrk="0" fontAlgn="base" latinLnBrk="0" hangingPunct="0">
              <a:lnSpc>
                <a:spcPct val="100000"/>
              </a:lnSpc>
              <a:spcBef>
                <a:spcPct val="20000"/>
              </a:spcBef>
              <a:spcAft>
                <a:spcPct val="0"/>
              </a:spcAft>
              <a:buClrTx/>
              <a:buSzTx/>
              <a:buFontTx/>
              <a:buChar char="•"/>
              <a:tabLst/>
              <a:defRPr/>
            </a:pPr>
            <a:r>
              <a:rPr kumimoji="0" lang="en-US" sz="2200" b="1" i="0" u="none" strike="noStrike" kern="0" cap="none" spc="0" normalizeH="0" baseline="0" noProof="0" dirty="0" smtClean="0">
                <a:ln>
                  <a:noFill/>
                </a:ln>
                <a:solidFill>
                  <a:schemeClr val="tx1"/>
                </a:solidFill>
                <a:effectLst/>
                <a:uLnTx/>
                <a:uFillTx/>
                <a:latin typeface="+mn-lt"/>
                <a:ea typeface="+mn-ea"/>
                <a:cs typeface="+mn-cs"/>
              </a:rPr>
              <a:t>Benchmark: matrix factorization</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MLtuner</a:t>
            </a:r>
            <a:r>
              <a:rPr lang="en-US" dirty="0" smtClean="0"/>
              <a:t> vs. adaptive LR algorithms</a:t>
            </a:r>
            <a:endParaRPr lang="en-US" dirty="0"/>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64</a:t>
            </a:fld>
            <a:endParaRPr lang="en-US" altLang="en-US" sz="1600" dirty="0"/>
          </a:p>
        </p:txBody>
      </p:sp>
      <p:pic>
        <p:nvPicPr>
          <p:cNvPr id="157698" name="Picture 2"/>
          <p:cNvPicPr>
            <a:picLocks noChangeAspect="1" noChangeArrowheads="1"/>
          </p:cNvPicPr>
          <p:nvPr/>
        </p:nvPicPr>
        <p:blipFill>
          <a:blip r:embed="rId2"/>
          <a:srcRect/>
          <a:stretch>
            <a:fillRect/>
          </a:stretch>
        </p:blipFill>
        <p:spPr bwMode="auto">
          <a:xfrm>
            <a:off x="0" y="1790936"/>
            <a:ext cx="9144000" cy="4456214"/>
          </a:xfrm>
          <a:prstGeom prst="rect">
            <a:avLst/>
          </a:prstGeom>
          <a:noFill/>
          <a:ln w="9525">
            <a:noFill/>
            <a:miter lim="800000"/>
            <a:headEnd/>
            <a:tailEnd/>
          </a:ln>
          <a:effectLst/>
        </p:spPr>
      </p:pic>
      <p:sp>
        <p:nvSpPr>
          <p:cNvPr id="9" name="TextBox 8"/>
          <p:cNvSpPr txBox="1"/>
          <p:nvPr/>
        </p:nvSpPr>
        <p:spPr>
          <a:xfrm>
            <a:off x="74644" y="1070514"/>
            <a:ext cx="8864079" cy="769441"/>
          </a:xfrm>
          <a:prstGeom prst="rect">
            <a:avLst/>
          </a:prstGeom>
          <a:noFill/>
        </p:spPr>
        <p:txBody>
          <a:bodyPr wrap="square" rtlCol="0">
            <a:spAutoFit/>
          </a:bodyPr>
          <a:lstStyle/>
          <a:p>
            <a:r>
              <a:rPr lang="en-US" sz="2200" dirty="0" smtClean="0"/>
              <a:t>Benchmark: image classification with Inception-BN on ILSVRC12</a:t>
            </a:r>
          </a:p>
          <a:p>
            <a:r>
              <a:rPr lang="en-US" sz="2200" dirty="0" err="1" smtClean="0"/>
              <a:t>Tunables</a:t>
            </a:r>
            <a:r>
              <a:rPr lang="en-US" sz="2200" dirty="0" smtClean="0"/>
              <a:t>: learning rate, momentum, batch size, data staleness</a:t>
            </a:r>
            <a:endParaRPr lang="en-US" sz="2200"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550"/>
            <a:ext cx="9144000" cy="685800"/>
          </a:xfrm>
        </p:spPr>
        <p:txBody>
          <a:bodyPr/>
          <a:lstStyle/>
          <a:p>
            <a:r>
              <a:rPr lang="en-US" dirty="0" smtClean="0"/>
              <a:t>Interface to </a:t>
            </a:r>
            <a:r>
              <a:rPr lang="en-US" dirty="0" err="1" smtClean="0"/>
              <a:t>GeePS</a:t>
            </a:r>
            <a:r>
              <a:rPr lang="en-US" dirty="0" smtClean="0"/>
              <a:t>-managed buffer</a:t>
            </a:r>
            <a:endParaRPr lang="en-US" dirty="0"/>
          </a:p>
        </p:txBody>
      </p:sp>
      <p:sp>
        <p:nvSpPr>
          <p:cNvPr id="3" name="Content Placeholder 2"/>
          <p:cNvSpPr>
            <a:spLocks noGrp="1"/>
          </p:cNvSpPr>
          <p:nvPr>
            <p:ph idx="1"/>
          </p:nvPr>
        </p:nvSpPr>
        <p:spPr>
          <a:xfrm>
            <a:off x="685800" y="1104900"/>
            <a:ext cx="7772400" cy="5090948"/>
          </a:xfrm>
        </p:spPr>
        <p:txBody>
          <a:bodyPr/>
          <a:lstStyle/>
          <a:p>
            <a:pPr lvl="1"/>
            <a:r>
              <a:rPr lang="en-US" dirty="0" smtClean="0"/>
              <a:t>Read</a:t>
            </a:r>
          </a:p>
          <a:p>
            <a:pPr lvl="2"/>
            <a:r>
              <a:rPr lang="en-US" dirty="0" smtClean="0"/>
              <a:t>Buffer “allocated” by </a:t>
            </a:r>
            <a:r>
              <a:rPr lang="en-US" dirty="0" err="1" smtClean="0"/>
              <a:t>GeePS</a:t>
            </a:r>
            <a:endParaRPr lang="en-US" dirty="0" smtClean="0"/>
          </a:p>
          <a:p>
            <a:pPr lvl="2"/>
            <a:r>
              <a:rPr lang="en-US" dirty="0" smtClean="0"/>
              <a:t>Data copied to buffer</a:t>
            </a:r>
          </a:p>
          <a:p>
            <a:pPr lvl="1"/>
            <a:r>
              <a:rPr lang="en-US" dirty="0" err="1" smtClean="0"/>
              <a:t>PostRead</a:t>
            </a:r>
            <a:endParaRPr lang="en-US" dirty="0" smtClean="0"/>
          </a:p>
          <a:p>
            <a:pPr lvl="2"/>
            <a:r>
              <a:rPr lang="en-US" dirty="0" smtClean="0"/>
              <a:t>Buffer reclaimed</a:t>
            </a:r>
          </a:p>
          <a:p>
            <a:pPr lvl="1"/>
            <a:r>
              <a:rPr lang="en-US" dirty="0" err="1" smtClean="0"/>
              <a:t>PreUpdate</a:t>
            </a:r>
            <a:endParaRPr lang="en-US" dirty="0" smtClean="0"/>
          </a:p>
          <a:p>
            <a:pPr lvl="2"/>
            <a:r>
              <a:rPr lang="en-US" dirty="0" smtClean="0"/>
              <a:t>Buffer “allocated” by </a:t>
            </a:r>
            <a:r>
              <a:rPr lang="en-US" dirty="0" err="1" smtClean="0"/>
              <a:t>GeePS</a:t>
            </a:r>
            <a:endParaRPr lang="en-US" dirty="0" smtClean="0"/>
          </a:p>
          <a:p>
            <a:pPr lvl="1"/>
            <a:r>
              <a:rPr lang="en-US" dirty="0" smtClean="0"/>
              <a:t>Update</a:t>
            </a:r>
          </a:p>
          <a:p>
            <a:pPr lvl="2"/>
            <a:r>
              <a:rPr lang="en-US" dirty="0" smtClean="0"/>
              <a:t>Updates applied to data</a:t>
            </a:r>
          </a:p>
          <a:p>
            <a:pPr lvl="2"/>
            <a:r>
              <a:rPr lang="en-US" dirty="0" smtClean="0"/>
              <a:t>Buffer reclaimed</a:t>
            </a:r>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dirty="0"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65</a:t>
            </a:fld>
            <a:endParaRPr lang="en-US" altLang="en-US" sz="1600"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Highlights of memory management results</a:t>
            </a:r>
            <a:endParaRPr lang="en-US" sz="3600" dirty="0"/>
          </a:p>
        </p:txBody>
      </p:sp>
      <p:sp>
        <p:nvSpPr>
          <p:cNvPr id="3" name="Content Placeholder 2"/>
          <p:cNvSpPr>
            <a:spLocks noGrp="1"/>
          </p:cNvSpPr>
          <p:nvPr>
            <p:ph idx="1"/>
          </p:nvPr>
        </p:nvSpPr>
        <p:spPr>
          <a:xfrm>
            <a:off x="685799" y="1104900"/>
            <a:ext cx="8054163" cy="4648200"/>
          </a:xfrm>
        </p:spPr>
        <p:txBody>
          <a:bodyPr/>
          <a:lstStyle/>
          <a:p>
            <a:r>
              <a:rPr lang="en-US" dirty="0" smtClean="0"/>
              <a:t>Handle problems larger than GPU memory</a:t>
            </a:r>
          </a:p>
          <a:p>
            <a:pPr lvl="1"/>
            <a:r>
              <a:rPr lang="en-US" dirty="0" smtClean="0"/>
              <a:t>Only 27% reduction in throughput with 35% memory</a:t>
            </a:r>
          </a:p>
          <a:p>
            <a:pPr lvl="2"/>
            <a:r>
              <a:rPr lang="en-US" dirty="0" smtClean="0"/>
              <a:t>3x bigger problems with little overhead</a:t>
            </a:r>
          </a:p>
          <a:p>
            <a:pPr lvl="2"/>
            <a:endParaRPr lang="en-US" dirty="0" smtClean="0"/>
          </a:p>
          <a:p>
            <a:pPr lvl="1"/>
            <a:r>
              <a:rPr lang="en-US" dirty="0" smtClean="0"/>
              <a:t>Handle models as large as 20 GB with 5 GB GPUs</a:t>
            </a:r>
          </a:p>
          <a:p>
            <a:pPr lvl="2"/>
            <a:r>
              <a:rPr lang="en-US" dirty="0" smtClean="0"/>
              <a:t>prior data-parallel ML is limited to &lt;5 GB models</a:t>
            </a:r>
          </a:p>
          <a:p>
            <a:pPr lvl="2"/>
            <a:endParaRPr lang="en-US" dirty="0" smtClean="0"/>
          </a:p>
          <a:p>
            <a:pPr lvl="1"/>
            <a:r>
              <a:rPr lang="en-US" dirty="0" smtClean="0"/>
              <a:t>Support 4x longer videos for video classification</a:t>
            </a:r>
          </a:p>
          <a:p>
            <a:endParaRPr lang="en-US" dirty="0"/>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66</a:t>
            </a:fld>
            <a:endParaRPr lang="en-US" altLang="en-US" sz="1600"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cui\Dropbox\CMU\Research\2013 LazyTable\pres\2016-04 EuroSys Talk\figs\adamnet-time-vs-mem.png"/>
          <p:cNvPicPr>
            <a:picLocks noChangeAspect="1" noChangeArrowheads="1"/>
          </p:cNvPicPr>
          <p:nvPr/>
        </p:nvPicPr>
        <p:blipFill>
          <a:blip r:embed="rId3" cstate="print"/>
          <a:srcRect/>
          <a:stretch>
            <a:fillRect/>
          </a:stretch>
        </p:blipFill>
        <p:spPr bwMode="auto">
          <a:xfrm>
            <a:off x="658368" y="1097280"/>
            <a:ext cx="7477557" cy="4187952"/>
          </a:xfrm>
          <a:prstGeom prst="rect">
            <a:avLst/>
          </a:prstGeom>
          <a:noFill/>
        </p:spPr>
      </p:pic>
      <p:sp>
        <p:nvSpPr>
          <p:cNvPr id="2" name="Title 1"/>
          <p:cNvSpPr>
            <a:spLocks noGrp="1"/>
          </p:cNvSpPr>
          <p:nvPr>
            <p:ph type="title"/>
          </p:nvPr>
        </p:nvSpPr>
        <p:spPr/>
        <p:txBody>
          <a:bodyPr/>
          <a:lstStyle/>
          <a:p>
            <a:r>
              <a:rPr lang="en-US" sz="4000" dirty="0" smtClean="0"/>
              <a:t>Throughput vs. memory budget</a:t>
            </a:r>
            <a:endParaRPr lang="en-US" sz="4000" dirty="0"/>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dirty="0"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67</a:t>
            </a:fld>
            <a:endParaRPr lang="en-US" altLang="en-US" sz="1600" dirty="0"/>
          </a:p>
        </p:txBody>
      </p:sp>
      <p:sp>
        <p:nvSpPr>
          <p:cNvPr id="8" name="TextBox 7"/>
          <p:cNvSpPr txBox="1"/>
          <p:nvPr/>
        </p:nvSpPr>
        <p:spPr>
          <a:xfrm>
            <a:off x="4495800" y="2548894"/>
            <a:ext cx="4667259" cy="461580"/>
          </a:xfrm>
          <a:prstGeom prst="rect">
            <a:avLst/>
          </a:prstGeom>
          <a:solidFill>
            <a:schemeClr val="bg1"/>
          </a:solidFill>
        </p:spPr>
        <p:txBody>
          <a:bodyPr wrap="square" lIns="91354" tIns="45678" rIns="91354" bIns="45678" rtlCol="0">
            <a:spAutoFit/>
          </a:bodyPr>
          <a:lstStyle/>
          <a:p>
            <a:r>
              <a:rPr lang="en-US" sz="2400" dirty="0" smtClean="0"/>
              <a:t>All data fits in GPU memory</a:t>
            </a:r>
            <a:endParaRPr lang="en-US" sz="2400" dirty="0"/>
          </a:p>
        </p:txBody>
      </p:sp>
      <p:cxnSp>
        <p:nvCxnSpPr>
          <p:cNvPr id="10" name="Straight Arrow Connector 9"/>
          <p:cNvCxnSpPr/>
          <p:nvPr/>
        </p:nvCxnSpPr>
        <p:spPr bwMode="auto">
          <a:xfrm rot="5400000" flipH="1" flipV="1">
            <a:off x="7319335" y="2207452"/>
            <a:ext cx="478276" cy="174125"/>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sp>
        <p:nvSpPr>
          <p:cNvPr id="12" name="TextBox 11"/>
          <p:cNvSpPr txBox="1"/>
          <p:nvPr/>
        </p:nvSpPr>
        <p:spPr>
          <a:xfrm>
            <a:off x="1920810" y="3261363"/>
            <a:ext cx="4213290" cy="830912"/>
          </a:xfrm>
          <a:prstGeom prst="rect">
            <a:avLst/>
          </a:prstGeom>
          <a:solidFill>
            <a:schemeClr val="bg1"/>
          </a:solidFill>
        </p:spPr>
        <p:txBody>
          <a:bodyPr wrap="square" lIns="91354" tIns="45678" rIns="91354" bIns="45678" rtlCol="0">
            <a:spAutoFit/>
          </a:bodyPr>
          <a:lstStyle/>
          <a:p>
            <a:r>
              <a:rPr lang="en-US" sz="2400" dirty="0" smtClean="0"/>
              <a:t>Just enough GPU memory</a:t>
            </a:r>
          </a:p>
          <a:p>
            <a:r>
              <a:rPr lang="en-US" sz="2400" dirty="0" smtClean="0"/>
              <a:t>for double buffering</a:t>
            </a:r>
            <a:endParaRPr lang="en-US" sz="2400" dirty="0"/>
          </a:p>
        </p:txBody>
      </p:sp>
      <p:cxnSp>
        <p:nvCxnSpPr>
          <p:cNvPr id="13" name="Straight Arrow Connector 12"/>
          <p:cNvCxnSpPr/>
          <p:nvPr/>
        </p:nvCxnSpPr>
        <p:spPr bwMode="auto">
          <a:xfrm rot="5400000" flipH="1" flipV="1">
            <a:off x="3543301" y="3028951"/>
            <a:ext cx="640080" cy="60960"/>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sp>
        <p:nvSpPr>
          <p:cNvPr id="15" name="TextBox 14"/>
          <p:cNvSpPr txBox="1"/>
          <p:nvPr/>
        </p:nvSpPr>
        <p:spPr>
          <a:xfrm>
            <a:off x="404446" y="5185409"/>
            <a:ext cx="8495714" cy="830912"/>
          </a:xfrm>
          <a:prstGeom prst="rect">
            <a:avLst/>
          </a:prstGeom>
          <a:noFill/>
        </p:spPr>
        <p:txBody>
          <a:bodyPr wrap="square" lIns="91354" tIns="45678" rIns="91354" bIns="45678" rtlCol="0">
            <a:spAutoFit/>
          </a:bodyPr>
          <a:lstStyle/>
          <a:p>
            <a:pPr marL="0" lvl="1">
              <a:buFont typeface="Arial" pitchFamily="34" charset="0"/>
              <a:buChar char="•"/>
            </a:pPr>
            <a:r>
              <a:rPr lang="en-US" sz="2400" dirty="0" smtClean="0"/>
              <a:t> Only 27% reduction in throughput with 35% memory</a:t>
            </a:r>
            <a:endParaRPr lang="en-US" dirty="0" smtClean="0"/>
          </a:p>
          <a:p>
            <a:pPr lvl="1">
              <a:buFont typeface="Arial" pitchFamily="34" charset="0"/>
              <a:buChar char="•"/>
            </a:pPr>
            <a:r>
              <a:rPr lang="en-US" sz="2400" dirty="0" smtClean="0"/>
              <a:t> means 3x bigger problems without much overhead</a:t>
            </a:r>
            <a:endParaRPr lang="en-US" sz="2400"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 vs. stall times (more)</a:t>
            </a:r>
            <a:endParaRPr lang="en-US" dirty="0"/>
          </a:p>
        </p:txBody>
      </p:sp>
      <p:sp>
        <p:nvSpPr>
          <p:cNvPr id="10" name="Content Placeholder 9"/>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dirty="0"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68</a:t>
            </a:fld>
            <a:endParaRPr lang="en-US" altLang="en-US" sz="1600" dirty="0"/>
          </a:p>
        </p:txBody>
      </p:sp>
      <p:pic>
        <p:nvPicPr>
          <p:cNvPr id="3074" name="Picture 2" descr="C:\Users\cui\Dropbox\CMU\Research\2013 LazyTable\pres\2016-04 EuroSys Talk\figs\adamnet-compute-stall-times.png"/>
          <p:cNvPicPr>
            <a:picLocks noChangeAspect="1" noChangeArrowheads="1"/>
          </p:cNvPicPr>
          <p:nvPr/>
        </p:nvPicPr>
        <p:blipFill>
          <a:blip r:embed="rId2" cstate="print"/>
          <a:srcRect/>
          <a:stretch>
            <a:fillRect/>
          </a:stretch>
        </p:blipFill>
        <p:spPr bwMode="auto">
          <a:xfrm>
            <a:off x="0" y="1879918"/>
            <a:ext cx="9096859" cy="2441359"/>
          </a:xfrm>
          <a:prstGeom prst="rect">
            <a:avLst/>
          </a:prstGeom>
          <a:noFill/>
        </p:spPr>
      </p:pic>
      <p:sp>
        <p:nvSpPr>
          <p:cNvPr id="9" name="TextBox 8"/>
          <p:cNvSpPr txBox="1"/>
          <p:nvPr/>
        </p:nvSpPr>
        <p:spPr>
          <a:xfrm>
            <a:off x="383457" y="4675239"/>
            <a:ext cx="8554065" cy="1015663"/>
          </a:xfrm>
          <a:prstGeom prst="rect">
            <a:avLst/>
          </a:prstGeom>
          <a:noFill/>
        </p:spPr>
        <p:txBody>
          <a:bodyPr wrap="square" rtlCol="0">
            <a:spAutoFit/>
          </a:bodyPr>
          <a:lstStyle/>
          <a:p>
            <a:pPr>
              <a:buFont typeface="Arial" pitchFamily="34" charset="0"/>
              <a:buChar char="•"/>
            </a:pPr>
            <a:r>
              <a:rPr lang="en-US" sz="2000" b="0" dirty="0" smtClean="0"/>
              <a:t> </a:t>
            </a:r>
            <a:r>
              <a:rPr lang="en-US" sz="2000" b="0" dirty="0" err="1" smtClean="0"/>
              <a:t>GeePS</a:t>
            </a:r>
            <a:r>
              <a:rPr lang="en-US" sz="2000" b="0" dirty="0" smtClean="0"/>
              <a:t> and CPU-PS: updates of each layer are sent in distinct batches</a:t>
            </a:r>
          </a:p>
          <a:p>
            <a:pPr>
              <a:buFont typeface="Arial" pitchFamily="34" charset="0"/>
              <a:buChar char="•"/>
            </a:pPr>
            <a:endParaRPr lang="en-US" sz="2000" b="0" dirty="0" smtClean="0"/>
          </a:p>
          <a:p>
            <a:pPr>
              <a:buFont typeface="Arial" pitchFamily="34" charset="0"/>
              <a:buChar char="•"/>
            </a:pPr>
            <a:r>
              <a:rPr lang="en-US" sz="2000" b="0" dirty="0" smtClean="0"/>
              <a:t> Single-table: updates of all layers are sent in a single batch</a:t>
            </a:r>
            <a:endParaRPr lang="en-US" sz="2000" b="0"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err="1" smtClean="0"/>
              <a:t>MLtuner</a:t>
            </a:r>
            <a:endParaRPr lang="en-US" sz="3600" dirty="0" smtClean="0"/>
          </a:p>
        </p:txBody>
      </p:sp>
      <p:sp>
        <p:nvSpPr>
          <p:cNvPr id="3" name="Content Placeholder 2"/>
          <p:cNvSpPr>
            <a:spLocks noGrp="1"/>
          </p:cNvSpPr>
          <p:nvPr>
            <p:ph idx="1"/>
          </p:nvPr>
        </p:nvSpPr>
        <p:spPr/>
        <p:txBody>
          <a:bodyPr/>
          <a:lstStyle/>
          <a:p>
            <a:endParaRPr lang="en-US" dirty="0" smtClean="0"/>
          </a:p>
          <a:p>
            <a:endParaRPr lang="en-US" dirty="0" smtClean="0"/>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69</a:t>
            </a:fld>
            <a:endParaRPr lang="en-US" altLang="en-US" sz="1600" dirty="0"/>
          </a:p>
        </p:txBody>
      </p:sp>
      <p:sp>
        <p:nvSpPr>
          <p:cNvPr id="7" name="Content Placeholder 2"/>
          <p:cNvSpPr txBox="1">
            <a:spLocks/>
          </p:cNvSpPr>
          <p:nvPr/>
        </p:nvSpPr>
        <p:spPr bwMode="auto">
          <a:xfrm>
            <a:off x="220980" y="1343608"/>
            <a:ext cx="8755380" cy="43104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354" tIns="45678" rIns="91354" bIns="45678" numCol="1" anchor="t" anchorCtr="0" compatLnSpc="1">
            <a:prstTxWarp prst="textNoShape">
              <a:avLst/>
            </a:prstTxWarp>
          </a:bodyPr>
          <a:lstStyle/>
          <a:p>
            <a:pPr marL="799369" lvl="1" indent="-342587" eaLnBrk="0" hangingPunct="0">
              <a:spcBef>
                <a:spcPct val="20000"/>
              </a:spcBef>
              <a:buFontTx/>
              <a:buChar char="•"/>
            </a:pPr>
            <a:r>
              <a:rPr lang="en-US" sz="2400" b="0" dirty="0" smtClean="0"/>
              <a:t>Much lower overhead</a:t>
            </a:r>
          </a:p>
          <a:p>
            <a:pPr marL="799369" lvl="1" indent="-342587" eaLnBrk="0" hangingPunct="0">
              <a:spcBef>
                <a:spcPct val="20000"/>
              </a:spcBef>
              <a:buFontTx/>
              <a:buChar char="•"/>
            </a:pPr>
            <a:r>
              <a:rPr lang="en-US" sz="2400" b="0" dirty="0" smtClean="0"/>
              <a:t>Re-tunes </a:t>
            </a:r>
            <a:r>
              <a:rPr lang="en-US" sz="2400" b="0" dirty="0" err="1" smtClean="0"/>
              <a:t>tunables</a:t>
            </a:r>
            <a:r>
              <a:rPr lang="en-US" sz="2400" b="0" dirty="0" smtClean="0"/>
              <a:t> during the training</a:t>
            </a:r>
          </a:p>
          <a:p>
            <a:pPr marL="799369" lvl="1" indent="-342587" eaLnBrk="0" hangingPunct="0">
              <a:spcBef>
                <a:spcPct val="20000"/>
              </a:spcBef>
              <a:buFontTx/>
              <a:buChar char="•"/>
            </a:pPr>
            <a:endParaRPr lang="en-US" sz="2400" b="0" kern="0" dirty="0" smtClean="0">
              <a:latin typeface="+mn-lt"/>
            </a:endParaRPr>
          </a:p>
          <a:p>
            <a:pPr marL="799369" lvl="1" indent="-342587" eaLnBrk="0" hangingPunct="0">
              <a:spcBef>
                <a:spcPct val="20000"/>
              </a:spcBef>
              <a:buFontTx/>
              <a:buChar char="•"/>
            </a:pPr>
            <a:endParaRPr kumimoji="0" lang="en-US" sz="2800" b="0" i="0" u="none" strike="noStrike" kern="0" cap="none" spc="0" normalizeH="0" baseline="0" noProof="0" dirty="0" smtClean="0">
              <a:ln>
                <a:noFill/>
              </a:ln>
              <a:solidFill>
                <a:schemeClr val="tx1"/>
              </a:solidFill>
              <a:effectLst/>
              <a:uLnTx/>
              <a:uFillTx/>
              <a:latin typeface="+mn-lt"/>
              <a:ea typeface="+mn-ea"/>
              <a:cs typeface="+mn-cs"/>
            </a:endParaRPr>
          </a:p>
        </p:txBody>
      </p:sp>
      <p:grpSp>
        <p:nvGrpSpPr>
          <p:cNvPr id="8" name="Group 71"/>
          <p:cNvGrpSpPr/>
          <p:nvPr/>
        </p:nvGrpSpPr>
        <p:grpSpPr>
          <a:xfrm>
            <a:off x="1615441" y="3497630"/>
            <a:ext cx="5760720" cy="1980924"/>
            <a:chOff x="1301706" y="2852715"/>
            <a:chExt cx="7302994" cy="2961119"/>
          </a:xfrm>
        </p:grpSpPr>
        <p:grpSp>
          <p:nvGrpSpPr>
            <p:cNvPr id="11" name="Group 7"/>
            <p:cNvGrpSpPr/>
            <p:nvPr/>
          </p:nvGrpSpPr>
          <p:grpSpPr>
            <a:xfrm>
              <a:off x="3388789" y="4893134"/>
              <a:ext cx="3546231" cy="907805"/>
              <a:chOff x="1161430" y="5352317"/>
              <a:chExt cx="3546231" cy="907805"/>
            </a:xfrm>
          </p:grpSpPr>
          <p:sp>
            <p:nvSpPr>
              <p:cNvPr id="9" name="Rectangle 8"/>
              <p:cNvSpPr/>
              <p:nvPr/>
            </p:nvSpPr>
            <p:spPr>
              <a:xfrm>
                <a:off x="1274300" y="5352317"/>
                <a:ext cx="3262532" cy="907805"/>
              </a:xfrm>
              <a:prstGeom prst="rect">
                <a:avLst/>
              </a:prstGeom>
              <a:solidFill>
                <a:schemeClr val="accent6">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extBox 9"/>
              <p:cNvSpPr txBox="1"/>
              <p:nvPr/>
            </p:nvSpPr>
            <p:spPr>
              <a:xfrm>
                <a:off x="1161430" y="5449828"/>
                <a:ext cx="3546231" cy="461665"/>
              </a:xfrm>
              <a:prstGeom prst="rect">
                <a:avLst/>
              </a:prstGeom>
              <a:noFill/>
            </p:spPr>
            <p:txBody>
              <a:bodyPr wrap="square" rtlCol="0">
                <a:spAutoFit/>
              </a:bodyPr>
              <a:lstStyle/>
              <a:p>
                <a:pPr algn="ctr"/>
                <a:r>
                  <a:rPr lang="en-US" sz="2400" b="1" dirty="0" smtClean="0">
                    <a:solidFill>
                      <a:schemeClr val="bg1"/>
                    </a:solidFill>
                  </a:rPr>
                  <a:t>Training System</a:t>
                </a:r>
                <a:endParaRPr lang="en-US" sz="2400" b="1" dirty="0">
                  <a:solidFill>
                    <a:schemeClr val="bg1"/>
                  </a:solidFill>
                </a:endParaRPr>
              </a:p>
            </p:txBody>
          </p:sp>
        </p:grpSp>
        <p:grpSp>
          <p:nvGrpSpPr>
            <p:cNvPr id="20" name="Group 353"/>
            <p:cNvGrpSpPr/>
            <p:nvPr/>
          </p:nvGrpSpPr>
          <p:grpSpPr>
            <a:xfrm>
              <a:off x="6933973" y="4792754"/>
              <a:ext cx="1670727" cy="1021080"/>
              <a:chOff x="487680" y="1173480"/>
              <a:chExt cx="4754880" cy="2362200"/>
            </a:xfrm>
          </p:grpSpPr>
          <p:pic>
            <p:nvPicPr>
              <p:cNvPr id="12" name="Picture 2" descr="C:\Users\cui\Desktop\eagle.jpg"/>
              <p:cNvPicPr>
                <a:picLocks noChangeAspect="1" noChangeArrowheads="1"/>
              </p:cNvPicPr>
              <p:nvPr/>
            </p:nvPicPr>
            <p:blipFill>
              <a:blip r:embed="rId3" cstate="print"/>
              <a:srcRect/>
              <a:stretch>
                <a:fillRect/>
              </a:stretch>
            </p:blipFill>
            <p:spPr bwMode="auto">
              <a:xfrm>
                <a:off x="643490" y="1356360"/>
                <a:ext cx="968523" cy="504954"/>
              </a:xfrm>
              <a:prstGeom prst="rect">
                <a:avLst/>
              </a:prstGeom>
              <a:noFill/>
              <a:ln w="12700">
                <a:noFill/>
              </a:ln>
            </p:spPr>
          </p:pic>
          <p:pic>
            <p:nvPicPr>
              <p:cNvPr id="13" name="Picture 3" descr="C:\Users\cui\Desktop\vulture.jpg"/>
              <p:cNvPicPr>
                <a:picLocks noChangeAspect="1" noChangeArrowheads="1"/>
              </p:cNvPicPr>
              <p:nvPr/>
            </p:nvPicPr>
            <p:blipFill>
              <a:blip r:embed="rId4" cstate="print"/>
              <a:srcRect/>
              <a:stretch>
                <a:fillRect/>
              </a:stretch>
            </p:blipFill>
            <p:spPr bwMode="auto">
              <a:xfrm>
                <a:off x="635371" y="1831489"/>
                <a:ext cx="975837" cy="527356"/>
              </a:xfrm>
              <a:prstGeom prst="rect">
                <a:avLst/>
              </a:prstGeom>
              <a:noFill/>
              <a:ln w="12700">
                <a:noFill/>
              </a:ln>
            </p:spPr>
          </p:pic>
          <p:pic>
            <p:nvPicPr>
              <p:cNvPr id="14" name="Picture 4" descr="C:\Users\cui\Desktop\accipiter.jpg"/>
              <p:cNvPicPr>
                <a:picLocks noChangeAspect="1" noChangeArrowheads="1"/>
              </p:cNvPicPr>
              <p:nvPr/>
            </p:nvPicPr>
            <p:blipFill>
              <a:blip r:embed="rId5" cstate="print"/>
              <a:srcRect/>
              <a:stretch>
                <a:fillRect/>
              </a:stretch>
            </p:blipFill>
            <p:spPr bwMode="auto">
              <a:xfrm>
                <a:off x="625487" y="2924081"/>
                <a:ext cx="980249" cy="490102"/>
              </a:xfrm>
              <a:prstGeom prst="rect">
                <a:avLst/>
              </a:prstGeom>
              <a:noFill/>
              <a:ln w="12700">
                <a:noFill/>
              </a:ln>
            </p:spPr>
          </p:pic>
          <p:pic>
            <p:nvPicPr>
              <p:cNvPr id="15" name="Picture 5" descr="C:\Users\cui\Desktop\osprey.jpg"/>
              <p:cNvPicPr>
                <a:picLocks noChangeAspect="1" noChangeArrowheads="1"/>
              </p:cNvPicPr>
              <p:nvPr/>
            </p:nvPicPr>
            <p:blipFill>
              <a:blip r:embed="rId6" cstate="print"/>
              <a:srcRect/>
              <a:stretch>
                <a:fillRect/>
              </a:stretch>
            </p:blipFill>
            <p:spPr bwMode="auto">
              <a:xfrm>
                <a:off x="624841" y="2451088"/>
                <a:ext cx="983044" cy="482677"/>
              </a:xfrm>
              <a:prstGeom prst="rect">
                <a:avLst/>
              </a:prstGeom>
              <a:noFill/>
              <a:ln w="12700">
                <a:noFill/>
              </a:ln>
            </p:spPr>
          </p:pic>
          <p:sp>
            <p:nvSpPr>
              <p:cNvPr id="16" name="右箭头 8"/>
              <p:cNvSpPr/>
              <p:nvPr/>
            </p:nvSpPr>
            <p:spPr bwMode="auto">
              <a:xfrm rot="325598">
                <a:off x="1801666" y="1839434"/>
                <a:ext cx="1974738" cy="336357"/>
              </a:xfrm>
              <a:prstGeom prst="rightArrow">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354" tIns="45678" rIns="91354" bIns="45678" numCol="1" rtlCol="0" anchor="t" anchorCtr="0" compatLnSpc="1">
                <a:prstTxWarp prst="textNoShape">
                  <a:avLst/>
                </a:prstTxWarp>
              </a:bodyPr>
              <a:lstStyle/>
              <a:p>
                <a:pPr defTabSz="913564"/>
                <a:endParaRPr lang="zh-CN" altLang="en-US" dirty="0" smtClean="0">
                  <a:latin typeface="Arial" charset="0"/>
                </a:endParaRPr>
              </a:p>
            </p:txBody>
          </p:sp>
          <p:pic>
            <p:nvPicPr>
              <p:cNvPr id="17" name="Picture 16"/>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2230316" y="1577100"/>
                <a:ext cx="554585" cy="766146"/>
              </a:xfrm>
              <a:prstGeom prst="rect">
                <a:avLst/>
              </a:prstGeom>
              <a:ln w="12700">
                <a:noFill/>
              </a:ln>
            </p:spPr>
          </p:pic>
          <p:sp>
            <p:nvSpPr>
              <p:cNvPr id="18" name="右箭头 8"/>
              <p:cNvSpPr/>
              <p:nvPr/>
            </p:nvSpPr>
            <p:spPr bwMode="auto">
              <a:xfrm rot="21122638">
                <a:off x="1759214" y="2650623"/>
                <a:ext cx="2032028" cy="321177"/>
              </a:xfrm>
              <a:prstGeom prst="rightArrow">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354" tIns="45678" rIns="91354" bIns="45678" numCol="1" rtlCol="0" anchor="t" anchorCtr="0" compatLnSpc="1">
                <a:prstTxWarp prst="textNoShape">
                  <a:avLst/>
                </a:prstTxWarp>
              </a:bodyPr>
              <a:lstStyle/>
              <a:p>
                <a:pPr defTabSz="913564"/>
                <a:endParaRPr lang="zh-CN" altLang="en-US" dirty="0" smtClean="0">
                  <a:latin typeface="Arial" charset="0"/>
                </a:endParaRPr>
              </a:p>
            </p:txBody>
          </p:sp>
          <p:pic>
            <p:nvPicPr>
              <p:cNvPr id="19" name="Picture 18"/>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2239175" y="2554265"/>
                <a:ext cx="554585" cy="766146"/>
              </a:xfrm>
              <a:prstGeom prst="rect">
                <a:avLst/>
              </a:prstGeom>
              <a:ln w="12700">
                <a:noFill/>
              </a:ln>
            </p:spPr>
          </p:pic>
          <p:grpSp>
            <p:nvGrpSpPr>
              <p:cNvPr id="72" name="Group 26"/>
              <p:cNvGrpSpPr/>
              <p:nvPr/>
            </p:nvGrpSpPr>
            <p:grpSpPr>
              <a:xfrm>
                <a:off x="3813071" y="1764693"/>
                <a:ext cx="1322807" cy="1194063"/>
                <a:chOff x="2354580" y="1866900"/>
                <a:chExt cx="3596640" cy="2956560"/>
              </a:xfrm>
            </p:grpSpPr>
            <p:sp>
              <p:nvSpPr>
                <p:cNvPr id="22" name="Oval 21"/>
                <p:cNvSpPr/>
                <p:nvPr/>
              </p:nvSpPr>
              <p:spPr bwMode="auto">
                <a:xfrm>
                  <a:off x="2354580" y="44729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23" name="Oval 22"/>
                <p:cNvSpPr/>
                <p:nvPr/>
              </p:nvSpPr>
              <p:spPr bwMode="auto">
                <a:xfrm>
                  <a:off x="3040380" y="44729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24" name="Oval 23"/>
                <p:cNvSpPr/>
                <p:nvPr/>
              </p:nvSpPr>
              <p:spPr bwMode="auto">
                <a:xfrm>
                  <a:off x="3695700" y="448818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25" name="Oval 24"/>
                <p:cNvSpPr/>
                <p:nvPr/>
              </p:nvSpPr>
              <p:spPr bwMode="auto">
                <a:xfrm>
                  <a:off x="4297680" y="449580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26" name="Oval 25"/>
                <p:cNvSpPr/>
                <p:nvPr/>
              </p:nvSpPr>
              <p:spPr bwMode="auto">
                <a:xfrm>
                  <a:off x="4953000" y="45110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27" name="Oval 26"/>
                <p:cNvSpPr/>
                <p:nvPr/>
              </p:nvSpPr>
              <p:spPr bwMode="auto">
                <a:xfrm>
                  <a:off x="5638800" y="45110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28" name="Oval 27"/>
                <p:cNvSpPr/>
                <p:nvPr/>
              </p:nvSpPr>
              <p:spPr bwMode="auto">
                <a:xfrm>
                  <a:off x="3042920" y="366522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29" name="Oval 28"/>
                <p:cNvSpPr/>
                <p:nvPr/>
              </p:nvSpPr>
              <p:spPr bwMode="auto">
                <a:xfrm>
                  <a:off x="3698240" y="368046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0" name="Oval 29"/>
                <p:cNvSpPr/>
                <p:nvPr/>
              </p:nvSpPr>
              <p:spPr bwMode="auto">
                <a:xfrm>
                  <a:off x="4300220" y="368808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1" name="Oval 30"/>
                <p:cNvSpPr/>
                <p:nvPr/>
              </p:nvSpPr>
              <p:spPr bwMode="auto">
                <a:xfrm>
                  <a:off x="4955540" y="370332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32" name="Straight Connector 31"/>
                <p:cNvCxnSpPr>
                  <a:stCxn id="22" idx="0"/>
                  <a:endCxn id="28" idx="4"/>
                </p:cNvCxnSpPr>
                <p:nvPr/>
              </p:nvCxnSpPr>
              <p:spPr bwMode="auto">
                <a:xfrm rot="5400000" flipH="1" flipV="1">
                  <a:off x="2607310" y="3881120"/>
                  <a:ext cx="495300" cy="6883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3" name="Straight Connector 32"/>
                <p:cNvCxnSpPr>
                  <a:stCxn id="23" idx="0"/>
                  <a:endCxn id="29" idx="4"/>
                </p:cNvCxnSpPr>
                <p:nvPr/>
              </p:nvCxnSpPr>
              <p:spPr bwMode="auto">
                <a:xfrm rot="5400000" flipH="1" flipV="1">
                  <a:off x="3285490" y="3903980"/>
                  <a:ext cx="480060" cy="65786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4" name="Straight Connector 33"/>
                <p:cNvCxnSpPr>
                  <a:stCxn id="24" idx="0"/>
                  <a:endCxn id="30" idx="4"/>
                </p:cNvCxnSpPr>
                <p:nvPr/>
              </p:nvCxnSpPr>
              <p:spPr bwMode="auto">
                <a:xfrm rot="5400000" flipH="1" flipV="1">
                  <a:off x="3910330" y="3942080"/>
                  <a:ext cx="487680" cy="60452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5" name="Straight Connector 34"/>
                <p:cNvCxnSpPr>
                  <a:stCxn id="25" idx="0"/>
                  <a:endCxn id="31" idx="4"/>
                </p:cNvCxnSpPr>
                <p:nvPr/>
              </p:nvCxnSpPr>
              <p:spPr bwMode="auto">
                <a:xfrm rot="5400000" flipH="1" flipV="1">
                  <a:off x="4542790" y="3926840"/>
                  <a:ext cx="480060" cy="65786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6" name="Straight Connector 35"/>
                <p:cNvCxnSpPr>
                  <a:stCxn id="28" idx="4"/>
                  <a:endCxn id="23" idx="0"/>
                </p:cNvCxnSpPr>
                <p:nvPr/>
              </p:nvCxnSpPr>
              <p:spPr bwMode="auto">
                <a:xfrm rot="5400000">
                  <a:off x="2950210" y="422402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7" name="Straight Connector 36"/>
                <p:cNvCxnSpPr>
                  <a:stCxn id="29" idx="4"/>
                  <a:endCxn id="24" idx="0"/>
                </p:cNvCxnSpPr>
                <p:nvPr/>
              </p:nvCxnSpPr>
              <p:spPr bwMode="auto">
                <a:xfrm rot="5400000">
                  <a:off x="3605530" y="423926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8" name="Straight Connector 37"/>
                <p:cNvCxnSpPr>
                  <a:stCxn id="30" idx="4"/>
                  <a:endCxn id="25" idx="0"/>
                </p:cNvCxnSpPr>
                <p:nvPr/>
              </p:nvCxnSpPr>
              <p:spPr bwMode="auto">
                <a:xfrm rot="5400000">
                  <a:off x="4207510" y="424688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9" name="Straight Connector 38"/>
                <p:cNvCxnSpPr>
                  <a:stCxn id="31" idx="4"/>
                  <a:endCxn id="26" idx="0"/>
                </p:cNvCxnSpPr>
                <p:nvPr/>
              </p:nvCxnSpPr>
              <p:spPr bwMode="auto">
                <a:xfrm rot="5400000">
                  <a:off x="4862830" y="426212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0" name="Straight Connector 39"/>
                <p:cNvCxnSpPr>
                  <a:stCxn id="31" idx="4"/>
                  <a:endCxn id="27" idx="0"/>
                </p:cNvCxnSpPr>
                <p:nvPr/>
              </p:nvCxnSpPr>
              <p:spPr bwMode="auto">
                <a:xfrm rot="16200000" flipH="1">
                  <a:off x="5205730" y="3921760"/>
                  <a:ext cx="495300" cy="68326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1" name="Straight Connector 40"/>
                <p:cNvCxnSpPr>
                  <a:stCxn id="30" idx="4"/>
                  <a:endCxn id="26" idx="0"/>
                </p:cNvCxnSpPr>
                <p:nvPr/>
              </p:nvCxnSpPr>
              <p:spPr bwMode="auto">
                <a:xfrm rot="16200000" flipH="1">
                  <a:off x="4527550" y="3929380"/>
                  <a:ext cx="510540" cy="6527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2" name="Straight Connector 41"/>
                <p:cNvCxnSpPr>
                  <a:stCxn id="29" idx="4"/>
                  <a:endCxn id="25" idx="0"/>
                </p:cNvCxnSpPr>
                <p:nvPr/>
              </p:nvCxnSpPr>
              <p:spPr bwMode="auto">
                <a:xfrm rot="16200000" flipH="1">
                  <a:off x="3902710" y="3944620"/>
                  <a:ext cx="502920" cy="5994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3" name="Straight Connector 42"/>
                <p:cNvCxnSpPr>
                  <a:stCxn id="28" idx="4"/>
                  <a:endCxn id="24" idx="0"/>
                </p:cNvCxnSpPr>
                <p:nvPr/>
              </p:nvCxnSpPr>
              <p:spPr bwMode="auto">
                <a:xfrm rot="16200000" flipH="1">
                  <a:off x="3270250" y="3906520"/>
                  <a:ext cx="510540" cy="65278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44" name="Oval 43"/>
                <p:cNvSpPr/>
                <p:nvPr/>
              </p:nvSpPr>
              <p:spPr bwMode="auto">
                <a:xfrm>
                  <a:off x="3698240" y="279654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45" name="Oval 44"/>
                <p:cNvSpPr/>
                <p:nvPr/>
              </p:nvSpPr>
              <p:spPr bwMode="auto">
                <a:xfrm>
                  <a:off x="4300220" y="280416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46" name="Straight Connector 45"/>
                <p:cNvCxnSpPr>
                  <a:stCxn id="29" idx="0"/>
                  <a:endCxn id="44" idx="4"/>
                </p:cNvCxnSpPr>
                <p:nvPr/>
              </p:nvCxnSpPr>
              <p:spPr bwMode="auto">
                <a:xfrm rot="5400000" flipH="1" flipV="1">
                  <a:off x="3568700" y="3394710"/>
                  <a:ext cx="5715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7" name="Straight Connector 46"/>
                <p:cNvCxnSpPr>
                  <a:stCxn id="30" idx="0"/>
                  <a:endCxn id="45" idx="4"/>
                </p:cNvCxnSpPr>
                <p:nvPr/>
              </p:nvCxnSpPr>
              <p:spPr bwMode="auto">
                <a:xfrm rot="5400000" flipH="1" flipV="1">
                  <a:off x="4170680" y="3402330"/>
                  <a:ext cx="5715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8" name="Straight Connector 47"/>
                <p:cNvCxnSpPr>
                  <a:stCxn id="28" idx="0"/>
                  <a:endCxn id="44" idx="4"/>
                </p:cNvCxnSpPr>
                <p:nvPr/>
              </p:nvCxnSpPr>
              <p:spPr bwMode="auto">
                <a:xfrm rot="5400000" flipH="1" flipV="1">
                  <a:off x="3248660" y="3059430"/>
                  <a:ext cx="55626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9" name="Straight Connector 48"/>
                <p:cNvCxnSpPr>
                  <a:stCxn id="30" idx="0"/>
                  <a:endCxn id="44" idx="4"/>
                </p:cNvCxnSpPr>
                <p:nvPr/>
              </p:nvCxnSpPr>
              <p:spPr bwMode="auto">
                <a:xfrm rot="16200000" flipV="1">
                  <a:off x="3865880" y="3097530"/>
                  <a:ext cx="57912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0" name="Straight Connector 49"/>
                <p:cNvCxnSpPr>
                  <a:stCxn id="31" idx="0"/>
                  <a:endCxn id="44" idx="4"/>
                </p:cNvCxnSpPr>
                <p:nvPr/>
              </p:nvCxnSpPr>
              <p:spPr bwMode="auto">
                <a:xfrm rot="16200000" flipV="1">
                  <a:off x="4185920" y="2777490"/>
                  <a:ext cx="59436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1" name="Straight Connector 50"/>
                <p:cNvCxnSpPr>
                  <a:stCxn id="28" idx="0"/>
                  <a:endCxn id="45" idx="4"/>
                </p:cNvCxnSpPr>
                <p:nvPr/>
              </p:nvCxnSpPr>
              <p:spPr bwMode="auto">
                <a:xfrm rot="5400000" flipH="1" flipV="1">
                  <a:off x="3553460" y="2762250"/>
                  <a:ext cx="54864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2" name="Straight Connector 51"/>
                <p:cNvCxnSpPr>
                  <a:stCxn id="29" idx="0"/>
                  <a:endCxn id="45" idx="4"/>
                </p:cNvCxnSpPr>
                <p:nvPr/>
              </p:nvCxnSpPr>
              <p:spPr bwMode="auto">
                <a:xfrm rot="5400000" flipH="1" flipV="1">
                  <a:off x="3873500" y="3097530"/>
                  <a:ext cx="56388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3" name="Straight Connector 52"/>
                <p:cNvCxnSpPr>
                  <a:stCxn id="31" idx="0"/>
                  <a:endCxn id="45" idx="4"/>
                </p:cNvCxnSpPr>
                <p:nvPr/>
              </p:nvCxnSpPr>
              <p:spPr bwMode="auto">
                <a:xfrm rot="16200000" flipV="1">
                  <a:off x="4490720" y="3082290"/>
                  <a:ext cx="58674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54" name="Oval 53"/>
                <p:cNvSpPr/>
                <p:nvPr/>
              </p:nvSpPr>
              <p:spPr bwMode="auto">
                <a:xfrm>
                  <a:off x="3042920" y="186690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55" name="Oval 54"/>
                <p:cNvSpPr/>
                <p:nvPr/>
              </p:nvSpPr>
              <p:spPr bwMode="auto">
                <a:xfrm>
                  <a:off x="3698240" y="188214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56" name="Oval 55"/>
                <p:cNvSpPr/>
                <p:nvPr/>
              </p:nvSpPr>
              <p:spPr bwMode="auto">
                <a:xfrm>
                  <a:off x="4300220" y="188976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57" name="Oval 56"/>
                <p:cNvSpPr/>
                <p:nvPr/>
              </p:nvSpPr>
              <p:spPr bwMode="auto">
                <a:xfrm>
                  <a:off x="4955540" y="190500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58" name="Straight Connector 57"/>
                <p:cNvCxnSpPr>
                  <a:stCxn id="44" idx="0"/>
                  <a:endCxn id="55" idx="4"/>
                </p:cNvCxnSpPr>
                <p:nvPr/>
              </p:nvCxnSpPr>
              <p:spPr bwMode="auto">
                <a:xfrm rot="5400000" flipH="1" flipV="1">
                  <a:off x="3553460" y="2495550"/>
                  <a:ext cx="60198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9" name="Straight Connector 58"/>
                <p:cNvCxnSpPr>
                  <a:stCxn id="45" idx="0"/>
                  <a:endCxn id="56" idx="4"/>
                </p:cNvCxnSpPr>
                <p:nvPr/>
              </p:nvCxnSpPr>
              <p:spPr bwMode="auto">
                <a:xfrm rot="5400000" flipH="1" flipV="1">
                  <a:off x="4155440" y="2503170"/>
                  <a:ext cx="60198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60" name="Straight Connector 59"/>
                <p:cNvCxnSpPr>
                  <a:stCxn id="44" idx="0"/>
                  <a:endCxn id="54" idx="4"/>
                </p:cNvCxnSpPr>
                <p:nvPr/>
              </p:nvCxnSpPr>
              <p:spPr bwMode="auto">
                <a:xfrm rot="16200000" flipV="1">
                  <a:off x="3218180" y="2160270"/>
                  <a:ext cx="61722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61" name="Straight Connector 60"/>
                <p:cNvCxnSpPr>
                  <a:stCxn id="45" idx="0"/>
                  <a:endCxn id="54" idx="4"/>
                </p:cNvCxnSpPr>
                <p:nvPr/>
              </p:nvCxnSpPr>
              <p:spPr bwMode="auto">
                <a:xfrm rot="16200000" flipV="1">
                  <a:off x="3515360" y="1863090"/>
                  <a:ext cx="62484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62" name="Straight Connector 61"/>
                <p:cNvCxnSpPr>
                  <a:stCxn id="45" idx="0"/>
                  <a:endCxn id="55" idx="4"/>
                </p:cNvCxnSpPr>
                <p:nvPr/>
              </p:nvCxnSpPr>
              <p:spPr bwMode="auto">
                <a:xfrm rot="16200000" flipV="1">
                  <a:off x="3850640" y="2198370"/>
                  <a:ext cx="60960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63" name="Straight Connector 62"/>
                <p:cNvCxnSpPr>
                  <a:stCxn id="44" idx="0"/>
                  <a:endCxn id="56" idx="4"/>
                </p:cNvCxnSpPr>
                <p:nvPr/>
              </p:nvCxnSpPr>
              <p:spPr bwMode="auto">
                <a:xfrm rot="5400000" flipH="1" flipV="1">
                  <a:off x="3858260" y="2198370"/>
                  <a:ext cx="59436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64" name="Straight Connector 63"/>
                <p:cNvCxnSpPr>
                  <a:stCxn id="44" idx="0"/>
                  <a:endCxn id="57" idx="4"/>
                </p:cNvCxnSpPr>
                <p:nvPr/>
              </p:nvCxnSpPr>
              <p:spPr bwMode="auto">
                <a:xfrm rot="5400000" flipH="1" flipV="1">
                  <a:off x="4193540" y="1878330"/>
                  <a:ext cx="57912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65" name="Straight Connector 64"/>
                <p:cNvCxnSpPr>
                  <a:stCxn id="45" idx="0"/>
                  <a:endCxn id="57" idx="4"/>
                </p:cNvCxnSpPr>
                <p:nvPr/>
              </p:nvCxnSpPr>
              <p:spPr bwMode="auto">
                <a:xfrm rot="5400000" flipH="1" flipV="1">
                  <a:off x="4490720" y="2183130"/>
                  <a:ext cx="58674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sp>
            <p:nvSpPr>
              <p:cNvPr id="21" name="Rectangle 20"/>
              <p:cNvSpPr/>
              <p:nvPr/>
            </p:nvSpPr>
            <p:spPr bwMode="auto">
              <a:xfrm>
                <a:off x="487680" y="1173480"/>
                <a:ext cx="4754880" cy="2362200"/>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grpSp>
        <p:sp>
          <p:nvSpPr>
            <p:cNvPr id="66" name="Rectangle 65"/>
            <p:cNvSpPr/>
            <p:nvPr/>
          </p:nvSpPr>
          <p:spPr>
            <a:xfrm>
              <a:off x="3683793" y="2864031"/>
              <a:ext cx="2413682" cy="749213"/>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7" name="TextBox 66"/>
            <p:cNvSpPr txBox="1"/>
            <p:nvPr/>
          </p:nvSpPr>
          <p:spPr>
            <a:xfrm>
              <a:off x="3578850" y="2852715"/>
              <a:ext cx="2623568" cy="690105"/>
            </a:xfrm>
            <a:prstGeom prst="rect">
              <a:avLst/>
            </a:prstGeom>
            <a:noFill/>
          </p:spPr>
          <p:txBody>
            <a:bodyPr wrap="square" rtlCol="0">
              <a:spAutoFit/>
            </a:bodyPr>
            <a:lstStyle/>
            <a:p>
              <a:pPr algn="ctr"/>
              <a:r>
                <a:rPr lang="en-US" sz="2400" b="1" dirty="0" err="1" smtClean="0">
                  <a:solidFill>
                    <a:schemeClr val="bg1"/>
                  </a:solidFill>
                </a:rPr>
                <a:t>MLtuner</a:t>
              </a:r>
              <a:endParaRPr lang="en-US" sz="2400" b="1" dirty="0">
                <a:solidFill>
                  <a:schemeClr val="bg1"/>
                </a:solidFill>
              </a:endParaRPr>
            </a:p>
          </p:txBody>
        </p:sp>
        <p:cxnSp>
          <p:nvCxnSpPr>
            <p:cNvPr id="68" name="Straight Arrow Connector 67"/>
            <p:cNvCxnSpPr/>
            <p:nvPr/>
          </p:nvCxnSpPr>
          <p:spPr>
            <a:xfrm rot="5400000">
              <a:off x="4235061" y="4232083"/>
              <a:ext cx="874649"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1301706" y="3931294"/>
              <a:ext cx="3350801" cy="690105"/>
            </a:xfrm>
            <a:prstGeom prst="rect">
              <a:avLst/>
            </a:prstGeom>
            <a:noFill/>
          </p:spPr>
          <p:txBody>
            <a:bodyPr wrap="square" rtlCol="0">
              <a:spAutoFit/>
            </a:bodyPr>
            <a:lstStyle/>
            <a:p>
              <a:pPr algn="ctr"/>
              <a:r>
                <a:rPr lang="en-US" sz="2400" dirty="0" smtClean="0"/>
                <a:t>tunable setting</a:t>
              </a:r>
              <a:endParaRPr lang="en-US" sz="2400" dirty="0"/>
            </a:p>
          </p:txBody>
        </p:sp>
        <p:cxnSp>
          <p:nvCxnSpPr>
            <p:cNvPr id="70" name="Straight Arrow Connector 69"/>
            <p:cNvCxnSpPr/>
            <p:nvPr/>
          </p:nvCxnSpPr>
          <p:spPr>
            <a:xfrm rot="5400000" flipH="1" flipV="1">
              <a:off x="4622690" y="4228772"/>
              <a:ext cx="921026"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5131369" y="3984305"/>
              <a:ext cx="2401065" cy="690105"/>
            </a:xfrm>
            <a:prstGeom prst="rect">
              <a:avLst/>
            </a:prstGeom>
            <a:noFill/>
          </p:spPr>
          <p:txBody>
            <a:bodyPr wrap="square" rtlCol="0">
              <a:spAutoFit/>
            </a:bodyPr>
            <a:lstStyle/>
            <a:p>
              <a:pPr algn="ctr"/>
              <a:r>
                <a:rPr lang="en-US" sz="2400" dirty="0" smtClean="0"/>
                <a:t>feedback</a:t>
              </a:r>
              <a:endParaRPr lang="en-US" sz="2400" dirty="0"/>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Traditional parameter server design</a:t>
            </a:r>
            <a:endParaRPr lang="en-US" sz="4000" dirty="0"/>
          </a:p>
        </p:txBody>
      </p:sp>
      <p:sp>
        <p:nvSpPr>
          <p:cNvPr id="3" name="Content Placeholder 2"/>
          <p:cNvSpPr>
            <a:spLocks noGrp="1"/>
          </p:cNvSpPr>
          <p:nvPr>
            <p:ph idx="1"/>
          </p:nvPr>
        </p:nvSpPr>
        <p:spPr>
          <a:xfrm>
            <a:off x="685800" y="1104900"/>
            <a:ext cx="8092440" cy="4648200"/>
          </a:xfrm>
        </p:spPr>
        <p:txBody>
          <a:bodyPr/>
          <a:lstStyle/>
          <a:p>
            <a:r>
              <a:rPr lang="en-US" dirty="0" smtClean="0"/>
              <a:t>Traditional PS is like a generic key-value store</a:t>
            </a:r>
          </a:p>
          <a:p>
            <a:pPr lvl="1"/>
            <a:r>
              <a:rPr lang="en-US" dirty="0" smtClean="0"/>
              <a:t>data organized as a collection of key-value pairs</a:t>
            </a:r>
          </a:p>
          <a:p>
            <a:pPr lvl="2"/>
            <a:r>
              <a:rPr lang="en-US" dirty="0" smtClean="0"/>
              <a:t>accessed with Read and Update interface</a:t>
            </a:r>
          </a:p>
          <a:p>
            <a:endParaRPr lang="en-US" dirty="0"/>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7</a:t>
            </a:fld>
            <a:endParaRPr lang="en-US" altLang="en-US" sz="1600" dirty="0"/>
          </a:p>
        </p:txBody>
      </p:sp>
      <p:sp>
        <p:nvSpPr>
          <p:cNvPr id="13" name="TextBox 12"/>
          <p:cNvSpPr txBox="1"/>
          <p:nvPr/>
        </p:nvSpPr>
        <p:spPr>
          <a:xfrm>
            <a:off x="3576659" y="4210796"/>
            <a:ext cx="2373904" cy="461580"/>
          </a:xfrm>
          <a:prstGeom prst="rect">
            <a:avLst/>
          </a:prstGeom>
          <a:noFill/>
        </p:spPr>
        <p:txBody>
          <a:bodyPr wrap="square" lIns="91354" tIns="45678" rIns="91354" bIns="45678" rtlCol="0">
            <a:spAutoFit/>
          </a:bodyPr>
          <a:lstStyle/>
          <a:p>
            <a:pPr algn="ctr"/>
            <a:r>
              <a:rPr lang="en-US" sz="2400" b="0" dirty="0" smtClean="0"/>
              <a:t>Read/Update</a:t>
            </a:r>
          </a:p>
        </p:txBody>
      </p:sp>
      <p:sp>
        <p:nvSpPr>
          <p:cNvPr id="14" name="TextBox 13"/>
          <p:cNvSpPr txBox="1"/>
          <p:nvPr/>
        </p:nvSpPr>
        <p:spPr>
          <a:xfrm>
            <a:off x="5780713" y="3598844"/>
            <a:ext cx="2001008" cy="1682399"/>
          </a:xfrm>
          <a:prstGeom prst="rect">
            <a:avLst/>
          </a:prstGeom>
          <a:solidFill>
            <a:schemeClr val="accent1"/>
          </a:solidFill>
          <a:ln w="38100">
            <a:solidFill>
              <a:schemeClr val="tx1"/>
            </a:solidFill>
            <a:prstDash val="solid"/>
          </a:ln>
        </p:spPr>
        <p:txBody>
          <a:bodyPr wrap="square" lIns="91354" tIns="45678" rIns="91354" bIns="45678" rtlCol="0">
            <a:noAutofit/>
          </a:bodyPr>
          <a:lstStyle/>
          <a:p>
            <a:pPr algn="ctr"/>
            <a:endParaRPr lang="en-US" altLang="zh-CN" sz="2400" dirty="0" smtClean="0">
              <a:solidFill>
                <a:schemeClr val="bg1"/>
              </a:solidFill>
            </a:endParaRPr>
          </a:p>
          <a:p>
            <a:pPr algn="ctr"/>
            <a:r>
              <a:rPr lang="en-US" altLang="zh-CN" sz="2400" dirty="0" smtClean="0">
                <a:solidFill>
                  <a:schemeClr val="bg1"/>
                </a:solidFill>
              </a:rPr>
              <a:t>Parameter server</a:t>
            </a:r>
          </a:p>
          <a:p>
            <a:pPr algn="ctr"/>
            <a:endParaRPr lang="en-US" altLang="zh-CN" sz="2400" dirty="0" smtClean="0">
              <a:solidFill>
                <a:schemeClr val="bg1"/>
              </a:solidFill>
            </a:endParaRPr>
          </a:p>
          <a:p>
            <a:pPr algn="ctr"/>
            <a:endParaRPr lang="zh-CN" altLang="en-US" sz="1800" dirty="0">
              <a:solidFill>
                <a:schemeClr val="bg1"/>
              </a:solidFill>
            </a:endParaRPr>
          </a:p>
        </p:txBody>
      </p:sp>
      <p:sp>
        <p:nvSpPr>
          <p:cNvPr id="16" name="TextBox 15"/>
          <p:cNvSpPr txBox="1"/>
          <p:nvPr/>
        </p:nvSpPr>
        <p:spPr>
          <a:xfrm>
            <a:off x="1324942" y="3322036"/>
            <a:ext cx="2708985" cy="634150"/>
          </a:xfrm>
          <a:prstGeom prst="rect">
            <a:avLst/>
          </a:prstGeom>
          <a:solidFill>
            <a:srgbClr val="C00000"/>
          </a:solidFill>
          <a:ln w="38100">
            <a:solidFill>
              <a:schemeClr val="tx1"/>
            </a:solidFill>
            <a:prstDash val="solid"/>
          </a:ln>
        </p:spPr>
        <p:txBody>
          <a:bodyPr wrap="square" lIns="91354" tIns="45678" rIns="91354" bIns="45678" rtlCol="0">
            <a:noAutofit/>
          </a:bodyPr>
          <a:lstStyle/>
          <a:p>
            <a:pPr algn="ctr"/>
            <a:r>
              <a:rPr lang="en-US" altLang="zh-CN" sz="2400" dirty="0" smtClean="0">
                <a:solidFill>
                  <a:schemeClr val="bg1"/>
                </a:solidFill>
              </a:rPr>
              <a:t>ML app worker 0</a:t>
            </a:r>
            <a:endParaRPr lang="zh-CN" altLang="en-US" sz="1800" dirty="0">
              <a:solidFill>
                <a:schemeClr val="bg1"/>
              </a:solidFill>
            </a:endParaRPr>
          </a:p>
        </p:txBody>
      </p:sp>
      <p:sp>
        <p:nvSpPr>
          <p:cNvPr id="19" name="TextBox 18"/>
          <p:cNvSpPr txBox="1"/>
          <p:nvPr/>
        </p:nvSpPr>
        <p:spPr>
          <a:xfrm>
            <a:off x="1328052" y="4799383"/>
            <a:ext cx="2708985" cy="634150"/>
          </a:xfrm>
          <a:prstGeom prst="rect">
            <a:avLst/>
          </a:prstGeom>
          <a:solidFill>
            <a:srgbClr val="C00000"/>
          </a:solidFill>
          <a:ln w="38100">
            <a:solidFill>
              <a:schemeClr val="tx1"/>
            </a:solidFill>
            <a:prstDash val="solid"/>
          </a:ln>
        </p:spPr>
        <p:txBody>
          <a:bodyPr wrap="square" lIns="91354" tIns="45678" rIns="91354" bIns="45678" rtlCol="0">
            <a:noAutofit/>
          </a:bodyPr>
          <a:lstStyle/>
          <a:p>
            <a:pPr algn="ctr"/>
            <a:r>
              <a:rPr lang="en-US" altLang="zh-CN" sz="2400" dirty="0" smtClean="0">
                <a:solidFill>
                  <a:schemeClr val="bg1"/>
                </a:solidFill>
              </a:rPr>
              <a:t>ML app worker 1</a:t>
            </a:r>
            <a:endParaRPr lang="zh-CN" altLang="en-US" sz="1800" dirty="0">
              <a:solidFill>
                <a:schemeClr val="bg1"/>
              </a:solidFill>
            </a:endParaRPr>
          </a:p>
        </p:txBody>
      </p:sp>
      <p:cxnSp>
        <p:nvCxnSpPr>
          <p:cNvPr id="20" name="Straight Arrow Connector 19"/>
          <p:cNvCxnSpPr/>
          <p:nvPr/>
        </p:nvCxnSpPr>
        <p:spPr bwMode="auto">
          <a:xfrm>
            <a:off x="4180109" y="3564299"/>
            <a:ext cx="1399592" cy="522515"/>
          </a:xfrm>
          <a:prstGeom prst="straightConnector1">
            <a:avLst/>
          </a:prstGeom>
          <a:solidFill>
            <a:schemeClr val="accent1"/>
          </a:solidFill>
          <a:ln w="38100" cap="flat" cmpd="sng" algn="ctr">
            <a:solidFill>
              <a:schemeClr val="tx1"/>
            </a:solidFill>
            <a:prstDash val="solid"/>
            <a:round/>
            <a:headEnd type="arrow" w="med" len="med"/>
            <a:tailEnd type="arrow"/>
          </a:ln>
          <a:effectLst/>
        </p:spPr>
      </p:cxnSp>
      <p:cxnSp>
        <p:nvCxnSpPr>
          <p:cNvPr id="23" name="Straight Arrow Connector 22"/>
          <p:cNvCxnSpPr/>
          <p:nvPr/>
        </p:nvCxnSpPr>
        <p:spPr bwMode="auto">
          <a:xfrm flipV="1">
            <a:off x="4124125" y="4777279"/>
            <a:ext cx="1455576" cy="317241"/>
          </a:xfrm>
          <a:prstGeom prst="straightConnector1">
            <a:avLst/>
          </a:prstGeom>
          <a:solidFill>
            <a:schemeClr val="accent1"/>
          </a:solidFill>
          <a:ln w="38100" cap="flat" cmpd="sng" algn="ctr">
            <a:solidFill>
              <a:schemeClr val="tx1"/>
            </a:solidFill>
            <a:prstDash val="solid"/>
            <a:round/>
            <a:headEnd type="arrow" w="med" len="med"/>
            <a:tailEnd type="arrow"/>
          </a:ln>
          <a:effectLst/>
        </p:spPr>
      </p:cxn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sharing for training branches</a:t>
            </a:r>
            <a:endParaRPr lang="en-US" dirty="0"/>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70</a:t>
            </a:fld>
            <a:endParaRPr lang="en-US" altLang="en-US" sz="1600" dirty="0"/>
          </a:p>
        </p:txBody>
      </p:sp>
      <p:grpSp>
        <p:nvGrpSpPr>
          <p:cNvPr id="3" name="Group 6"/>
          <p:cNvGrpSpPr/>
          <p:nvPr/>
        </p:nvGrpSpPr>
        <p:grpSpPr>
          <a:xfrm>
            <a:off x="1563260" y="3200304"/>
            <a:ext cx="1670727" cy="1021080"/>
            <a:chOff x="487680" y="1173480"/>
            <a:chExt cx="4754880" cy="2362200"/>
          </a:xfrm>
        </p:grpSpPr>
        <p:pic>
          <p:nvPicPr>
            <p:cNvPr id="8" name="Picture 2" descr="C:\Users\cui\Desktop\eagle.jpg"/>
            <p:cNvPicPr>
              <a:picLocks noChangeAspect="1" noChangeArrowheads="1"/>
            </p:cNvPicPr>
            <p:nvPr/>
          </p:nvPicPr>
          <p:blipFill>
            <a:blip r:embed="rId3" cstate="print"/>
            <a:srcRect/>
            <a:stretch>
              <a:fillRect/>
            </a:stretch>
          </p:blipFill>
          <p:spPr bwMode="auto">
            <a:xfrm>
              <a:off x="643490" y="1356360"/>
              <a:ext cx="968523" cy="504954"/>
            </a:xfrm>
            <a:prstGeom prst="rect">
              <a:avLst/>
            </a:prstGeom>
            <a:noFill/>
            <a:ln w="12700">
              <a:noFill/>
            </a:ln>
          </p:spPr>
        </p:pic>
        <p:pic>
          <p:nvPicPr>
            <p:cNvPr id="9" name="Picture 3" descr="C:\Users\cui\Desktop\vulture.jpg"/>
            <p:cNvPicPr>
              <a:picLocks noChangeAspect="1" noChangeArrowheads="1"/>
            </p:cNvPicPr>
            <p:nvPr/>
          </p:nvPicPr>
          <p:blipFill>
            <a:blip r:embed="rId4" cstate="print"/>
            <a:srcRect/>
            <a:stretch>
              <a:fillRect/>
            </a:stretch>
          </p:blipFill>
          <p:spPr bwMode="auto">
            <a:xfrm>
              <a:off x="635371" y="1831489"/>
              <a:ext cx="975837" cy="527356"/>
            </a:xfrm>
            <a:prstGeom prst="rect">
              <a:avLst/>
            </a:prstGeom>
            <a:noFill/>
            <a:ln w="12700">
              <a:noFill/>
            </a:ln>
          </p:spPr>
        </p:pic>
        <p:pic>
          <p:nvPicPr>
            <p:cNvPr id="10" name="Picture 4" descr="C:\Users\cui\Desktop\accipiter.jpg"/>
            <p:cNvPicPr>
              <a:picLocks noChangeAspect="1" noChangeArrowheads="1"/>
            </p:cNvPicPr>
            <p:nvPr/>
          </p:nvPicPr>
          <p:blipFill>
            <a:blip r:embed="rId5" cstate="print"/>
            <a:srcRect/>
            <a:stretch>
              <a:fillRect/>
            </a:stretch>
          </p:blipFill>
          <p:spPr bwMode="auto">
            <a:xfrm>
              <a:off x="625487" y="2924081"/>
              <a:ext cx="980249" cy="490102"/>
            </a:xfrm>
            <a:prstGeom prst="rect">
              <a:avLst/>
            </a:prstGeom>
            <a:noFill/>
            <a:ln w="12700">
              <a:noFill/>
            </a:ln>
          </p:spPr>
        </p:pic>
        <p:pic>
          <p:nvPicPr>
            <p:cNvPr id="11" name="Picture 5" descr="C:\Users\cui\Desktop\osprey.jpg"/>
            <p:cNvPicPr>
              <a:picLocks noChangeAspect="1" noChangeArrowheads="1"/>
            </p:cNvPicPr>
            <p:nvPr/>
          </p:nvPicPr>
          <p:blipFill>
            <a:blip r:embed="rId6" cstate="print"/>
            <a:srcRect/>
            <a:stretch>
              <a:fillRect/>
            </a:stretch>
          </p:blipFill>
          <p:spPr bwMode="auto">
            <a:xfrm>
              <a:off x="624841" y="2451088"/>
              <a:ext cx="983044" cy="482677"/>
            </a:xfrm>
            <a:prstGeom prst="rect">
              <a:avLst/>
            </a:prstGeom>
            <a:noFill/>
            <a:ln w="12700">
              <a:noFill/>
            </a:ln>
          </p:spPr>
        </p:pic>
        <p:sp>
          <p:nvSpPr>
            <p:cNvPr id="12" name="右箭头 8"/>
            <p:cNvSpPr/>
            <p:nvPr/>
          </p:nvSpPr>
          <p:spPr bwMode="auto">
            <a:xfrm rot="325598">
              <a:off x="1801666" y="1839434"/>
              <a:ext cx="1974738" cy="336357"/>
            </a:xfrm>
            <a:prstGeom prst="rightArrow">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354" tIns="45678" rIns="91354" bIns="45678" numCol="1" rtlCol="0" anchor="t" anchorCtr="0" compatLnSpc="1">
              <a:prstTxWarp prst="textNoShape">
                <a:avLst/>
              </a:prstTxWarp>
            </a:bodyPr>
            <a:lstStyle/>
            <a:p>
              <a:pPr defTabSz="913564"/>
              <a:endParaRPr lang="zh-CN" altLang="en-US" dirty="0" smtClean="0">
                <a:latin typeface="Arial" charset="0"/>
              </a:endParaRPr>
            </a:p>
          </p:txBody>
        </p:sp>
        <p:pic>
          <p:nvPicPr>
            <p:cNvPr id="13" name="Picture 12"/>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2230316" y="1577100"/>
              <a:ext cx="554585" cy="766146"/>
            </a:xfrm>
            <a:prstGeom prst="rect">
              <a:avLst/>
            </a:prstGeom>
            <a:ln w="12700">
              <a:noFill/>
            </a:ln>
          </p:spPr>
        </p:pic>
        <p:sp>
          <p:nvSpPr>
            <p:cNvPr id="14" name="右箭头 8"/>
            <p:cNvSpPr/>
            <p:nvPr/>
          </p:nvSpPr>
          <p:spPr bwMode="auto">
            <a:xfrm rot="21122638">
              <a:off x="1759214" y="2650623"/>
              <a:ext cx="2032028" cy="321177"/>
            </a:xfrm>
            <a:prstGeom prst="rightArrow">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354" tIns="45678" rIns="91354" bIns="45678" numCol="1" rtlCol="0" anchor="t" anchorCtr="0" compatLnSpc="1">
              <a:prstTxWarp prst="textNoShape">
                <a:avLst/>
              </a:prstTxWarp>
            </a:bodyPr>
            <a:lstStyle/>
            <a:p>
              <a:pPr defTabSz="913564"/>
              <a:endParaRPr lang="zh-CN" altLang="en-US" dirty="0" smtClean="0">
                <a:latin typeface="Arial" charset="0"/>
              </a:endParaRPr>
            </a:p>
          </p:txBody>
        </p:sp>
        <p:pic>
          <p:nvPicPr>
            <p:cNvPr id="15" name="Picture 14"/>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2239175" y="2554265"/>
              <a:ext cx="554585" cy="766146"/>
            </a:xfrm>
            <a:prstGeom prst="rect">
              <a:avLst/>
            </a:prstGeom>
            <a:ln w="12700">
              <a:noFill/>
            </a:ln>
          </p:spPr>
        </p:pic>
        <p:grpSp>
          <p:nvGrpSpPr>
            <p:cNvPr id="7" name="Group 26"/>
            <p:cNvGrpSpPr/>
            <p:nvPr/>
          </p:nvGrpSpPr>
          <p:grpSpPr>
            <a:xfrm>
              <a:off x="3813071" y="1764697"/>
              <a:ext cx="1322807" cy="1194063"/>
              <a:chOff x="2354580" y="1866900"/>
              <a:chExt cx="3596640" cy="2956560"/>
            </a:xfrm>
          </p:grpSpPr>
          <p:sp>
            <p:nvSpPr>
              <p:cNvPr id="18" name="Oval 17"/>
              <p:cNvSpPr/>
              <p:nvPr/>
            </p:nvSpPr>
            <p:spPr bwMode="auto">
              <a:xfrm>
                <a:off x="2354580" y="44729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9" name="Oval 18"/>
              <p:cNvSpPr/>
              <p:nvPr/>
            </p:nvSpPr>
            <p:spPr bwMode="auto">
              <a:xfrm>
                <a:off x="3040380" y="44729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20" name="Oval 19"/>
              <p:cNvSpPr/>
              <p:nvPr/>
            </p:nvSpPr>
            <p:spPr bwMode="auto">
              <a:xfrm>
                <a:off x="3695700" y="448818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21" name="Oval 20"/>
              <p:cNvSpPr/>
              <p:nvPr/>
            </p:nvSpPr>
            <p:spPr bwMode="auto">
              <a:xfrm>
                <a:off x="4297680" y="449580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22" name="Oval 21"/>
              <p:cNvSpPr/>
              <p:nvPr/>
            </p:nvSpPr>
            <p:spPr bwMode="auto">
              <a:xfrm>
                <a:off x="4953000" y="45110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23" name="Oval 22"/>
              <p:cNvSpPr/>
              <p:nvPr/>
            </p:nvSpPr>
            <p:spPr bwMode="auto">
              <a:xfrm>
                <a:off x="5638800" y="45110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24" name="Oval 23"/>
              <p:cNvSpPr/>
              <p:nvPr/>
            </p:nvSpPr>
            <p:spPr bwMode="auto">
              <a:xfrm>
                <a:off x="3042920" y="366522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25" name="Oval 24"/>
              <p:cNvSpPr/>
              <p:nvPr/>
            </p:nvSpPr>
            <p:spPr bwMode="auto">
              <a:xfrm>
                <a:off x="3698240" y="368046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26" name="Oval 25"/>
              <p:cNvSpPr/>
              <p:nvPr/>
            </p:nvSpPr>
            <p:spPr bwMode="auto">
              <a:xfrm>
                <a:off x="4300220" y="368808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27" name="Oval 26"/>
              <p:cNvSpPr/>
              <p:nvPr/>
            </p:nvSpPr>
            <p:spPr bwMode="auto">
              <a:xfrm>
                <a:off x="4955540" y="370332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28" name="Straight Connector 27"/>
              <p:cNvCxnSpPr>
                <a:stCxn id="18" idx="0"/>
                <a:endCxn id="24" idx="4"/>
              </p:cNvCxnSpPr>
              <p:nvPr/>
            </p:nvCxnSpPr>
            <p:spPr bwMode="auto">
              <a:xfrm rot="5400000" flipH="1" flipV="1">
                <a:off x="2607310" y="3881120"/>
                <a:ext cx="495300" cy="6883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9" name="Straight Connector 28"/>
              <p:cNvCxnSpPr>
                <a:stCxn id="19" idx="0"/>
                <a:endCxn id="25" idx="4"/>
              </p:cNvCxnSpPr>
              <p:nvPr/>
            </p:nvCxnSpPr>
            <p:spPr bwMode="auto">
              <a:xfrm rot="5400000" flipH="1" flipV="1">
                <a:off x="3285490" y="3903980"/>
                <a:ext cx="480060" cy="65786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0" name="Straight Connector 29"/>
              <p:cNvCxnSpPr>
                <a:stCxn id="20" idx="0"/>
                <a:endCxn id="26" idx="4"/>
              </p:cNvCxnSpPr>
              <p:nvPr/>
            </p:nvCxnSpPr>
            <p:spPr bwMode="auto">
              <a:xfrm rot="5400000" flipH="1" flipV="1">
                <a:off x="3910330" y="3942080"/>
                <a:ext cx="487680" cy="60452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1" name="Straight Connector 30"/>
              <p:cNvCxnSpPr>
                <a:stCxn id="21" idx="0"/>
                <a:endCxn id="27" idx="4"/>
              </p:cNvCxnSpPr>
              <p:nvPr/>
            </p:nvCxnSpPr>
            <p:spPr bwMode="auto">
              <a:xfrm rot="5400000" flipH="1" flipV="1">
                <a:off x="4542790" y="3926840"/>
                <a:ext cx="480060" cy="65786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2" name="Straight Connector 31"/>
              <p:cNvCxnSpPr>
                <a:stCxn id="24" idx="4"/>
                <a:endCxn id="19" idx="0"/>
              </p:cNvCxnSpPr>
              <p:nvPr/>
            </p:nvCxnSpPr>
            <p:spPr bwMode="auto">
              <a:xfrm rot="5400000">
                <a:off x="2950210" y="422402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3" name="Straight Connector 32"/>
              <p:cNvCxnSpPr>
                <a:stCxn id="25" idx="4"/>
                <a:endCxn id="20" idx="0"/>
              </p:cNvCxnSpPr>
              <p:nvPr/>
            </p:nvCxnSpPr>
            <p:spPr bwMode="auto">
              <a:xfrm rot="5400000">
                <a:off x="3605530" y="423926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4" name="Straight Connector 33"/>
              <p:cNvCxnSpPr>
                <a:stCxn id="26" idx="4"/>
                <a:endCxn id="21" idx="0"/>
              </p:cNvCxnSpPr>
              <p:nvPr/>
            </p:nvCxnSpPr>
            <p:spPr bwMode="auto">
              <a:xfrm rot="5400000">
                <a:off x="4207510" y="424688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5" name="Straight Connector 34"/>
              <p:cNvCxnSpPr>
                <a:stCxn id="27" idx="4"/>
                <a:endCxn id="22" idx="0"/>
              </p:cNvCxnSpPr>
              <p:nvPr/>
            </p:nvCxnSpPr>
            <p:spPr bwMode="auto">
              <a:xfrm rot="5400000">
                <a:off x="4862830" y="426212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6" name="Straight Connector 35"/>
              <p:cNvCxnSpPr>
                <a:stCxn id="27" idx="4"/>
                <a:endCxn id="23" idx="0"/>
              </p:cNvCxnSpPr>
              <p:nvPr/>
            </p:nvCxnSpPr>
            <p:spPr bwMode="auto">
              <a:xfrm rot="16200000" flipH="1">
                <a:off x="5205730" y="3921760"/>
                <a:ext cx="495300" cy="68326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7" name="Straight Connector 36"/>
              <p:cNvCxnSpPr>
                <a:stCxn id="26" idx="4"/>
                <a:endCxn id="22" idx="0"/>
              </p:cNvCxnSpPr>
              <p:nvPr/>
            </p:nvCxnSpPr>
            <p:spPr bwMode="auto">
              <a:xfrm rot="16200000" flipH="1">
                <a:off x="4527550" y="3929380"/>
                <a:ext cx="510540" cy="6527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8" name="Straight Connector 37"/>
              <p:cNvCxnSpPr>
                <a:stCxn id="25" idx="4"/>
                <a:endCxn id="21" idx="0"/>
              </p:cNvCxnSpPr>
              <p:nvPr/>
            </p:nvCxnSpPr>
            <p:spPr bwMode="auto">
              <a:xfrm rot="16200000" flipH="1">
                <a:off x="3902710" y="3944620"/>
                <a:ext cx="502920" cy="5994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9" name="Straight Connector 38"/>
              <p:cNvCxnSpPr>
                <a:stCxn id="24" idx="4"/>
                <a:endCxn id="20" idx="0"/>
              </p:cNvCxnSpPr>
              <p:nvPr/>
            </p:nvCxnSpPr>
            <p:spPr bwMode="auto">
              <a:xfrm rot="16200000" flipH="1">
                <a:off x="3270250" y="3906520"/>
                <a:ext cx="510540" cy="65278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40" name="Oval 39"/>
              <p:cNvSpPr/>
              <p:nvPr/>
            </p:nvSpPr>
            <p:spPr bwMode="auto">
              <a:xfrm>
                <a:off x="3698240" y="279654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41" name="Oval 40"/>
              <p:cNvSpPr/>
              <p:nvPr/>
            </p:nvSpPr>
            <p:spPr bwMode="auto">
              <a:xfrm>
                <a:off x="4300220" y="280416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42" name="Straight Connector 41"/>
              <p:cNvCxnSpPr>
                <a:stCxn id="25" idx="0"/>
                <a:endCxn id="40" idx="4"/>
              </p:cNvCxnSpPr>
              <p:nvPr/>
            </p:nvCxnSpPr>
            <p:spPr bwMode="auto">
              <a:xfrm rot="5400000" flipH="1" flipV="1">
                <a:off x="3568700" y="3394710"/>
                <a:ext cx="5715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3" name="Straight Connector 42"/>
              <p:cNvCxnSpPr>
                <a:stCxn id="26" idx="0"/>
                <a:endCxn id="41" idx="4"/>
              </p:cNvCxnSpPr>
              <p:nvPr/>
            </p:nvCxnSpPr>
            <p:spPr bwMode="auto">
              <a:xfrm rot="5400000" flipH="1" flipV="1">
                <a:off x="4170680" y="3402330"/>
                <a:ext cx="5715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4" name="Straight Connector 43"/>
              <p:cNvCxnSpPr>
                <a:stCxn id="24" idx="0"/>
                <a:endCxn id="40" idx="4"/>
              </p:cNvCxnSpPr>
              <p:nvPr/>
            </p:nvCxnSpPr>
            <p:spPr bwMode="auto">
              <a:xfrm rot="5400000" flipH="1" flipV="1">
                <a:off x="3248660" y="3059430"/>
                <a:ext cx="55626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5" name="Straight Connector 44"/>
              <p:cNvCxnSpPr>
                <a:stCxn id="26" idx="0"/>
                <a:endCxn id="40" idx="4"/>
              </p:cNvCxnSpPr>
              <p:nvPr/>
            </p:nvCxnSpPr>
            <p:spPr bwMode="auto">
              <a:xfrm rot="16200000" flipV="1">
                <a:off x="3865880" y="3097530"/>
                <a:ext cx="57912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6" name="Straight Connector 45"/>
              <p:cNvCxnSpPr>
                <a:stCxn id="27" idx="0"/>
                <a:endCxn id="40" idx="4"/>
              </p:cNvCxnSpPr>
              <p:nvPr/>
            </p:nvCxnSpPr>
            <p:spPr bwMode="auto">
              <a:xfrm rot="16200000" flipV="1">
                <a:off x="4185920" y="2777490"/>
                <a:ext cx="59436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7" name="Straight Connector 46"/>
              <p:cNvCxnSpPr>
                <a:stCxn id="24" idx="0"/>
                <a:endCxn id="41" idx="4"/>
              </p:cNvCxnSpPr>
              <p:nvPr/>
            </p:nvCxnSpPr>
            <p:spPr bwMode="auto">
              <a:xfrm rot="5400000" flipH="1" flipV="1">
                <a:off x="3553460" y="2762250"/>
                <a:ext cx="54864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8" name="Straight Connector 47"/>
              <p:cNvCxnSpPr>
                <a:stCxn id="25" idx="0"/>
                <a:endCxn id="41" idx="4"/>
              </p:cNvCxnSpPr>
              <p:nvPr/>
            </p:nvCxnSpPr>
            <p:spPr bwMode="auto">
              <a:xfrm rot="5400000" flipH="1" flipV="1">
                <a:off x="3873500" y="3097530"/>
                <a:ext cx="56388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9" name="Straight Connector 48"/>
              <p:cNvCxnSpPr>
                <a:stCxn id="27" idx="0"/>
                <a:endCxn id="41" idx="4"/>
              </p:cNvCxnSpPr>
              <p:nvPr/>
            </p:nvCxnSpPr>
            <p:spPr bwMode="auto">
              <a:xfrm rot="16200000" flipV="1">
                <a:off x="4490720" y="3082290"/>
                <a:ext cx="58674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50" name="Oval 49"/>
              <p:cNvSpPr/>
              <p:nvPr/>
            </p:nvSpPr>
            <p:spPr bwMode="auto">
              <a:xfrm>
                <a:off x="3042920" y="186690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51" name="Oval 50"/>
              <p:cNvSpPr/>
              <p:nvPr/>
            </p:nvSpPr>
            <p:spPr bwMode="auto">
              <a:xfrm>
                <a:off x="3698240" y="188214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52" name="Oval 51"/>
              <p:cNvSpPr/>
              <p:nvPr/>
            </p:nvSpPr>
            <p:spPr bwMode="auto">
              <a:xfrm>
                <a:off x="4300220" y="188976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53" name="Oval 52"/>
              <p:cNvSpPr/>
              <p:nvPr/>
            </p:nvSpPr>
            <p:spPr bwMode="auto">
              <a:xfrm>
                <a:off x="4955540" y="190500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54" name="Straight Connector 53"/>
              <p:cNvCxnSpPr>
                <a:stCxn id="40" idx="0"/>
                <a:endCxn id="51" idx="4"/>
              </p:cNvCxnSpPr>
              <p:nvPr/>
            </p:nvCxnSpPr>
            <p:spPr bwMode="auto">
              <a:xfrm rot="5400000" flipH="1" flipV="1">
                <a:off x="3553460" y="2495550"/>
                <a:ext cx="60198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5" name="Straight Connector 54"/>
              <p:cNvCxnSpPr>
                <a:stCxn id="41" idx="0"/>
                <a:endCxn id="52" idx="4"/>
              </p:cNvCxnSpPr>
              <p:nvPr/>
            </p:nvCxnSpPr>
            <p:spPr bwMode="auto">
              <a:xfrm rot="5400000" flipH="1" flipV="1">
                <a:off x="4155440" y="2503170"/>
                <a:ext cx="60198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6" name="Straight Connector 55"/>
              <p:cNvCxnSpPr>
                <a:stCxn id="40" idx="0"/>
                <a:endCxn id="50" idx="4"/>
              </p:cNvCxnSpPr>
              <p:nvPr/>
            </p:nvCxnSpPr>
            <p:spPr bwMode="auto">
              <a:xfrm rot="16200000" flipV="1">
                <a:off x="3218180" y="2160270"/>
                <a:ext cx="61722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7" name="Straight Connector 56"/>
              <p:cNvCxnSpPr>
                <a:stCxn id="41" idx="0"/>
                <a:endCxn id="50" idx="4"/>
              </p:cNvCxnSpPr>
              <p:nvPr/>
            </p:nvCxnSpPr>
            <p:spPr bwMode="auto">
              <a:xfrm rot="16200000" flipV="1">
                <a:off x="3515360" y="1863090"/>
                <a:ext cx="62484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8" name="Straight Connector 57"/>
              <p:cNvCxnSpPr>
                <a:stCxn id="41" idx="0"/>
                <a:endCxn id="51" idx="4"/>
              </p:cNvCxnSpPr>
              <p:nvPr/>
            </p:nvCxnSpPr>
            <p:spPr bwMode="auto">
              <a:xfrm rot="16200000" flipV="1">
                <a:off x="3850640" y="2198370"/>
                <a:ext cx="60960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9" name="Straight Connector 58"/>
              <p:cNvCxnSpPr>
                <a:stCxn id="40" idx="0"/>
                <a:endCxn id="52" idx="4"/>
              </p:cNvCxnSpPr>
              <p:nvPr/>
            </p:nvCxnSpPr>
            <p:spPr bwMode="auto">
              <a:xfrm rot="5400000" flipH="1" flipV="1">
                <a:off x="3858260" y="2198370"/>
                <a:ext cx="59436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60" name="Straight Connector 59"/>
              <p:cNvCxnSpPr>
                <a:stCxn id="40" idx="0"/>
                <a:endCxn id="53" idx="4"/>
              </p:cNvCxnSpPr>
              <p:nvPr/>
            </p:nvCxnSpPr>
            <p:spPr bwMode="auto">
              <a:xfrm rot="5400000" flipH="1" flipV="1">
                <a:off x="4193540" y="1878330"/>
                <a:ext cx="57912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61" name="Straight Connector 60"/>
              <p:cNvCxnSpPr>
                <a:stCxn id="41" idx="0"/>
                <a:endCxn id="53" idx="4"/>
              </p:cNvCxnSpPr>
              <p:nvPr/>
            </p:nvCxnSpPr>
            <p:spPr bwMode="auto">
              <a:xfrm rot="5400000" flipH="1" flipV="1">
                <a:off x="4490720" y="2183130"/>
                <a:ext cx="58674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sp>
          <p:nvSpPr>
            <p:cNvPr id="17" name="Rectangle 16"/>
            <p:cNvSpPr/>
            <p:nvPr/>
          </p:nvSpPr>
          <p:spPr bwMode="auto">
            <a:xfrm>
              <a:off x="487680" y="1173480"/>
              <a:ext cx="4754880" cy="2362200"/>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grpSp>
      <p:grpSp>
        <p:nvGrpSpPr>
          <p:cNvPr id="16" name="Group 61"/>
          <p:cNvGrpSpPr/>
          <p:nvPr/>
        </p:nvGrpSpPr>
        <p:grpSpPr>
          <a:xfrm>
            <a:off x="3268957" y="3200303"/>
            <a:ext cx="1670727" cy="1021080"/>
            <a:chOff x="487680" y="1173480"/>
            <a:chExt cx="4754880" cy="2362200"/>
          </a:xfrm>
        </p:grpSpPr>
        <p:pic>
          <p:nvPicPr>
            <p:cNvPr id="63" name="Picture 2" descr="C:\Users\cui\Desktop\eagle.jpg"/>
            <p:cNvPicPr>
              <a:picLocks noChangeAspect="1" noChangeArrowheads="1"/>
            </p:cNvPicPr>
            <p:nvPr/>
          </p:nvPicPr>
          <p:blipFill>
            <a:blip r:embed="rId3" cstate="print"/>
            <a:srcRect/>
            <a:stretch>
              <a:fillRect/>
            </a:stretch>
          </p:blipFill>
          <p:spPr bwMode="auto">
            <a:xfrm>
              <a:off x="643490" y="1356360"/>
              <a:ext cx="968523" cy="504954"/>
            </a:xfrm>
            <a:prstGeom prst="rect">
              <a:avLst/>
            </a:prstGeom>
            <a:noFill/>
            <a:ln w="12700">
              <a:noFill/>
            </a:ln>
          </p:spPr>
        </p:pic>
        <p:pic>
          <p:nvPicPr>
            <p:cNvPr id="64" name="Picture 3" descr="C:\Users\cui\Desktop\vulture.jpg"/>
            <p:cNvPicPr>
              <a:picLocks noChangeAspect="1" noChangeArrowheads="1"/>
            </p:cNvPicPr>
            <p:nvPr/>
          </p:nvPicPr>
          <p:blipFill>
            <a:blip r:embed="rId4" cstate="print"/>
            <a:srcRect/>
            <a:stretch>
              <a:fillRect/>
            </a:stretch>
          </p:blipFill>
          <p:spPr bwMode="auto">
            <a:xfrm>
              <a:off x="635371" y="1831489"/>
              <a:ext cx="975837" cy="527356"/>
            </a:xfrm>
            <a:prstGeom prst="rect">
              <a:avLst/>
            </a:prstGeom>
            <a:noFill/>
            <a:ln w="12700">
              <a:noFill/>
            </a:ln>
          </p:spPr>
        </p:pic>
        <p:pic>
          <p:nvPicPr>
            <p:cNvPr id="65" name="Picture 4" descr="C:\Users\cui\Desktop\accipiter.jpg"/>
            <p:cNvPicPr>
              <a:picLocks noChangeAspect="1" noChangeArrowheads="1"/>
            </p:cNvPicPr>
            <p:nvPr/>
          </p:nvPicPr>
          <p:blipFill>
            <a:blip r:embed="rId5" cstate="print"/>
            <a:srcRect/>
            <a:stretch>
              <a:fillRect/>
            </a:stretch>
          </p:blipFill>
          <p:spPr bwMode="auto">
            <a:xfrm>
              <a:off x="625487" y="2924081"/>
              <a:ext cx="980249" cy="490102"/>
            </a:xfrm>
            <a:prstGeom prst="rect">
              <a:avLst/>
            </a:prstGeom>
            <a:noFill/>
            <a:ln w="12700">
              <a:noFill/>
            </a:ln>
          </p:spPr>
        </p:pic>
        <p:pic>
          <p:nvPicPr>
            <p:cNvPr id="66" name="Picture 5" descr="C:\Users\cui\Desktop\osprey.jpg"/>
            <p:cNvPicPr>
              <a:picLocks noChangeAspect="1" noChangeArrowheads="1"/>
            </p:cNvPicPr>
            <p:nvPr/>
          </p:nvPicPr>
          <p:blipFill>
            <a:blip r:embed="rId6" cstate="print"/>
            <a:srcRect/>
            <a:stretch>
              <a:fillRect/>
            </a:stretch>
          </p:blipFill>
          <p:spPr bwMode="auto">
            <a:xfrm>
              <a:off x="624841" y="2451088"/>
              <a:ext cx="983044" cy="482677"/>
            </a:xfrm>
            <a:prstGeom prst="rect">
              <a:avLst/>
            </a:prstGeom>
            <a:noFill/>
            <a:ln w="12700">
              <a:noFill/>
            </a:ln>
          </p:spPr>
        </p:pic>
        <p:sp>
          <p:nvSpPr>
            <p:cNvPr id="67" name="右箭头 8"/>
            <p:cNvSpPr/>
            <p:nvPr/>
          </p:nvSpPr>
          <p:spPr bwMode="auto">
            <a:xfrm rot="325598">
              <a:off x="1801666" y="1839434"/>
              <a:ext cx="1974738" cy="336357"/>
            </a:xfrm>
            <a:prstGeom prst="rightArrow">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354" tIns="45678" rIns="91354" bIns="45678" numCol="1" rtlCol="0" anchor="t" anchorCtr="0" compatLnSpc="1">
              <a:prstTxWarp prst="textNoShape">
                <a:avLst/>
              </a:prstTxWarp>
            </a:bodyPr>
            <a:lstStyle/>
            <a:p>
              <a:pPr defTabSz="913564"/>
              <a:endParaRPr lang="zh-CN" altLang="en-US" dirty="0" smtClean="0">
                <a:latin typeface="Arial" charset="0"/>
              </a:endParaRPr>
            </a:p>
          </p:txBody>
        </p:sp>
        <p:pic>
          <p:nvPicPr>
            <p:cNvPr id="68" name="Picture 67"/>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2230316" y="1577100"/>
              <a:ext cx="554585" cy="766146"/>
            </a:xfrm>
            <a:prstGeom prst="rect">
              <a:avLst/>
            </a:prstGeom>
            <a:ln w="12700">
              <a:noFill/>
            </a:ln>
          </p:spPr>
        </p:pic>
        <p:sp>
          <p:nvSpPr>
            <p:cNvPr id="69" name="右箭头 8"/>
            <p:cNvSpPr/>
            <p:nvPr/>
          </p:nvSpPr>
          <p:spPr bwMode="auto">
            <a:xfrm rot="21122638">
              <a:off x="1759214" y="2650623"/>
              <a:ext cx="2032028" cy="321177"/>
            </a:xfrm>
            <a:prstGeom prst="rightArrow">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354" tIns="45678" rIns="91354" bIns="45678" numCol="1" rtlCol="0" anchor="t" anchorCtr="0" compatLnSpc="1">
              <a:prstTxWarp prst="textNoShape">
                <a:avLst/>
              </a:prstTxWarp>
            </a:bodyPr>
            <a:lstStyle/>
            <a:p>
              <a:pPr defTabSz="913564"/>
              <a:endParaRPr lang="zh-CN" altLang="en-US" dirty="0" smtClean="0">
                <a:latin typeface="Arial" charset="0"/>
              </a:endParaRPr>
            </a:p>
          </p:txBody>
        </p:sp>
        <p:pic>
          <p:nvPicPr>
            <p:cNvPr id="70" name="Picture 69"/>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2239175" y="2554265"/>
              <a:ext cx="554585" cy="766146"/>
            </a:xfrm>
            <a:prstGeom prst="rect">
              <a:avLst/>
            </a:prstGeom>
            <a:ln w="12700">
              <a:noFill/>
            </a:ln>
          </p:spPr>
        </p:pic>
        <p:grpSp>
          <p:nvGrpSpPr>
            <p:cNvPr id="62" name="Group 26"/>
            <p:cNvGrpSpPr/>
            <p:nvPr/>
          </p:nvGrpSpPr>
          <p:grpSpPr>
            <a:xfrm>
              <a:off x="3813071" y="1764697"/>
              <a:ext cx="1322807" cy="1194063"/>
              <a:chOff x="2354580" y="1866900"/>
              <a:chExt cx="3596640" cy="2956560"/>
            </a:xfrm>
          </p:grpSpPr>
          <p:sp>
            <p:nvSpPr>
              <p:cNvPr id="73" name="Oval 72"/>
              <p:cNvSpPr/>
              <p:nvPr/>
            </p:nvSpPr>
            <p:spPr bwMode="auto">
              <a:xfrm>
                <a:off x="2354580" y="44729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74" name="Oval 73"/>
              <p:cNvSpPr/>
              <p:nvPr/>
            </p:nvSpPr>
            <p:spPr bwMode="auto">
              <a:xfrm>
                <a:off x="3040380" y="44729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75" name="Oval 74"/>
              <p:cNvSpPr/>
              <p:nvPr/>
            </p:nvSpPr>
            <p:spPr bwMode="auto">
              <a:xfrm>
                <a:off x="3695700" y="448818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76" name="Oval 75"/>
              <p:cNvSpPr/>
              <p:nvPr/>
            </p:nvSpPr>
            <p:spPr bwMode="auto">
              <a:xfrm>
                <a:off x="4297680" y="449580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77" name="Oval 76"/>
              <p:cNvSpPr/>
              <p:nvPr/>
            </p:nvSpPr>
            <p:spPr bwMode="auto">
              <a:xfrm>
                <a:off x="4953000" y="45110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78" name="Oval 77"/>
              <p:cNvSpPr/>
              <p:nvPr/>
            </p:nvSpPr>
            <p:spPr bwMode="auto">
              <a:xfrm>
                <a:off x="5638800" y="45110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79" name="Oval 78"/>
              <p:cNvSpPr/>
              <p:nvPr/>
            </p:nvSpPr>
            <p:spPr bwMode="auto">
              <a:xfrm>
                <a:off x="3042920" y="366522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80" name="Oval 79"/>
              <p:cNvSpPr/>
              <p:nvPr/>
            </p:nvSpPr>
            <p:spPr bwMode="auto">
              <a:xfrm>
                <a:off x="3698240" y="368046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81" name="Oval 80"/>
              <p:cNvSpPr/>
              <p:nvPr/>
            </p:nvSpPr>
            <p:spPr bwMode="auto">
              <a:xfrm>
                <a:off x="4300220" y="368808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82" name="Oval 81"/>
              <p:cNvSpPr/>
              <p:nvPr/>
            </p:nvSpPr>
            <p:spPr bwMode="auto">
              <a:xfrm>
                <a:off x="4955540" y="370332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83" name="Straight Connector 82"/>
              <p:cNvCxnSpPr>
                <a:stCxn id="73" idx="0"/>
                <a:endCxn id="79" idx="4"/>
              </p:cNvCxnSpPr>
              <p:nvPr/>
            </p:nvCxnSpPr>
            <p:spPr bwMode="auto">
              <a:xfrm rot="5400000" flipH="1" flipV="1">
                <a:off x="2607310" y="3881120"/>
                <a:ext cx="495300" cy="6883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84" name="Straight Connector 83"/>
              <p:cNvCxnSpPr>
                <a:stCxn id="74" idx="0"/>
                <a:endCxn id="80" idx="4"/>
              </p:cNvCxnSpPr>
              <p:nvPr/>
            </p:nvCxnSpPr>
            <p:spPr bwMode="auto">
              <a:xfrm rot="5400000" flipH="1" flipV="1">
                <a:off x="3285490" y="3903980"/>
                <a:ext cx="480060" cy="65786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85" name="Straight Connector 84"/>
              <p:cNvCxnSpPr>
                <a:stCxn id="75" idx="0"/>
                <a:endCxn id="81" idx="4"/>
              </p:cNvCxnSpPr>
              <p:nvPr/>
            </p:nvCxnSpPr>
            <p:spPr bwMode="auto">
              <a:xfrm rot="5400000" flipH="1" flipV="1">
                <a:off x="3910330" y="3942080"/>
                <a:ext cx="487680" cy="60452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86" name="Straight Connector 85"/>
              <p:cNvCxnSpPr>
                <a:stCxn id="76" idx="0"/>
                <a:endCxn id="82" idx="4"/>
              </p:cNvCxnSpPr>
              <p:nvPr/>
            </p:nvCxnSpPr>
            <p:spPr bwMode="auto">
              <a:xfrm rot="5400000" flipH="1" flipV="1">
                <a:off x="4542790" y="3926840"/>
                <a:ext cx="480060" cy="65786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87" name="Straight Connector 86"/>
              <p:cNvCxnSpPr>
                <a:stCxn id="79" idx="4"/>
                <a:endCxn id="74" idx="0"/>
              </p:cNvCxnSpPr>
              <p:nvPr/>
            </p:nvCxnSpPr>
            <p:spPr bwMode="auto">
              <a:xfrm rot="5400000">
                <a:off x="2950210" y="422402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88" name="Straight Connector 87"/>
              <p:cNvCxnSpPr>
                <a:stCxn id="80" idx="4"/>
                <a:endCxn id="75" idx="0"/>
              </p:cNvCxnSpPr>
              <p:nvPr/>
            </p:nvCxnSpPr>
            <p:spPr bwMode="auto">
              <a:xfrm rot="5400000">
                <a:off x="3605530" y="423926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89" name="Straight Connector 88"/>
              <p:cNvCxnSpPr>
                <a:stCxn id="81" idx="4"/>
                <a:endCxn id="76" idx="0"/>
              </p:cNvCxnSpPr>
              <p:nvPr/>
            </p:nvCxnSpPr>
            <p:spPr bwMode="auto">
              <a:xfrm rot="5400000">
                <a:off x="4207510" y="424688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90" name="Straight Connector 89"/>
              <p:cNvCxnSpPr>
                <a:stCxn id="82" idx="4"/>
                <a:endCxn id="77" idx="0"/>
              </p:cNvCxnSpPr>
              <p:nvPr/>
            </p:nvCxnSpPr>
            <p:spPr bwMode="auto">
              <a:xfrm rot="5400000">
                <a:off x="4862830" y="426212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91" name="Straight Connector 90"/>
              <p:cNvCxnSpPr>
                <a:stCxn id="82" idx="4"/>
                <a:endCxn id="78" idx="0"/>
              </p:cNvCxnSpPr>
              <p:nvPr/>
            </p:nvCxnSpPr>
            <p:spPr bwMode="auto">
              <a:xfrm rot="16200000" flipH="1">
                <a:off x="5205730" y="3921760"/>
                <a:ext cx="495300" cy="68326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92" name="Straight Connector 91"/>
              <p:cNvCxnSpPr>
                <a:stCxn id="81" idx="4"/>
                <a:endCxn id="77" idx="0"/>
              </p:cNvCxnSpPr>
              <p:nvPr/>
            </p:nvCxnSpPr>
            <p:spPr bwMode="auto">
              <a:xfrm rot="16200000" flipH="1">
                <a:off x="4527550" y="3929380"/>
                <a:ext cx="510540" cy="6527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93" name="Straight Connector 92"/>
              <p:cNvCxnSpPr>
                <a:stCxn id="80" idx="4"/>
                <a:endCxn id="76" idx="0"/>
              </p:cNvCxnSpPr>
              <p:nvPr/>
            </p:nvCxnSpPr>
            <p:spPr bwMode="auto">
              <a:xfrm rot="16200000" flipH="1">
                <a:off x="3902710" y="3944620"/>
                <a:ext cx="502920" cy="5994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94" name="Straight Connector 93"/>
              <p:cNvCxnSpPr>
                <a:stCxn id="79" idx="4"/>
                <a:endCxn id="75" idx="0"/>
              </p:cNvCxnSpPr>
              <p:nvPr/>
            </p:nvCxnSpPr>
            <p:spPr bwMode="auto">
              <a:xfrm rot="16200000" flipH="1">
                <a:off x="3270250" y="3906520"/>
                <a:ext cx="510540" cy="65278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95" name="Oval 94"/>
              <p:cNvSpPr/>
              <p:nvPr/>
            </p:nvSpPr>
            <p:spPr bwMode="auto">
              <a:xfrm>
                <a:off x="3698240" y="279654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96" name="Oval 95"/>
              <p:cNvSpPr/>
              <p:nvPr/>
            </p:nvSpPr>
            <p:spPr bwMode="auto">
              <a:xfrm>
                <a:off x="4300220" y="280416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97" name="Straight Connector 96"/>
              <p:cNvCxnSpPr>
                <a:stCxn id="80" idx="0"/>
                <a:endCxn id="95" idx="4"/>
              </p:cNvCxnSpPr>
              <p:nvPr/>
            </p:nvCxnSpPr>
            <p:spPr bwMode="auto">
              <a:xfrm rot="5400000" flipH="1" flipV="1">
                <a:off x="3568700" y="3394710"/>
                <a:ext cx="5715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98" name="Straight Connector 97"/>
              <p:cNvCxnSpPr>
                <a:stCxn id="81" idx="0"/>
                <a:endCxn id="96" idx="4"/>
              </p:cNvCxnSpPr>
              <p:nvPr/>
            </p:nvCxnSpPr>
            <p:spPr bwMode="auto">
              <a:xfrm rot="5400000" flipH="1" flipV="1">
                <a:off x="4170680" y="3402330"/>
                <a:ext cx="5715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99" name="Straight Connector 98"/>
              <p:cNvCxnSpPr>
                <a:stCxn id="79" idx="0"/>
                <a:endCxn id="95" idx="4"/>
              </p:cNvCxnSpPr>
              <p:nvPr/>
            </p:nvCxnSpPr>
            <p:spPr bwMode="auto">
              <a:xfrm rot="5400000" flipH="1" flipV="1">
                <a:off x="3248660" y="3059430"/>
                <a:ext cx="55626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00" name="Straight Connector 99"/>
              <p:cNvCxnSpPr>
                <a:stCxn id="81" idx="0"/>
                <a:endCxn id="95" idx="4"/>
              </p:cNvCxnSpPr>
              <p:nvPr/>
            </p:nvCxnSpPr>
            <p:spPr bwMode="auto">
              <a:xfrm rot="16200000" flipV="1">
                <a:off x="3865880" y="3097530"/>
                <a:ext cx="57912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01" name="Straight Connector 100"/>
              <p:cNvCxnSpPr>
                <a:stCxn id="82" idx="0"/>
                <a:endCxn id="95" idx="4"/>
              </p:cNvCxnSpPr>
              <p:nvPr/>
            </p:nvCxnSpPr>
            <p:spPr bwMode="auto">
              <a:xfrm rot="16200000" flipV="1">
                <a:off x="4185920" y="2777490"/>
                <a:ext cx="59436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02" name="Straight Connector 101"/>
              <p:cNvCxnSpPr>
                <a:stCxn id="79" idx="0"/>
                <a:endCxn id="96" idx="4"/>
              </p:cNvCxnSpPr>
              <p:nvPr/>
            </p:nvCxnSpPr>
            <p:spPr bwMode="auto">
              <a:xfrm rot="5400000" flipH="1" flipV="1">
                <a:off x="3553460" y="2762250"/>
                <a:ext cx="54864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03" name="Straight Connector 102"/>
              <p:cNvCxnSpPr>
                <a:stCxn id="80" idx="0"/>
                <a:endCxn id="96" idx="4"/>
              </p:cNvCxnSpPr>
              <p:nvPr/>
            </p:nvCxnSpPr>
            <p:spPr bwMode="auto">
              <a:xfrm rot="5400000" flipH="1" flipV="1">
                <a:off x="3873500" y="3097530"/>
                <a:ext cx="56388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04" name="Straight Connector 103"/>
              <p:cNvCxnSpPr>
                <a:stCxn id="82" idx="0"/>
                <a:endCxn id="96" idx="4"/>
              </p:cNvCxnSpPr>
              <p:nvPr/>
            </p:nvCxnSpPr>
            <p:spPr bwMode="auto">
              <a:xfrm rot="16200000" flipV="1">
                <a:off x="4490720" y="3082290"/>
                <a:ext cx="58674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05" name="Oval 104"/>
              <p:cNvSpPr/>
              <p:nvPr/>
            </p:nvSpPr>
            <p:spPr bwMode="auto">
              <a:xfrm>
                <a:off x="3042920" y="186690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06" name="Oval 105"/>
              <p:cNvSpPr/>
              <p:nvPr/>
            </p:nvSpPr>
            <p:spPr bwMode="auto">
              <a:xfrm>
                <a:off x="3698240" y="188214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07" name="Oval 106"/>
              <p:cNvSpPr/>
              <p:nvPr/>
            </p:nvSpPr>
            <p:spPr bwMode="auto">
              <a:xfrm>
                <a:off x="4300220" y="188976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08" name="Oval 107"/>
              <p:cNvSpPr/>
              <p:nvPr/>
            </p:nvSpPr>
            <p:spPr bwMode="auto">
              <a:xfrm>
                <a:off x="4955540" y="190500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109" name="Straight Connector 108"/>
              <p:cNvCxnSpPr>
                <a:stCxn id="95" idx="0"/>
                <a:endCxn id="106" idx="4"/>
              </p:cNvCxnSpPr>
              <p:nvPr/>
            </p:nvCxnSpPr>
            <p:spPr bwMode="auto">
              <a:xfrm rot="5400000" flipH="1" flipV="1">
                <a:off x="3553460" y="2495550"/>
                <a:ext cx="60198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10" name="Straight Connector 109"/>
              <p:cNvCxnSpPr>
                <a:stCxn id="96" idx="0"/>
                <a:endCxn id="107" idx="4"/>
              </p:cNvCxnSpPr>
              <p:nvPr/>
            </p:nvCxnSpPr>
            <p:spPr bwMode="auto">
              <a:xfrm rot="5400000" flipH="1" flipV="1">
                <a:off x="4155440" y="2503170"/>
                <a:ext cx="60198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11" name="Straight Connector 110"/>
              <p:cNvCxnSpPr>
                <a:stCxn id="95" idx="0"/>
                <a:endCxn id="105" idx="4"/>
              </p:cNvCxnSpPr>
              <p:nvPr/>
            </p:nvCxnSpPr>
            <p:spPr bwMode="auto">
              <a:xfrm rot="16200000" flipV="1">
                <a:off x="3218180" y="2160270"/>
                <a:ext cx="61722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12" name="Straight Connector 111"/>
              <p:cNvCxnSpPr>
                <a:stCxn id="96" idx="0"/>
                <a:endCxn id="105" idx="4"/>
              </p:cNvCxnSpPr>
              <p:nvPr/>
            </p:nvCxnSpPr>
            <p:spPr bwMode="auto">
              <a:xfrm rot="16200000" flipV="1">
                <a:off x="3515360" y="1863090"/>
                <a:ext cx="62484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13" name="Straight Connector 112"/>
              <p:cNvCxnSpPr>
                <a:stCxn id="96" idx="0"/>
                <a:endCxn id="106" idx="4"/>
              </p:cNvCxnSpPr>
              <p:nvPr/>
            </p:nvCxnSpPr>
            <p:spPr bwMode="auto">
              <a:xfrm rot="16200000" flipV="1">
                <a:off x="3850640" y="2198370"/>
                <a:ext cx="60960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14" name="Straight Connector 113"/>
              <p:cNvCxnSpPr>
                <a:stCxn id="95" idx="0"/>
                <a:endCxn id="107" idx="4"/>
              </p:cNvCxnSpPr>
              <p:nvPr/>
            </p:nvCxnSpPr>
            <p:spPr bwMode="auto">
              <a:xfrm rot="5400000" flipH="1" flipV="1">
                <a:off x="3858260" y="2198370"/>
                <a:ext cx="59436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15" name="Straight Connector 114"/>
              <p:cNvCxnSpPr>
                <a:stCxn id="95" idx="0"/>
                <a:endCxn id="108" idx="4"/>
              </p:cNvCxnSpPr>
              <p:nvPr/>
            </p:nvCxnSpPr>
            <p:spPr bwMode="auto">
              <a:xfrm rot="5400000" flipH="1" flipV="1">
                <a:off x="4193540" y="1878330"/>
                <a:ext cx="57912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16" name="Straight Connector 115"/>
              <p:cNvCxnSpPr>
                <a:stCxn id="96" idx="0"/>
                <a:endCxn id="108" idx="4"/>
              </p:cNvCxnSpPr>
              <p:nvPr/>
            </p:nvCxnSpPr>
            <p:spPr bwMode="auto">
              <a:xfrm rot="5400000" flipH="1" flipV="1">
                <a:off x="4490720" y="2183130"/>
                <a:ext cx="58674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sp>
          <p:nvSpPr>
            <p:cNvPr id="72" name="Rectangle 71"/>
            <p:cNvSpPr/>
            <p:nvPr/>
          </p:nvSpPr>
          <p:spPr bwMode="auto">
            <a:xfrm>
              <a:off x="487680" y="1173480"/>
              <a:ext cx="4754880" cy="2362200"/>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grpSp>
      <p:grpSp>
        <p:nvGrpSpPr>
          <p:cNvPr id="71" name="Group 116"/>
          <p:cNvGrpSpPr/>
          <p:nvPr/>
        </p:nvGrpSpPr>
        <p:grpSpPr>
          <a:xfrm>
            <a:off x="4974656" y="3200304"/>
            <a:ext cx="1670727" cy="1021080"/>
            <a:chOff x="487680" y="1173480"/>
            <a:chExt cx="4754880" cy="2362200"/>
          </a:xfrm>
        </p:grpSpPr>
        <p:pic>
          <p:nvPicPr>
            <p:cNvPr id="118" name="Picture 2" descr="C:\Users\cui\Desktop\eagle.jpg"/>
            <p:cNvPicPr>
              <a:picLocks noChangeAspect="1" noChangeArrowheads="1"/>
            </p:cNvPicPr>
            <p:nvPr/>
          </p:nvPicPr>
          <p:blipFill>
            <a:blip r:embed="rId3" cstate="print"/>
            <a:srcRect/>
            <a:stretch>
              <a:fillRect/>
            </a:stretch>
          </p:blipFill>
          <p:spPr bwMode="auto">
            <a:xfrm>
              <a:off x="643490" y="1356360"/>
              <a:ext cx="968523" cy="504954"/>
            </a:xfrm>
            <a:prstGeom prst="rect">
              <a:avLst/>
            </a:prstGeom>
            <a:noFill/>
            <a:ln w="12700">
              <a:noFill/>
            </a:ln>
          </p:spPr>
        </p:pic>
        <p:pic>
          <p:nvPicPr>
            <p:cNvPr id="119" name="Picture 3" descr="C:\Users\cui\Desktop\vulture.jpg"/>
            <p:cNvPicPr>
              <a:picLocks noChangeAspect="1" noChangeArrowheads="1"/>
            </p:cNvPicPr>
            <p:nvPr/>
          </p:nvPicPr>
          <p:blipFill>
            <a:blip r:embed="rId4" cstate="print"/>
            <a:srcRect/>
            <a:stretch>
              <a:fillRect/>
            </a:stretch>
          </p:blipFill>
          <p:spPr bwMode="auto">
            <a:xfrm>
              <a:off x="635371" y="1831489"/>
              <a:ext cx="975837" cy="527356"/>
            </a:xfrm>
            <a:prstGeom prst="rect">
              <a:avLst/>
            </a:prstGeom>
            <a:noFill/>
            <a:ln w="12700">
              <a:noFill/>
            </a:ln>
          </p:spPr>
        </p:pic>
        <p:pic>
          <p:nvPicPr>
            <p:cNvPr id="120" name="Picture 4" descr="C:\Users\cui\Desktop\accipiter.jpg"/>
            <p:cNvPicPr>
              <a:picLocks noChangeAspect="1" noChangeArrowheads="1"/>
            </p:cNvPicPr>
            <p:nvPr/>
          </p:nvPicPr>
          <p:blipFill>
            <a:blip r:embed="rId5" cstate="print"/>
            <a:srcRect/>
            <a:stretch>
              <a:fillRect/>
            </a:stretch>
          </p:blipFill>
          <p:spPr bwMode="auto">
            <a:xfrm>
              <a:off x="625487" y="2924081"/>
              <a:ext cx="980249" cy="490102"/>
            </a:xfrm>
            <a:prstGeom prst="rect">
              <a:avLst/>
            </a:prstGeom>
            <a:noFill/>
            <a:ln w="12700">
              <a:noFill/>
            </a:ln>
          </p:spPr>
        </p:pic>
        <p:pic>
          <p:nvPicPr>
            <p:cNvPr id="121" name="Picture 5" descr="C:\Users\cui\Desktop\osprey.jpg"/>
            <p:cNvPicPr>
              <a:picLocks noChangeAspect="1" noChangeArrowheads="1"/>
            </p:cNvPicPr>
            <p:nvPr/>
          </p:nvPicPr>
          <p:blipFill>
            <a:blip r:embed="rId6" cstate="print"/>
            <a:srcRect/>
            <a:stretch>
              <a:fillRect/>
            </a:stretch>
          </p:blipFill>
          <p:spPr bwMode="auto">
            <a:xfrm>
              <a:off x="624841" y="2451088"/>
              <a:ext cx="983044" cy="482677"/>
            </a:xfrm>
            <a:prstGeom prst="rect">
              <a:avLst/>
            </a:prstGeom>
            <a:noFill/>
            <a:ln w="12700">
              <a:noFill/>
            </a:ln>
          </p:spPr>
        </p:pic>
        <p:sp>
          <p:nvSpPr>
            <p:cNvPr id="122" name="右箭头 8"/>
            <p:cNvSpPr/>
            <p:nvPr/>
          </p:nvSpPr>
          <p:spPr bwMode="auto">
            <a:xfrm rot="325598">
              <a:off x="1801666" y="1839434"/>
              <a:ext cx="1974738" cy="336357"/>
            </a:xfrm>
            <a:prstGeom prst="rightArrow">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354" tIns="45678" rIns="91354" bIns="45678" numCol="1" rtlCol="0" anchor="t" anchorCtr="0" compatLnSpc="1">
              <a:prstTxWarp prst="textNoShape">
                <a:avLst/>
              </a:prstTxWarp>
            </a:bodyPr>
            <a:lstStyle/>
            <a:p>
              <a:pPr defTabSz="913564"/>
              <a:endParaRPr lang="zh-CN" altLang="en-US" dirty="0" smtClean="0">
                <a:latin typeface="Arial" charset="0"/>
              </a:endParaRPr>
            </a:p>
          </p:txBody>
        </p:sp>
        <p:pic>
          <p:nvPicPr>
            <p:cNvPr id="123" name="Picture 122"/>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2230316" y="1577100"/>
              <a:ext cx="554585" cy="766146"/>
            </a:xfrm>
            <a:prstGeom prst="rect">
              <a:avLst/>
            </a:prstGeom>
            <a:ln w="12700">
              <a:noFill/>
            </a:ln>
          </p:spPr>
        </p:pic>
        <p:sp>
          <p:nvSpPr>
            <p:cNvPr id="124" name="右箭头 8"/>
            <p:cNvSpPr/>
            <p:nvPr/>
          </p:nvSpPr>
          <p:spPr bwMode="auto">
            <a:xfrm rot="21122638">
              <a:off x="1759214" y="2650623"/>
              <a:ext cx="2032028" cy="321177"/>
            </a:xfrm>
            <a:prstGeom prst="rightArrow">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354" tIns="45678" rIns="91354" bIns="45678" numCol="1" rtlCol="0" anchor="t" anchorCtr="0" compatLnSpc="1">
              <a:prstTxWarp prst="textNoShape">
                <a:avLst/>
              </a:prstTxWarp>
            </a:bodyPr>
            <a:lstStyle/>
            <a:p>
              <a:pPr defTabSz="913564"/>
              <a:endParaRPr lang="zh-CN" altLang="en-US" dirty="0" smtClean="0">
                <a:latin typeface="Arial" charset="0"/>
              </a:endParaRPr>
            </a:p>
          </p:txBody>
        </p:sp>
        <p:pic>
          <p:nvPicPr>
            <p:cNvPr id="125" name="Picture 124"/>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2239175" y="2554265"/>
              <a:ext cx="554585" cy="766146"/>
            </a:xfrm>
            <a:prstGeom prst="rect">
              <a:avLst/>
            </a:prstGeom>
            <a:ln w="12700">
              <a:noFill/>
            </a:ln>
          </p:spPr>
        </p:pic>
        <p:grpSp>
          <p:nvGrpSpPr>
            <p:cNvPr id="117" name="Group 26"/>
            <p:cNvGrpSpPr/>
            <p:nvPr/>
          </p:nvGrpSpPr>
          <p:grpSpPr>
            <a:xfrm>
              <a:off x="3813071" y="1764697"/>
              <a:ext cx="1322807" cy="1194063"/>
              <a:chOff x="2354580" y="1866900"/>
              <a:chExt cx="3596640" cy="2956560"/>
            </a:xfrm>
          </p:grpSpPr>
          <p:sp>
            <p:nvSpPr>
              <p:cNvPr id="128" name="Oval 127"/>
              <p:cNvSpPr/>
              <p:nvPr/>
            </p:nvSpPr>
            <p:spPr bwMode="auto">
              <a:xfrm>
                <a:off x="2354580" y="44729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29" name="Oval 128"/>
              <p:cNvSpPr/>
              <p:nvPr/>
            </p:nvSpPr>
            <p:spPr bwMode="auto">
              <a:xfrm>
                <a:off x="3040380" y="44729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30" name="Oval 129"/>
              <p:cNvSpPr/>
              <p:nvPr/>
            </p:nvSpPr>
            <p:spPr bwMode="auto">
              <a:xfrm>
                <a:off x="3695700" y="448818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31" name="Oval 130"/>
              <p:cNvSpPr/>
              <p:nvPr/>
            </p:nvSpPr>
            <p:spPr bwMode="auto">
              <a:xfrm>
                <a:off x="4297680" y="449580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32" name="Oval 131"/>
              <p:cNvSpPr/>
              <p:nvPr/>
            </p:nvSpPr>
            <p:spPr bwMode="auto">
              <a:xfrm>
                <a:off x="4953000" y="45110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33" name="Oval 132"/>
              <p:cNvSpPr/>
              <p:nvPr/>
            </p:nvSpPr>
            <p:spPr bwMode="auto">
              <a:xfrm>
                <a:off x="5638800" y="45110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34" name="Oval 133"/>
              <p:cNvSpPr/>
              <p:nvPr/>
            </p:nvSpPr>
            <p:spPr bwMode="auto">
              <a:xfrm>
                <a:off x="3042920" y="366522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35" name="Oval 134"/>
              <p:cNvSpPr/>
              <p:nvPr/>
            </p:nvSpPr>
            <p:spPr bwMode="auto">
              <a:xfrm>
                <a:off x="3698240" y="368046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36" name="Oval 135"/>
              <p:cNvSpPr/>
              <p:nvPr/>
            </p:nvSpPr>
            <p:spPr bwMode="auto">
              <a:xfrm>
                <a:off x="4300220" y="368808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37" name="Oval 136"/>
              <p:cNvSpPr/>
              <p:nvPr/>
            </p:nvSpPr>
            <p:spPr bwMode="auto">
              <a:xfrm>
                <a:off x="4955540" y="370332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138" name="Straight Connector 137"/>
              <p:cNvCxnSpPr>
                <a:stCxn id="128" idx="0"/>
                <a:endCxn id="134" idx="4"/>
              </p:cNvCxnSpPr>
              <p:nvPr/>
            </p:nvCxnSpPr>
            <p:spPr bwMode="auto">
              <a:xfrm rot="5400000" flipH="1" flipV="1">
                <a:off x="2607310" y="3881120"/>
                <a:ext cx="495300" cy="6883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39" name="Straight Connector 138"/>
              <p:cNvCxnSpPr>
                <a:stCxn id="129" idx="0"/>
                <a:endCxn id="135" idx="4"/>
              </p:cNvCxnSpPr>
              <p:nvPr/>
            </p:nvCxnSpPr>
            <p:spPr bwMode="auto">
              <a:xfrm rot="5400000" flipH="1" flipV="1">
                <a:off x="3285490" y="3903980"/>
                <a:ext cx="480060" cy="65786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40" name="Straight Connector 139"/>
              <p:cNvCxnSpPr>
                <a:stCxn id="130" idx="0"/>
                <a:endCxn id="136" idx="4"/>
              </p:cNvCxnSpPr>
              <p:nvPr/>
            </p:nvCxnSpPr>
            <p:spPr bwMode="auto">
              <a:xfrm rot="5400000" flipH="1" flipV="1">
                <a:off x="3910330" y="3942080"/>
                <a:ext cx="487680" cy="60452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41" name="Straight Connector 140"/>
              <p:cNvCxnSpPr>
                <a:stCxn id="131" idx="0"/>
                <a:endCxn id="137" idx="4"/>
              </p:cNvCxnSpPr>
              <p:nvPr/>
            </p:nvCxnSpPr>
            <p:spPr bwMode="auto">
              <a:xfrm rot="5400000" flipH="1" flipV="1">
                <a:off x="4542790" y="3926840"/>
                <a:ext cx="480060" cy="65786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42" name="Straight Connector 141"/>
              <p:cNvCxnSpPr>
                <a:stCxn id="134" idx="4"/>
                <a:endCxn id="129" idx="0"/>
              </p:cNvCxnSpPr>
              <p:nvPr/>
            </p:nvCxnSpPr>
            <p:spPr bwMode="auto">
              <a:xfrm rot="5400000">
                <a:off x="2950210" y="422402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43" name="Straight Connector 142"/>
              <p:cNvCxnSpPr>
                <a:stCxn id="135" idx="4"/>
                <a:endCxn id="130" idx="0"/>
              </p:cNvCxnSpPr>
              <p:nvPr/>
            </p:nvCxnSpPr>
            <p:spPr bwMode="auto">
              <a:xfrm rot="5400000">
                <a:off x="3605530" y="423926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44" name="Straight Connector 143"/>
              <p:cNvCxnSpPr>
                <a:stCxn id="136" idx="4"/>
                <a:endCxn id="131" idx="0"/>
              </p:cNvCxnSpPr>
              <p:nvPr/>
            </p:nvCxnSpPr>
            <p:spPr bwMode="auto">
              <a:xfrm rot="5400000">
                <a:off x="4207510" y="424688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45" name="Straight Connector 144"/>
              <p:cNvCxnSpPr>
                <a:stCxn id="137" idx="4"/>
                <a:endCxn id="132" idx="0"/>
              </p:cNvCxnSpPr>
              <p:nvPr/>
            </p:nvCxnSpPr>
            <p:spPr bwMode="auto">
              <a:xfrm rot="5400000">
                <a:off x="4862830" y="426212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46" name="Straight Connector 145"/>
              <p:cNvCxnSpPr>
                <a:stCxn id="137" idx="4"/>
                <a:endCxn id="133" idx="0"/>
              </p:cNvCxnSpPr>
              <p:nvPr/>
            </p:nvCxnSpPr>
            <p:spPr bwMode="auto">
              <a:xfrm rot="16200000" flipH="1">
                <a:off x="5205730" y="3921760"/>
                <a:ext cx="495300" cy="68326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47" name="Straight Connector 146"/>
              <p:cNvCxnSpPr>
                <a:stCxn id="136" idx="4"/>
                <a:endCxn id="132" idx="0"/>
              </p:cNvCxnSpPr>
              <p:nvPr/>
            </p:nvCxnSpPr>
            <p:spPr bwMode="auto">
              <a:xfrm rot="16200000" flipH="1">
                <a:off x="4527550" y="3929380"/>
                <a:ext cx="510540" cy="6527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48" name="Straight Connector 147"/>
              <p:cNvCxnSpPr>
                <a:stCxn id="135" idx="4"/>
                <a:endCxn id="131" idx="0"/>
              </p:cNvCxnSpPr>
              <p:nvPr/>
            </p:nvCxnSpPr>
            <p:spPr bwMode="auto">
              <a:xfrm rot="16200000" flipH="1">
                <a:off x="3902710" y="3944620"/>
                <a:ext cx="502920" cy="5994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49" name="Straight Connector 148"/>
              <p:cNvCxnSpPr>
                <a:stCxn id="134" idx="4"/>
                <a:endCxn id="130" idx="0"/>
              </p:cNvCxnSpPr>
              <p:nvPr/>
            </p:nvCxnSpPr>
            <p:spPr bwMode="auto">
              <a:xfrm rot="16200000" flipH="1">
                <a:off x="3270250" y="3906520"/>
                <a:ext cx="510540" cy="65278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50" name="Oval 149"/>
              <p:cNvSpPr/>
              <p:nvPr/>
            </p:nvSpPr>
            <p:spPr bwMode="auto">
              <a:xfrm>
                <a:off x="3698240" y="279654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51" name="Oval 150"/>
              <p:cNvSpPr/>
              <p:nvPr/>
            </p:nvSpPr>
            <p:spPr bwMode="auto">
              <a:xfrm>
                <a:off x="4300220" y="280416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152" name="Straight Connector 151"/>
              <p:cNvCxnSpPr>
                <a:stCxn id="135" idx="0"/>
                <a:endCxn id="150" idx="4"/>
              </p:cNvCxnSpPr>
              <p:nvPr/>
            </p:nvCxnSpPr>
            <p:spPr bwMode="auto">
              <a:xfrm rot="5400000" flipH="1" flipV="1">
                <a:off x="3568700" y="3394710"/>
                <a:ext cx="5715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53" name="Straight Connector 152"/>
              <p:cNvCxnSpPr>
                <a:stCxn id="136" idx="0"/>
                <a:endCxn id="151" idx="4"/>
              </p:cNvCxnSpPr>
              <p:nvPr/>
            </p:nvCxnSpPr>
            <p:spPr bwMode="auto">
              <a:xfrm rot="5400000" flipH="1" flipV="1">
                <a:off x="4170680" y="3402330"/>
                <a:ext cx="5715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54" name="Straight Connector 153"/>
              <p:cNvCxnSpPr>
                <a:stCxn id="134" idx="0"/>
                <a:endCxn id="150" idx="4"/>
              </p:cNvCxnSpPr>
              <p:nvPr/>
            </p:nvCxnSpPr>
            <p:spPr bwMode="auto">
              <a:xfrm rot="5400000" flipH="1" flipV="1">
                <a:off x="3248660" y="3059430"/>
                <a:ext cx="55626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55" name="Straight Connector 154"/>
              <p:cNvCxnSpPr>
                <a:stCxn id="136" idx="0"/>
                <a:endCxn id="150" idx="4"/>
              </p:cNvCxnSpPr>
              <p:nvPr/>
            </p:nvCxnSpPr>
            <p:spPr bwMode="auto">
              <a:xfrm rot="16200000" flipV="1">
                <a:off x="3865880" y="3097530"/>
                <a:ext cx="57912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56" name="Straight Connector 155"/>
              <p:cNvCxnSpPr>
                <a:stCxn id="137" idx="0"/>
                <a:endCxn id="150" idx="4"/>
              </p:cNvCxnSpPr>
              <p:nvPr/>
            </p:nvCxnSpPr>
            <p:spPr bwMode="auto">
              <a:xfrm rot="16200000" flipV="1">
                <a:off x="4185920" y="2777490"/>
                <a:ext cx="59436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57" name="Straight Connector 156"/>
              <p:cNvCxnSpPr>
                <a:stCxn id="134" idx="0"/>
                <a:endCxn id="151" idx="4"/>
              </p:cNvCxnSpPr>
              <p:nvPr/>
            </p:nvCxnSpPr>
            <p:spPr bwMode="auto">
              <a:xfrm rot="5400000" flipH="1" flipV="1">
                <a:off x="3553460" y="2762250"/>
                <a:ext cx="54864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58" name="Straight Connector 157"/>
              <p:cNvCxnSpPr>
                <a:stCxn id="135" idx="0"/>
                <a:endCxn id="151" idx="4"/>
              </p:cNvCxnSpPr>
              <p:nvPr/>
            </p:nvCxnSpPr>
            <p:spPr bwMode="auto">
              <a:xfrm rot="5400000" flipH="1" flipV="1">
                <a:off x="3873500" y="3097530"/>
                <a:ext cx="56388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59" name="Straight Connector 158"/>
              <p:cNvCxnSpPr>
                <a:stCxn id="137" idx="0"/>
                <a:endCxn id="151" idx="4"/>
              </p:cNvCxnSpPr>
              <p:nvPr/>
            </p:nvCxnSpPr>
            <p:spPr bwMode="auto">
              <a:xfrm rot="16200000" flipV="1">
                <a:off x="4490720" y="3082290"/>
                <a:ext cx="58674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60" name="Oval 159"/>
              <p:cNvSpPr/>
              <p:nvPr/>
            </p:nvSpPr>
            <p:spPr bwMode="auto">
              <a:xfrm>
                <a:off x="3042920" y="186690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61" name="Oval 160"/>
              <p:cNvSpPr/>
              <p:nvPr/>
            </p:nvSpPr>
            <p:spPr bwMode="auto">
              <a:xfrm>
                <a:off x="3698240" y="188214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62" name="Oval 161"/>
              <p:cNvSpPr/>
              <p:nvPr/>
            </p:nvSpPr>
            <p:spPr bwMode="auto">
              <a:xfrm>
                <a:off x="4300220" y="188976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63" name="Oval 162"/>
              <p:cNvSpPr/>
              <p:nvPr/>
            </p:nvSpPr>
            <p:spPr bwMode="auto">
              <a:xfrm>
                <a:off x="4955540" y="190500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164" name="Straight Connector 163"/>
              <p:cNvCxnSpPr>
                <a:stCxn id="150" idx="0"/>
                <a:endCxn id="161" idx="4"/>
              </p:cNvCxnSpPr>
              <p:nvPr/>
            </p:nvCxnSpPr>
            <p:spPr bwMode="auto">
              <a:xfrm rot="5400000" flipH="1" flipV="1">
                <a:off x="3553460" y="2495550"/>
                <a:ext cx="60198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65" name="Straight Connector 164"/>
              <p:cNvCxnSpPr>
                <a:stCxn id="151" idx="0"/>
                <a:endCxn id="162" idx="4"/>
              </p:cNvCxnSpPr>
              <p:nvPr/>
            </p:nvCxnSpPr>
            <p:spPr bwMode="auto">
              <a:xfrm rot="5400000" flipH="1" flipV="1">
                <a:off x="4155440" y="2503170"/>
                <a:ext cx="60198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66" name="Straight Connector 165"/>
              <p:cNvCxnSpPr>
                <a:stCxn id="150" idx="0"/>
                <a:endCxn id="160" idx="4"/>
              </p:cNvCxnSpPr>
              <p:nvPr/>
            </p:nvCxnSpPr>
            <p:spPr bwMode="auto">
              <a:xfrm rot="16200000" flipV="1">
                <a:off x="3218180" y="2160270"/>
                <a:ext cx="61722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67" name="Straight Connector 166"/>
              <p:cNvCxnSpPr>
                <a:stCxn id="151" idx="0"/>
                <a:endCxn id="160" idx="4"/>
              </p:cNvCxnSpPr>
              <p:nvPr/>
            </p:nvCxnSpPr>
            <p:spPr bwMode="auto">
              <a:xfrm rot="16200000" flipV="1">
                <a:off x="3515360" y="1863090"/>
                <a:ext cx="62484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68" name="Straight Connector 167"/>
              <p:cNvCxnSpPr>
                <a:stCxn id="151" idx="0"/>
                <a:endCxn id="161" idx="4"/>
              </p:cNvCxnSpPr>
              <p:nvPr/>
            </p:nvCxnSpPr>
            <p:spPr bwMode="auto">
              <a:xfrm rot="16200000" flipV="1">
                <a:off x="3850640" y="2198370"/>
                <a:ext cx="60960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69" name="Straight Connector 168"/>
              <p:cNvCxnSpPr>
                <a:stCxn id="150" idx="0"/>
                <a:endCxn id="162" idx="4"/>
              </p:cNvCxnSpPr>
              <p:nvPr/>
            </p:nvCxnSpPr>
            <p:spPr bwMode="auto">
              <a:xfrm rot="5400000" flipH="1" flipV="1">
                <a:off x="3858260" y="2198370"/>
                <a:ext cx="59436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70" name="Straight Connector 169"/>
              <p:cNvCxnSpPr>
                <a:stCxn id="150" idx="0"/>
                <a:endCxn id="163" idx="4"/>
              </p:cNvCxnSpPr>
              <p:nvPr/>
            </p:nvCxnSpPr>
            <p:spPr bwMode="auto">
              <a:xfrm rot="5400000" flipH="1" flipV="1">
                <a:off x="4193540" y="1878330"/>
                <a:ext cx="57912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71" name="Straight Connector 170"/>
              <p:cNvCxnSpPr>
                <a:stCxn id="151" idx="0"/>
                <a:endCxn id="163" idx="4"/>
              </p:cNvCxnSpPr>
              <p:nvPr/>
            </p:nvCxnSpPr>
            <p:spPr bwMode="auto">
              <a:xfrm rot="5400000" flipH="1" flipV="1">
                <a:off x="4490720" y="2183130"/>
                <a:ext cx="58674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sp>
          <p:nvSpPr>
            <p:cNvPr id="127" name="Rectangle 126"/>
            <p:cNvSpPr/>
            <p:nvPr/>
          </p:nvSpPr>
          <p:spPr bwMode="auto">
            <a:xfrm>
              <a:off x="487680" y="1173480"/>
              <a:ext cx="4754880" cy="2362200"/>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grpSp>
      <p:cxnSp>
        <p:nvCxnSpPr>
          <p:cNvPr id="173" name="Straight Arrow Connector 172"/>
          <p:cNvCxnSpPr/>
          <p:nvPr/>
        </p:nvCxnSpPr>
        <p:spPr bwMode="auto">
          <a:xfrm>
            <a:off x="439615" y="4507427"/>
            <a:ext cx="7684477" cy="1588"/>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sp>
        <p:nvSpPr>
          <p:cNvPr id="174" name="TextBox 173"/>
          <p:cNvSpPr txBox="1"/>
          <p:nvPr/>
        </p:nvSpPr>
        <p:spPr>
          <a:xfrm>
            <a:off x="1548149" y="2789177"/>
            <a:ext cx="2391507" cy="400110"/>
          </a:xfrm>
          <a:prstGeom prst="rect">
            <a:avLst/>
          </a:prstGeom>
          <a:solidFill>
            <a:schemeClr val="bg1">
              <a:alpha val="75000"/>
            </a:schemeClr>
          </a:solidFill>
        </p:spPr>
        <p:txBody>
          <a:bodyPr wrap="square" rtlCol="0">
            <a:spAutoFit/>
          </a:bodyPr>
          <a:lstStyle/>
          <a:p>
            <a:r>
              <a:rPr lang="en-US" sz="2000" dirty="0" smtClean="0">
                <a:solidFill>
                  <a:srgbClr val="009900"/>
                </a:solidFill>
              </a:rPr>
              <a:t>Branch #1</a:t>
            </a:r>
            <a:endParaRPr lang="en-US" sz="2000" dirty="0">
              <a:solidFill>
                <a:srgbClr val="009900"/>
              </a:solidFill>
            </a:endParaRPr>
          </a:p>
        </p:txBody>
      </p:sp>
      <p:sp>
        <p:nvSpPr>
          <p:cNvPr id="175" name="TextBox 174"/>
          <p:cNvSpPr txBox="1"/>
          <p:nvPr/>
        </p:nvSpPr>
        <p:spPr>
          <a:xfrm>
            <a:off x="3275628" y="2781024"/>
            <a:ext cx="2391507" cy="400110"/>
          </a:xfrm>
          <a:prstGeom prst="rect">
            <a:avLst/>
          </a:prstGeom>
          <a:solidFill>
            <a:schemeClr val="bg1">
              <a:alpha val="75000"/>
            </a:schemeClr>
          </a:solidFill>
        </p:spPr>
        <p:txBody>
          <a:bodyPr wrap="square" rtlCol="0">
            <a:spAutoFit/>
          </a:bodyPr>
          <a:lstStyle/>
          <a:p>
            <a:r>
              <a:rPr lang="en-US" sz="2000" dirty="0" smtClean="0">
                <a:solidFill>
                  <a:schemeClr val="accent1"/>
                </a:solidFill>
              </a:rPr>
              <a:t>Branch #2</a:t>
            </a:r>
            <a:endParaRPr lang="en-US" sz="2000" dirty="0">
              <a:solidFill>
                <a:schemeClr val="accent1"/>
              </a:solidFill>
            </a:endParaRPr>
          </a:p>
        </p:txBody>
      </p:sp>
      <p:sp>
        <p:nvSpPr>
          <p:cNvPr id="178" name="TextBox 177"/>
          <p:cNvSpPr txBox="1"/>
          <p:nvPr/>
        </p:nvSpPr>
        <p:spPr>
          <a:xfrm>
            <a:off x="4988270" y="2787961"/>
            <a:ext cx="2391507" cy="400110"/>
          </a:xfrm>
          <a:prstGeom prst="rect">
            <a:avLst/>
          </a:prstGeom>
          <a:solidFill>
            <a:schemeClr val="bg1">
              <a:alpha val="75000"/>
            </a:schemeClr>
          </a:solidFill>
        </p:spPr>
        <p:txBody>
          <a:bodyPr wrap="square" rtlCol="0">
            <a:spAutoFit/>
          </a:bodyPr>
          <a:lstStyle/>
          <a:p>
            <a:r>
              <a:rPr lang="en-US" sz="2000" dirty="0" smtClean="0">
                <a:solidFill>
                  <a:schemeClr val="accent2"/>
                </a:solidFill>
              </a:rPr>
              <a:t>Branch #3</a:t>
            </a:r>
            <a:endParaRPr lang="en-US" sz="2000" dirty="0">
              <a:solidFill>
                <a:schemeClr val="accent2"/>
              </a:solidFill>
            </a:endParaRPr>
          </a:p>
        </p:txBody>
      </p:sp>
      <p:sp>
        <p:nvSpPr>
          <p:cNvPr id="179" name="TextBox 178"/>
          <p:cNvSpPr txBox="1"/>
          <p:nvPr/>
        </p:nvSpPr>
        <p:spPr>
          <a:xfrm>
            <a:off x="7277878" y="3752366"/>
            <a:ext cx="1354015" cy="584775"/>
          </a:xfrm>
          <a:prstGeom prst="rect">
            <a:avLst/>
          </a:prstGeom>
          <a:noFill/>
        </p:spPr>
        <p:txBody>
          <a:bodyPr wrap="square" rtlCol="0">
            <a:spAutoFit/>
          </a:bodyPr>
          <a:lstStyle/>
          <a:p>
            <a:r>
              <a:rPr lang="en-US" dirty="0" smtClean="0"/>
              <a:t>Time</a:t>
            </a:r>
            <a:endParaRPr lang="en-US" dirty="0"/>
          </a:p>
        </p:txBody>
      </p:sp>
      <p:sp>
        <p:nvSpPr>
          <p:cNvPr id="181" name="TextBox 180"/>
          <p:cNvSpPr txBox="1"/>
          <p:nvPr/>
        </p:nvSpPr>
        <p:spPr>
          <a:xfrm>
            <a:off x="1809652" y="4554320"/>
            <a:ext cx="1828800" cy="400110"/>
          </a:xfrm>
          <a:prstGeom prst="rect">
            <a:avLst/>
          </a:prstGeom>
          <a:noFill/>
        </p:spPr>
        <p:txBody>
          <a:bodyPr wrap="square" rtlCol="0">
            <a:spAutoFit/>
          </a:bodyPr>
          <a:lstStyle/>
          <a:p>
            <a:r>
              <a:rPr lang="en-US" sz="2000" b="0" dirty="0" smtClean="0"/>
              <a:t>trial time</a:t>
            </a:r>
            <a:endParaRPr lang="en-US" sz="2000" b="0" dirty="0"/>
          </a:p>
        </p:txBody>
      </p:sp>
      <p:sp>
        <p:nvSpPr>
          <p:cNvPr id="182" name="TextBox 181"/>
          <p:cNvSpPr txBox="1"/>
          <p:nvPr/>
        </p:nvSpPr>
        <p:spPr>
          <a:xfrm>
            <a:off x="3509500" y="4566042"/>
            <a:ext cx="1828800" cy="400110"/>
          </a:xfrm>
          <a:prstGeom prst="rect">
            <a:avLst/>
          </a:prstGeom>
          <a:noFill/>
        </p:spPr>
        <p:txBody>
          <a:bodyPr wrap="square" rtlCol="0">
            <a:spAutoFit/>
          </a:bodyPr>
          <a:lstStyle/>
          <a:p>
            <a:r>
              <a:rPr lang="en-US" sz="2000" b="0" dirty="0" smtClean="0"/>
              <a:t>trial time</a:t>
            </a:r>
            <a:endParaRPr lang="en-US" sz="2000" b="0" dirty="0"/>
          </a:p>
        </p:txBody>
      </p:sp>
      <p:sp>
        <p:nvSpPr>
          <p:cNvPr id="183" name="TextBox 182"/>
          <p:cNvSpPr txBox="1"/>
          <p:nvPr/>
        </p:nvSpPr>
        <p:spPr>
          <a:xfrm>
            <a:off x="5180037" y="4566043"/>
            <a:ext cx="1828800" cy="400110"/>
          </a:xfrm>
          <a:prstGeom prst="rect">
            <a:avLst/>
          </a:prstGeom>
          <a:noFill/>
        </p:spPr>
        <p:txBody>
          <a:bodyPr wrap="square" rtlCol="0">
            <a:spAutoFit/>
          </a:bodyPr>
          <a:lstStyle/>
          <a:p>
            <a:r>
              <a:rPr lang="en-US" sz="2000" b="0" dirty="0" smtClean="0"/>
              <a:t>trial time</a:t>
            </a:r>
            <a:endParaRPr lang="en-US" sz="2000" b="0" dirty="0"/>
          </a:p>
        </p:txBody>
      </p:sp>
      <p:cxnSp>
        <p:nvCxnSpPr>
          <p:cNvPr id="185" name="Straight Connector 184"/>
          <p:cNvCxnSpPr/>
          <p:nvPr/>
        </p:nvCxnSpPr>
        <p:spPr bwMode="auto">
          <a:xfrm rot="5400000">
            <a:off x="2267328" y="3670183"/>
            <a:ext cx="1959429" cy="1588"/>
          </a:xfrm>
          <a:prstGeom prst="line">
            <a:avLst/>
          </a:prstGeom>
          <a:solidFill>
            <a:schemeClr val="accent1"/>
          </a:solidFill>
          <a:ln w="38100" cap="flat" cmpd="sng" algn="ctr">
            <a:solidFill>
              <a:schemeClr val="tx1"/>
            </a:solidFill>
            <a:prstDash val="sysDash"/>
            <a:round/>
            <a:headEnd type="none" w="med" len="med"/>
            <a:tailEnd type="none" w="med" len="med"/>
          </a:ln>
          <a:effectLst/>
        </p:spPr>
      </p:cxnSp>
      <p:cxnSp>
        <p:nvCxnSpPr>
          <p:cNvPr id="186" name="Straight Connector 185"/>
          <p:cNvCxnSpPr/>
          <p:nvPr/>
        </p:nvCxnSpPr>
        <p:spPr bwMode="auto">
          <a:xfrm rot="5400000">
            <a:off x="3987252" y="3691956"/>
            <a:ext cx="1959429" cy="1588"/>
          </a:xfrm>
          <a:prstGeom prst="line">
            <a:avLst/>
          </a:prstGeom>
          <a:solidFill>
            <a:schemeClr val="accent1"/>
          </a:solidFill>
          <a:ln w="38100" cap="flat" cmpd="sng" algn="ctr">
            <a:solidFill>
              <a:schemeClr val="tx1"/>
            </a:solidFill>
            <a:prstDash val="sysDash"/>
            <a:round/>
            <a:headEnd type="none" w="med" len="med"/>
            <a:tailEnd type="none" w="med" len="med"/>
          </a:ln>
          <a:effectLst/>
        </p:spPr>
      </p:cxnSp>
      <p:grpSp>
        <p:nvGrpSpPr>
          <p:cNvPr id="126" name="Group 297"/>
          <p:cNvGrpSpPr/>
          <p:nvPr/>
        </p:nvGrpSpPr>
        <p:grpSpPr>
          <a:xfrm>
            <a:off x="614659" y="1654532"/>
            <a:ext cx="1670727" cy="1021080"/>
            <a:chOff x="487680" y="1173480"/>
            <a:chExt cx="4754880" cy="2362200"/>
          </a:xfrm>
        </p:grpSpPr>
        <p:pic>
          <p:nvPicPr>
            <p:cNvPr id="299" name="Picture 2" descr="C:\Users\cui\Desktop\eagle.jpg"/>
            <p:cNvPicPr>
              <a:picLocks noChangeAspect="1" noChangeArrowheads="1"/>
            </p:cNvPicPr>
            <p:nvPr/>
          </p:nvPicPr>
          <p:blipFill>
            <a:blip r:embed="rId3" cstate="print"/>
            <a:srcRect/>
            <a:stretch>
              <a:fillRect/>
            </a:stretch>
          </p:blipFill>
          <p:spPr bwMode="auto">
            <a:xfrm>
              <a:off x="643490" y="1356360"/>
              <a:ext cx="968523" cy="504954"/>
            </a:xfrm>
            <a:prstGeom prst="rect">
              <a:avLst/>
            </a:prstGeom>
            <a:noFill/>
            <a:ln w="12700">
              <a:noFill/>
            </a:ln>
          </p:spPr>
        </p:pic>
        <p:pic>
          <p:nvPicPr>
            <p:cNvPr id="300" name="Picture 3" descr="C:\Users\cui\Desktop\vulture.jpg"/>
            <p:cNvPicPr>
              <a:picLocks noChangeAspect="1" noChangeArrowheads="1"/>
            </p:cNvPicPr>
            <p:nvPr/>
          </p:nvPicPr>
          <p:blipFill>
            <a:blip r:embed="rId4" cstate="print"/>
            <a:srcRect/>
            <a:stretch>
              <a:fillRect/>
            </a:stretch>
          </p:blipFill>
          <p:spPr bwMode="auto">
            <a:xfrm>
              <a:off x="635371" y="1831489"/>
              <a:ext cx="975837" cy="527356"/>
            </a:xfrm>
            <a:prstGeom prst="rect">
              <a:avLst/>
            </a:prstGeom>
            <a:noFill/>
            <a:ln w="12700">
              <a:noFill/>
            </a:ln>
          </p:spPr>
        </p:pic>
        <p:pic>
          <p:nvPicPr>
            <p:cNvPr id="301" name="Picture 4" descr="C:\Users\cui\Desktop\accipiter.jpg"/>
            <p:cNvPicPr>
              <a:picLocks noChangeAspect="1" noChangeArrowheads="1"/>
            </p:cNvPicPr>
            <p:nvPr/>
          </p:nvPicPr>
          <p:blipFill>
            <a:blip r:embed="rId5" cstate="print"/>
            <a:srcRect/>
            <a:stretch>
              <a:fillRect/>
            </a:stretch>
          </p:blipFill>
          <p:spPr bwMode="auto">
            <a:xfrm>
              <a:off x="625487" y="2924081"/>
              <a:ext cx="980249" cy="490102"/>
            </a:xfrm>
            <a:prstGeom prst="rect">
              <a:avLst/>
            </a:prstGeom>
            <a:noFill/>
            <a:ln w="12700">
              <a:noFill/>
            </a:ln>
          </p:spPr>
        </p:pic>
        <p:pic>
          <p:nvPicPr>
            <p:cNvPr id="302" name="Picture 5" descr="C:\Users\cui\Desktop\osprey.jpg"/>
            <p:cNvPicPr>
              <a:picLocks noChangeAspect="1" noChangeArrowheads="1"/>
            </p:cNvPicPr>
            <p:nvPr/>
          </p:nvPicPr>
          <p:blipFill>
            <a:blip r:embed="rId6" cstate="print"/>
            <a:srcRect/>
            <a:stretch>
              <a:fillRect/>
            </a:stretch>
          </p:blipFill>
          <p:spPr bwMode="auto">
            <a:xfrm>
              <a:off x="624841" y="2451088"/>
              <a:ext cx="983044" cy="482677"/>
            </a:xfrm>
            <a:prstGeom prst="rect">
              <a:avLst/>
            </a:prstGeom>
            <a:noFill/>
            <a:ln w="12700">
              <a:noFill/>
            </a:ln>
          </p:spPr>
        </p:pic>
        <p:sp>
          <p:nvSpPr>
            <p:cNvPr id="303" name="右箭头 8"/>
            <p:cNvSpPr/>
            <p:nvPr/>
          </p:nvSpPr>
          <p:spPr bwMode="auto">
            <a:xfrm rot="325598">
              <a:off x="1801666" y="1839434"/>
              <a:ext cx="1974738" cy="336357"/>
            </a:xfrm>
            <a:prstGeom prst="rightArrow">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354" tIns="45678" rIns="91354" bIns="45678" numCol="1" rtlCol="0" anchor="t" anchorCtr="0" compatLnSpc="1">
              <a:prstTxWarp prst="textNoShape">
                <a:avLst/>
              </a:prstTxWarp>
            </a:bodyPr>
            <a:lstStyle/>
            <a:p>
              <a:pPr defTabSz="913564"/>
              <a:endParaRPr lang="zh-CN" altLang="en-US" dirty="0" smtClean="0">
                <a:latin typeface="Arial" charset="0"/>
              </a:endParaRPr>
            </a:p>
          </p:txBody>
        </p:sp>
        <p:pic>
          <p:nvPicPr>
            <p:cNvPr id="304" name="Picture 303"/>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2230316" y="1577100"/>
              <a:ext cx="554585" cy="766146"/>
            </a:xfrm>
            <a:prstGeom prst="rect">
              <a:avLst/>
            </a:prstGeom>
            <a:ln w="12700">
              <a:noFill/>
            </a:ln>
          </p:spPr>
        </p:pic>
        <p:sp>
          <p:nvSpPr>
            <p:cNvPr id="305" name="右箭头 8"/>
            <p:cNvSpPr/>
            <p:nvPr/>
          </p:nvSpPr>
          <p:spPr bwMode="auto">
            <a:xfrm rot="21122638">
              <a:off x="1759214" y="2650623"/>
              <a:ext cx="2032028" cy="321177"/>
            </a:xfrm>
            <a:prstGeom prst="rightArrow">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354" tIns="45678" rIns="91354" bIns="45678" numCol="1" rtlCol="0" anchor="t" anchorCtr="0" compatLnSpc="1">
              <a:prstTxWarp prst="textNoShape">
                <a:avLst/>
              </a:prstTxWarp>
            </a:bodyPr>
            <a:lstStyle/>
            <a:p>
              <a:pPr defTabSz="913564"/>
              <a:endParaRPr lang="zh-CN" altLang="en-US" dirty="0" smtClean="0">
                <a:latin typeface="Arial" charset="0"/>
              </a:endParaRPr>
            </a:p>
          </p:txBody>
        </p:sp>
        <p:pic>
          <p:nvPicPr>
            <p:cNvPr id="306" name="Picture 305"/>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2239175" y="2554265"/>
              <a:ext cx="554585" cy="766146"/>
            </a:xfrm>
            <a:prstGeom prst="rect">
              <a:avLst/>
            </a:prstGeom>
            <a:ln w="12700">
              <a:noFill/>
            </a:ln>
          </p:spPr>
        </p:pic>
        <p:grpSp>
          <p:nvGrpSpPr>
            <p:cNvPr id="172" name="Group 26"/>
            <p:cNvGrpSpPr/>
            <p:nvPr/>
          </p:nvGrpSpPr>
          <p:grpSpPr>
            <a:xfrm>
              <a:off x="3813071" y="1764695"/>
              <a:ext cx="1322807" cy="1194063"/>
              <a:chOff x="2354580" y="1866900"/>
              <a:chExt cx="3596640" cy="2956560"/>
            </a:xfrm>
          </p:grpSpPr>
          <p:sp>
            <p:nvSpPr>
              <p:cNvPr id="309" name="Oval 308"/>
              <p:cNvSpPr/>
              <p:nvPr/>
            </p:nvSpPr>
            <p:spPr bwMode="auto">
              <a:xfrm>
                <a:off x="2354580" y="44729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10" name="Oval 309"/>
              <p:cNvSpPr/>
              <p:nvPr/>
            </p:nvSpPr>
            <p:spPr bwMode="auto">
              <a:xfrm>
                <a:off x="3040380" y="44729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11" name="Oval 310"/>
              <p:cNvSpPr/>
              <p:nvPr/>
            </p:nvSpPr>
            <p:spPr bwMode="auto">
              <a:xfrm>
                <a:off x="3695700" y="448818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12" name="Oval 311"/>
              <p:cNvSpPr/>
              <p:nvPr/>
            </p:nvSpPr>
            <p:spPr bwMode="auto">
              <a:xfrm>
                <a:off x="4297680" y="449580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13" name="Oval 312"/>
              <p:cNvSpPr/>
              <p:nvPr/>
            </p:nvSpPr>
            <p:spPr bwMode="auto">
              <a:xfrm>
                <a:off x="4953000" y="45110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14" name="Oval 313"/>
              <p:cNvSpPr/>
              <p:nvPr/>
            </p:nvSpPr>
            <p:spPr bwMode="auto">
              <a:xfrm>
                <a:off x="5638800" y="4511040"/>
                <a:ext cx="312420" cy="312420"/>
              </a:xfrm>
              <a:prstGeom prst="ellipse">
                <a:avLst/>
              </a:prstGeom>
              <a:solidFill>
                <a:srgbClr val="33CC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15" name="Oval 314"/>
              <p:cNvSpPr/>
              <p:nvPr/>
            </p:nvSpPr>
            <p:spPr bwMode="auto">
              <a:xfrm>
                <a:off x="3042920" y="366522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16" name="Oval 315"/>
              <p:cNvSpPr/>
              <p:nvPr/>
            </p:nvSpPr>
            <p:spPr bwMode="auto">
              <a:xfrm>
                <a:off x="3698240" y="368046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17" name="Oval 316"/>
              <p:cNvSpPr/>
              <p:nvPr/>
            </p:nvSpPr>
            <p:spPr bwMode="auto">
              <a:xfrm>
                <a:off x="4300220" y="368808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18" name="Oval 317"/>
              <p:cNvSpPr/>
              <p:nvPr/>
            </p:nvSpPr>
            <p:spPr bwMode="auto">
              <a:xfrm>
                <a:off x="4955540" y="370332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319" name="Straight Connector 318"/>
              <p:cNvCxnSpPr>
                <a:stCxn id="309" idx="0"/>
                <a:endCxn id="315" idx="4"/>
              </p:cNvCxnSpPr>
              <p:nvPr/>
            </p:nvCxnSpPr>
            <p:spPr bwMode="auto">
              <a:xfrm rot="5400000" flipH="1" flipV="1">
                <a:off x="2607310" y="3881120"/>
                <a:ext cx="495300" cy="6883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20" name="Straight Connector 319"/>
              <p:cNvCxnSpPr>
                <a:stCxn id="310" idx="0"/>
                <a:endCxn id="316" idx="4"/>
              </p:cNvCxnSpPr>
              <p:nvPr/>
            </p:nvCxnSpPr>
            <p:spPr bwMode="auto">
              <a:xfrm rot="5400000" flipH="1" flipV="1">
                <a:off x="3285490" y="3903980"/>
                <a:ext cx="480060" cy="65786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21" name="Straight Connector 320"/>
              <p:cNvCxnSpPr>
                <a:stCxn id="311" idx="0"/>
                <a:endCxn id="317" idx="4"/>
              </p:cNvCxnSpPr>
              <p:nvPr/>
            </p:nvCxnSpPr>
            <p:spPr bwMode="auto">
              <a:xfrm rot="5400000" flipH="1" flipV="1">
                <a:off x="3910330" y="3942080"/>
                <a:ext cx="487680" cy="60452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22" name="Straight Connector 321"/>
              <p:cNvCxnSpPr>
                <a:stCxn id="312" idx="0"/>
                <a:endCxn id="318" idx="4"/>
              </p:cNvCxnSpPr>
              <p:nvPr/>
            </p:nvCxnSpPr>
            <p:spPr bwMode="auto">
              <a:xfrm rot="5400000" flipH="1" flipV="1">
                <a:off x="4542790" y="3926840"/>
                <a:ext cx="480060" cy="65786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23" name="Straight Connector 322"/>
              <p:cNvCxnSpPr>
                <a:stCxn id="315" idx="4"/>
                <a:endCxn id="310" idx="0"/>
              </p:cNvCxnSpPr>
              <p:nvPr/>
            </p:nvCxnSpPr>
            <p:spPr bwMode="auto">
              <a:xfrm rot="5400000">
                <a:off x="2950210" y="422402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24" name="Straight Connector 323"/>
              <p:cNvCxnSpPr>
                <a:stCxn id="316" idx="4"/>
                <a:endCxn id="311" idx="0"/>
              </p:cNvCxnSpPr>
              <p:nvPr/>
            </p:nvCxnSpPr>
            <p:spPr bwMode="auto">
              <a:xfrm rot="5400000">
                <a:off x="3605530" y="423926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25" name="Straight Connector 324"/>
              <p:cNvCxnSpPr>
                <a:stCxn id="317" idx="4"/>
                <a:endCxn id="312" idx="0"/>
              </p:cNvCxnSpPr>
              <p:nvPr/>
            </p:nvCxnSpPr>
            <p:spPr bwMode="auto">
              <a:xfrm rot="5400000">
                <a:off x="4207510" y="424688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26" name="Straight Connector 325"/>
              <p:cNvCxnSpPr>
                <a:stCxn id="318" idx="4"/>
                <a:endCxn id="313" idx="0"/>
              </p:cNvCxnSpPr>
              <p:nvPr/>
            </p:nvCxnSpPr>
            <p:spPr bwMode="auto">
              <a:xfrm rot="5400000">
                <a:off x="4862830" y="4262120"/>
                <a:ext cx="495300" cy="25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27" name="Straight Connector 326"/>
              <p:cNvCxnSpPr>
                <a:stCxn id="318" idx="4"/>
                <a:endCxn id="314" idx="0"/>
              </p:cNvCxnSpPr>
              <p:nvPr/>
            </p:nvCxnSpPr>
            <p:spPr bwMode="auto">
              <a:xfrm rot="16200000" flipH="1">
                <a:off x="5205730" y="3921760"/>
                <a:ext cx="495300" cy="68326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28" name="Straight Connector 327"/>
              <p:cNvCxnSpPr>
                <a:stCxn id="317" idx="4"/>
                <a:endCxn id="313" idx="0"/>
              </p:cNvCxnSpPr>
              <p:nvPr/>
            </p:nvCxnSpPr>
            <p:spPr bwMode="auto">
              <a:xfrm rot="16200000" flipH="1">
                <a:off x="4527550" y="3929380"/>
                <a:ext cx="510540" cy="6527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29" name="Straight Connector 328"/>
              <p:cNvCxnSpPr>
                <a:stCxn id="316" idx="4"/>
                <a:endCxn id="312" idx="0"/>
              </p:cNvCxnSpPr>
              <p:nvPr/>
            </p:nvCxnSpPr>
            <p:spPr bwMode="auto">
              <a:xfrm rot="16200000" flipH="1">
                <a:off x="3902710" y="3944620"/>
                <a:ext cx="502920" cy="59944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30" name="Straight Connector 329"/>
              <p:cNvCxnSpPr>
                <a:stCxn id="315" idx="4"/>
                <a:endCxn id="311" idx="0"/>
              </p:cNvCxnSpPr>
              <p:nvPr/>
            </p:nvCxnSpPr>
            <p:spPr bwMode="auto">
              <a:xfrm rot="16200000" flipH="1">
                <a:off x="3270250" y="3906520"/>
                <a:ext cx="510540" cy="65278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331" name="Oval 330"/>
              <p:cNvSpPr/>
              <p:nvPr/>
            </p:nvSpPr>
            <p:spPr bwMode="auto">
              <a:xfrm>
                <a:off x="3698240" y="279654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32" name="Oval 331"/>
              <p:cNvSpPr/>
              <p:nvPr/>
            </p:nvSpPr>
            <p:spPr bwMode="auto">
              <a:xfrm>
                <a:off x="4300220" y="280416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333" name="Straight Connector 332"/>
              <p:cNvCxnSpPr>
                <a:stCxn id="316" idx="0"/>
                <a:endCxn id="331" idx="4"/>
              </p:cNvCxnSpPr>
              <p:nvPr/>
            </p:nvCxnSpPr>
            <p:spPr bwMode="auto">
              <a:xfrm rot="5400000" flipH="1" flipV="1">
                <a:off x="3568700" y="3394710"/>
                <a:ext cx="5715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34" name="Straight Connector 333"/>
              <p:cNvCxnSpPr>
                <a:stCxn id="317" idx="0"/>
                <a:endCxn id="332" idx="4"/>
              </p:cNvCxnSpPr>
              <p:nvPr/>
            </p:nvCxnSpPr>
            <p:spPr bwMode="auto">
              <a:xfrm rot="5400000" flipH="1" flipV="1">
                <a:off x="4170680" y="3402330"/>
                <a:ext cx="5715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35" name="Straight Connector 334"/>
              <p:cNvCxnSpPr>
                <a:stCxn id="315" idx="0"/>
                <a:endCxn id="331" idx="4"/>
              </p:cNvCxnSpPr>
              <p:nvPr/>
            </p:nvCxnSpPr>
            <p:spPr bwMode="auto">
              <a:xfrm rot="5400000" flipH="1" flipV="1">
                <a:off x="3248660" y="3059430"/>
                <a:ext cx="55626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36" name="Straight Connector 335"/>
              <p:cNvCxnSpPr>
                <a:stCxn id="317" idx="0"/>
                <a:endCxn id="331" idx="4"/>
              </p:cNvCxnSpPr>
              <p:nvPr/>
            </p:nvCxnSpPr>
            <p:spPr bwMode="auto">
              <a:xfrm rot="16200000" flipV="1">
                <a:off x="3865880" y="3097530"/>
                <a:ext cx="57912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37" name="Straight Connector 336"/>
              <p:cNvCxnSpPr>
                <a:stCxn id="318" idx="0"/>
                <a:endCxn id="331" idx="4"/>
              </p:cNvCxnSpPr>
              <p:nvPr/>
            </p:nvCxnSpPr>
            <p:spPr bwMode="auto">
              <a:xfrm rot="16200000" flipV="1">
                <a:off x="4185920" y="2777490"/>
                <a:ext cx="59436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38" name="Straight Connector 337"/>
              <p:cNvCxnSpPr>
                <a:stCxn id="315" idx="0"/>
                <a:endCxn id="332" idx="4"/>
              </p:cNvCxnSpPr>
              <p:nvPr/>
            </p:nvCxnSpPr>
            <p:spPr bwMode="auto">
              <a:xfrm rot="5400000" flipH="1" flipV="1">
                <a:off x="3553460" y="2762250"/>
                <a:ext cx="54864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39" name="Straight Connector 338"/>
              <p:cNvCxnSpPr>
                <a:stCxn id="316" idx="0"/>
                <a:endCxn id="332" idx="4"/>
              </p:cNvCxnSpPr>
              <p:nvPr/>
            </p:nvCxnSpPr>
            <p:spPr bwMode="auto">
              <a:xfrm rot="5400000" flipH="1" flipV="1">
                <a:off x="3873500" y="3097530"/>
                <a:ext cx="56388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40" name="Straight Connector 339"/>
              <p:cNvCxnSpPr>
                <a:stCxn id="318" idx="0"/>
                <a:endCxn id="332" idx="4"/>
              </p:cNvCxnSpPr>
              <p:nvPr/>
            </p:nvCxnSpPr>
            <p:spPr bwMode="auto">
              <a:xfrm rot="16200000" flipV="1">
                <a:off x="4490720" y="3082290"/>
                <a:ext cx="58674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341" name="Oval 340"/>
              <p:cNvSpPr/>
              <p:nvPr/>
            </p:nvSpPr>
            <p:spPr bwMode="auto">
              <a:xfrm>
                <a:off x="3042920" y="186690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42" name="Oval 341"/>
              <p:cNvSpPr/>
              <p:nvPr/>
            </p:nvSpPr>
            <p:spPr bwMode="auto">
              <a:xfrm>
                <a:off x="3698240" y="188214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43" name="Oval 342"/>
              <p:cNvSpPr/>
              <p:nvPr/>
            </p:nvSpPr>
            <p:spPr bwMode="auto">
              <a:xfrm>
                <a:off x="4300220" y="188976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344" name="Oval 343"/>
              <p:cNvSpPr/>
              <p:nvPr/>
            </p:nvSpPr>
            <p:spPr bwMode="auto">
              <a:xfrm>
                <a:off x="4955540" y="1905000"/>
                <a:ext cx="312420" cy="31242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cxnSp>
            <p:nvCxnSpPr>
              <p:cNvPr id="345" name="Straight Connector 344"/>
              <p:cNvCxnSpPr>
                <a:stCxn id="331" idx="0"/>
                <a:endCxn id="342" idx="4"/>
              </p:cNvCxnSpPr>
              <p:nvPr/>
            </p:nvCxnSpPr>
            <p:spPr bwMode="auto">
              <a:xfrm rot="5400000" flipH="1" flipV="1">
                <a:off x="3553460" y="2495550"/>
                <a:ext cx="60198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46" name="Straight Connector 345"/>
              <p:cNvCxnSpPr>
                <a:stCxn id="332" idx="0"/>
                <a:endCxn id="343" idx="4"/>
              </p:cNvCxnSpPr>
              <p:nvPr/>
            </p:nvCxnSpPr>
            <p:spPr bwMode="auto">
              <a:xfrm rot="5400000" flipH="1" flipV="1">
                <a:off x="4155440" y="2503170"/>
                <a:ext cx="60198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47" name="Straight Connector 346"/>
              <p:cNvCxnSpPr>
                <a:stCxn id="331" idx="0"/>
                <a:endCxn id="341" idx="4"/>
              </p:cNvCxnSpPr>
              <p:nvPr/>
            </p:nvCxnSpPr>
            <p:spPr bwMode="auto">
              <a:xfrm rot="16200000" flipV="1">
                <a:off x="3218180" y="2160270"/>
                <a:ext cx="61722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48" name="Straight Connector 347"/>
              <p:cNvCxnSpPr>
                <a:stCxn id="332" idx="0"/>
                <a:endCxn id="341" idx="4"/>
              </p:cNvCxnSpPr>
              <p:nvPr/>
            </p:nvCxnSpPr>
            <p:spPr bwMode="auto">
              <a:xfrm rot="16200000" flipV="1">
                <a:off x="3515360" y="1863090"/>
                <a:ext cx="62484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49" name="Straight Connector 348"/>
              <p:cNvCxnSpPr>
                <a:stCxn id="332" idx="0"/>
                <a:endCxn id="342" idx="4"/>
              </p:cNvCxnSpPr>
              <p:nvPr/>
            </p:nvCxnSpPr>
            <p:spPr bwMode="auto">
              <a:xfrm rot="16200000" flipV="1">
                <a:off x="3850640" y="2198370"/>
                <a:ext cx="60960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50" name="Straight Connector 349"/>
              <p:cNvCxnSpPr>
                <a:stCxn id="331" idx="0"/>
                <a:endCxn id="343" idx="4"/>
              </p:cNvCxnSpPr>
              <p:nvPr/>
            </p:nvCxnSpPr>
            <p:spPr bwMode="auto">
              <a:xfrm rot="5400000" flipH="1" flipV="1">
                <a:off x="3858260" y="2198370"/>
                <a:ext cx="594360" cy="6019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51" name="Straight Connector 350"/>
              <p:cNvCxnSpPr>
                <a:stCxn id="331" idx="0"/>
                <a:endCxn id="344" idx="4"/>
              </p:cNvCxnSpPr>
              <p:nvPr/>
            </p:nvCxnSpPr>
            <p:spPr bwMode="auto">
              <a:xfrm rot="5400000" flipH="1" flipV="1">
                <a:off x="4193540" y="1878330"/>
                <a:ext cx="579120" cy="125730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52" name="Straight Connector 351"/>
              <p:cNvCxnSpPr>
                <a:stCxn id="332" idx="0"/>
                <a:endCxn id="344" idx="4"/>
              </p:cNvCxnSpPr>
              <p:nvPr/>
            </p:nvCxnSpPr>
            <p:spPr bwMode="auto">
              <a:xfrm rot="5400000" flipH="1" flipV="1">
                <a:off x="4490720" y="2183130"/>
                <a:ext cx="586740" cy="655320"/>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sp>
          <p:nvSpPr>
            <p:cNvPr id="308" name="Rectangle 307"/>
            <p:cNvSpPr/>
            <p:nvPr/>
          </p:nvSpPr>
          <p:spPr bwMode="auto">
            <a:xfrm>
              <a:off x="487680" y="1173480"/>
              <a:ext cx="4754880" cy="2362200"/>
            </a:xfrm>
            <a:prstGeom prst="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grpSp>
      <p:sp>
        <p:nvSpPr>
          <p:cNvPr id="353" name="TextBox 352"/>
          <p:cNvSpPr txBox="1"/>
          <p:nvPr/>
        </p:nvSpPr>
        <p:spPr>
          <a:xfrm>
            <a:off x="2297718" y="1803241"/>
            <a:ext cx="2684828" cy="400110"/>
          </a:xfrm>
          <a:prstGeom prst="rect">
            <a:avLst/>
          </a:prstGeom>
          <a:solidFill>
            <a:schemeClr val="bg1">
              <a:alpha val="75000"/>
            </a:schemeClr>
          </a:solidFill>
        </p:spPr>
        <p:txBody>
          <a:bodyPr wrap="square" rtlCol="0">
            <a:spAutoFit/>
          </a:bodyPr>
          <a:lstStyle/>
          <a:p>
            <a:r>
              <a:rPr lang="en-US" sz="2000" dirty="0" smtClean="0"/>
              <a:t>Branch #0 (parent)</a:t>
            </a:r>
            <a:endParaRPr lang="en-US" sz="2000" dirty="0"/>
          </a:p>
        </p:txBody>
      </p:sp>
      <p:cxnSp>
        <p:nvCxnSpPr>
          <p:cNvPr id="238" name="Straight Connector 237"/>
          <p:cNvCxnSpPr/>
          <p:nvPr/>
        </p:nvCxnSpPr>
        <p:spPr bwMode="auto">
          <a:xfrm rot="5400000">
            <a:off x="5685393" y="3779043"/>
            <a:ext cx="1959429" cy="1588"/>
          </a:xfrm>
          <a:prstGeom prst="line">
            <a:avLst/>
          </a:prstGeom>
          <a:solidFill>
            <a:schemeClr val="accent1"/>
          </a:solidFill>
          <a:ln w="38100" cap="flat" cmpd="sng" algn="ctr">
            <a:solidFill>
              <a:schemeClr val="tx1"/>
            </a:solidFill>
            <a:prstDash val="sysDash"/>
            <a:round/>
            <a:headEnd type="none" w="med" len="med"/>
            <a:tailEnd type="none" w="med" len="med"/>
          </a:ln>
          <a:effectLst/>
        </p:spPr>
      </p:cxnSp>
      <p:sp>
        <p:nvSpPr>
          <p:cNvPr id="239" name="TextBox 238"/>
          <p:cNvSpPr txBox="1"/>
          <p:nvPr/>
        </p:nvSpPr>
        <p:spPr>
          <a:xfrm>
            <a:off x="6814457" y="3181894"/>
            <a:ext cx="914400" cy="584775"/>
          </a:xfrm>
          <a:prstGeom prst="rect">
            <a:avLst/>
          </a:prstGeom>
          <a:noFill/>
        </p:spPr>
        <p:txBody>
          <a:bodyPr wrap="square" rtlCol="0">
            <a:spAutoFit/>
          </a:bodyPr>
          <a:lstStyle/>
          <a:p>
            <a:r>
              <a:rPr lang="en-US" dirty="0" smtClean="0"/>
              <a: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animBg="1"/>
      <p:bldP spid="175" grpId="0" animBg="1"/>
      <p:bldP spid="178" grpId="0" animBg="1"/>
      <p:bldP spid="181" grpId="0"/>
      <p:bldP spid="182" grpId="0"/>
      <p:bldP spid="183" grpId="0"/>
      <p:bldP spid="23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2" descr="C:\Users\cui\Application Data\SSH\temp\branch-example-single.png"/>
          <p:cNvPicPr>
            <a:picLocks noChangeAspect="1" noChangeArrowheads="1"/>
          </p:cNvPicPr>
          <p:nvPr/>
        </p:nvPicPr>
        <p:blipFill>
          <a:blip r:embed="rId3" cstate="print"/>
          <a:srcRect/>
          <a:stretch>
            <a:fillRect/>
          </a:stretch>
        </p:blipFill>
        <p:spPr bwMode="auto">
          <a:xfrm>
            <a:off x="3007357" y="3533984"/>
            <a:ext cx="1564644" cy="1043096"/>
          </a:xfrm>
          <a:prstGeom prst="rect">
            <a:avLst/>
          </a:prstGeom>
          <a:noFill/>
        </p:spPr>
      </p:pic>
      <p:sp>
        <p:nvSpPr>
          <p:cNvPr id="2" name="Title 1"/>
          <p:cNvSpPr>
            <a:spLocks noGrp="1"/>
          </p:cNvSpPr>
          <p:nvPr>
            <p:ph type="title"/>
          </p:nvPr>
        </p:nvSpPr>
        <p:spPr/>
        <p:txBody>
          <a:bodyPr/>
          <a:lstStyle/>
          <a:p>
            <a:r>
              <a:rPr lang="en-US" dirty="0" err="1" smtClean="0"/>
              <a:t>Tunabel</a:t>
            </a:r>
            <a:r>
              <a:rPr lang="en-US" dirty="0" smtClean="0"/>
              <a:t> searching loop</a:t>
            </a:r>
            <a:endParaRPr lang="en-US" dirty="0"/>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71</a:t>
            </a:fld>
            <a:endParaRPr lang="en-US" altLang="en-US" sz="1600" dirty="0"/>
          </a:p>
        </p:txBody>
      </p:sp>
      <p:grpSp>
        <p:nvGrpSpPr>
          <p:cNvPr id="3" name="Group 28"/>
          <p:cNvGrpSpPr/>
          <p:nvPr/>
        </p:nvGrpSpPr>
        <p:grpSpPr>
          <a:xfrm>
            <a:off x="2692792" y="3536704"/>
            <a:ext cx="2411437" cy="1037492"/>
            <a:chOff x="2692792" y="3536704"/>
            <a:chExt cx="2411437" cy="1037492"/>
          </a:xfrm>
        </p:grpSpPr>
        <p:sp>
          <p:nvSpPr>
            <p:cNvPr id="8" name="Rectangle 7"/>
            <p:cNvSpPr/>
            <p:nvPr/>
          </p:nvSpPr>
          <p:spPr>
            <a:xfrm>
              <a:off x="2834641" y="3536704"/>
              <a:ext cx="2127739" cy="1037492"/>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TextBox 8"/>
            <p:cNvSpPr txBox="1"/>
            <p:nvPr/>
          </p:nvSpPr>
          <p:spPr>
            <a:xfrm>
              <a:off x="2692792" y="3624629"/>
              <a:ext cx="2411437" cy="830997"/>
            </a:xfrm>
            <a:prstGeom prst="rect">
              <a:avLst/>
            </a:prstGeom>
            <a:noFill/>
          </p:spPr>
          <p:txBody>
            <a:bodyPr wrap="square" rtlCol="0">
              <a:spAutoFit/>
            </a:bodyPr>
            <a:lstStyle/>
            <a:p>
              <a:pPr algn="ctr"/>
              <a:r>
                <a:rPr lang="en-US" sz="2400" b="1" dirty="0" smtClean="0">
                  <a:solidFill>
                    <a:schemeClr val="bg1"/>
                  </a:solidFill>
                </a:rPr>
                <a:t>Progress</a:t>
              </a:r>
            </a:p>
            <a:p>
              <a:pPr algn="ctr"/>
              <a:r>
                <a:rPr lang="en-US" sz="2400" b="1" dirty="0" smtClean="0">
                  <a:solidFill>
                    <a:schemeClr val="bg1"/>
                  </a:solidFill>
                </a:rPr>
                <a:t>Summarizer</a:t>
              </a:r>
              <a:endParaRPr lang="en-US" sz="2400" b="1" dirty="0">
                <a:solidFill>
                  <a:schemeClr val="bg1"/>
                </a:solidFill>
              </a:endParaRPr>
            </a:p>
          </p:txBody>
        </p:sp>
      </p:grpSp>
      <p:grpSp>
        <p:nvGrpSpPr>
          <p:cNvPr id="7" name="Group 26"/>
          <p:cNvGrpSpPr/>
          <p:nvPr/>
        </p:nvGrpSpPr>
        <p:grpSpPr>
          <a:xfrm>
            <a:off x="6522721" y="1721093"/>
            <a:ext cx="2127739" cy="1037492"/>
            <a:chOff x="6522721" y="1721093"/>
            <a:chExt cx="2127739" cy="1037492"/>
          </a:xfrm>
        </p:grpSpPr>
        <p:sp>
          <p:nvSpPr>
            <p:cNvPr id="10" name="Rectangle 9"/>
            <p:cNvSpPr/>
            <p:nvPr/>
          </p:nvSpPr>
          <p:spPr>
            <a:xfrm>
              <a:off x="6664571" y="1721093"/>
              <a:ext cx="1844040" cy="1037492"/>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TextBox 10"/>
            <p:cNvSpPr txBox="1"/>
            <p:nvPr/>
          </p:nvSpPr>
          <p:spPr>
            <a:xfrm>
              <a:off x="6522721" y="1809018"/>
              <a:ext cx="2127739" cy="830997"/>
            </a:xfrm>
            <a:prstGeom prst="rect">
              <a:avLst/>
            </a:prstGeom>
            <a:noFill/>
          </p:spPr>
          <p:txBody>
            <a:bodyPr wrap="square" rtlCol="0">
              <a:spAutoFit/>
            </a:bodyPr>
            <a:lstStyle/>
            <a:p>
              <a:pPr algn="ctr"/>
              <a:r>
                <a:rPr lang="en-US" sz="2400" b="1" dirty="0" smtClean="0">
                  <a:solidFill>
                    <a:schemeClr val="bg1"/>
                  </a:solidFill>
                </a:rPr>
                <a:t>Tunable</a:t>
              </a:r>
            </a:p>
            <a:p>
              <a:pPr algn="ctr"/>
              <a:r>
                <a:rPr lang="en-US" sz="2400" b="1" dirty="0" smtClean="0">
                  <a:solidFill>
                    <a:schemeClr val="bg1"/>
                  </a:solidFill>
                </a:rPr>
                <a:t>Searcher</a:t>
              </a:r>
              <a:endParaRPr lang="en-US" sz="2400" b="1" dirty="0">
                <a:solidFill>
                  <a:schemeClr val="bg1"/>
                </a:solidFill>
              </a:endParaRPr>
            </a:p>
          </p:txBody>
        </p:sp>
      </p:grpSp>
      <p:cxnSp>
        <p:nvCxnSpPr>
          <p:cNvPr id="12" name="Straight Arrow Connector 11"/>
          <p:cNvCxnSpPr/>
          <p:nvPr/>
        </p:nvCxnSpPr>
        <p:spPr>
          <a:xfrm>
            <a:off x="4253134" y="2499212"/>
            <a:ext cx="2269588" cy="270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969435" y="1213341"/>
            <a:ext cx="4255477" cy="461665"/>
          </a:xfrm>
          <a:prstGeom prst="rect">
            <a:avLst/>
          </a:prstGeom>
          <a:noFill/>
        </p:spPr>
        <p:txBody>
          <a:bodyPr wrap="square" rtlCol="0">
            <a:spAutoFit/>
          </a:bodyPr>
          <a:lstStyle/>
          <a:p>
            <a:r>
              <a:rPr lang="en-US" sz="2400" dirty="0" smtClean="0"/>
              <a:t>tunable choice to try</a:t>
            </a:r>
            <a:endParaRPr lang="en-US" sz="2400" dirty="0"/>
          </a:p>
        </p:txBody>
      </p:sp>
      <p:grpSp>
        <p:nvGrpSpPr>
          <p:cNvPr id="26" name="Group 29"/>
          <p:cNvGrpSpPr/>
          <p:nvPr/>
        </p:nvGrpSpPr>
        <p:grpSpPr>
          <a:xfrm>
            <a:off x="1132450" y="5352317"/>
            <a:ext cx="3546231" cy="907805"/>
            <a:chOff x="1132450" y="5352317"/>
            <a:chExt cx="3546231" cy="907805"/>
          </a:xfrm>
        </p:grpSpPr>
        <p:sp>
          <p:nvSpPr>
            <p:cNvPr id="14" name="Rectangle 13"/>
            <p:cNvSpPr/>
            <p:nvPr/>
          </p:nvSpPr>
          <p:spPr>
            <a:xfrm>
              <a:off x="1274300" y="5352317"/>
              <a:ext cx="3262532" cy="907805"/>
            </a:xfrm>
            <a:prstGeom prst="rect">
              <a:avLst/>
            </a:prstGeom>
            <a:solidFill>
              <a:schemeClr val="accent6">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TextBox 14"/>
            <p:cNvSpPr txBox="1"/>
            <p:nvPr/>
          </p:nvSpPr>
          <p:spPr>
            <a:xfrm>
              <a:off x="1132450" y="5552343"/>
              <a:ext cx="3546231" cy="461665"/>
            </a:xfrm>
            <a:prstGeom prst="rect">
              <a:avLst/>
            </a:prstGeom>
            <a:noFill/>
          </p:spPr>
          <p:txBody>
            <a:bodyPr wrap="square" rtlCol="0">
              <a:spAutoFit/>
            </a:bodyPr>
            <a:lstStyle/>
            <a:p>
              <a:pPr algn="ctr"/>
              <a:r>
                <a:rPr lang="en-US" sz="2400" b="1" dirty="0" smtClean="0">
                  <a:solidFill>
                    <a:schemeClr val="bg1"/>
                  </a:solidFill>
                </a:rPr>
                <a:t>Training System</a:t>
              </a:r>
              <a:endParaRPr lang="en-US" sz="2400" b="1" dirty="0">
                <a:solidFill>
                  <a:schemeClr val="bg1"/>
                </a:solidFill>
              </a:endParaRPr>
            </a:p>
          </p:txBody>
        </p:sp>
      </p:grpSp>
      <p:sp>
        <p:nvSpPr>
          <p:cNvPr id="16" name="TextBox 15"/>
          <p:cNvSpPr txBox="1"/>
          <p:nvPr/>
        </p:nvSpPr>
        <p:spPr>
          <a:xfrm>
            <a:off x="527538" y="2881675"/>
            <a:ext cx="1900310" cy="1569660"/>
          </a:xfrm>
          <a:prstGeom prst="rect">
            <a:avLst/>
          </a:prstGeom>
          <a:noFill/>
        </p:spPr>
        <p:txBody>
          <a:bodyPr wrap="square" rtlCol="0">
            <a:spAutoFit/>
          </a:bodyPr>
          <a:lstStyle/>
          <a:p>
            <a:pPr algn="ctr"/>
            <a:r>
              <a:rPr lang="en-US" sz="2400" b="0" dirty="0" smtClean="0"/>
              <a:t>Fork a branch to try tunable</a:t>
            </a:r>
            <a:br>
              <a:rPr lang="en-US" sz="2400" b="0" dirty="0" smtClean="0"/>
            </a:br>
            <a:r>
              <a:rPr lang="en-US" sz="2400" b="0" dirty="0" smtClean="0"/>
              <a:t>for </a:t>
            </a:r>
            <a:r>
              <a:rPr lang="en-US" sz="2400" b="0" i="1" dirty="0" smtClean="0"/>
              <a:t>trial time</a:t>
            </a:r>
            <a:endParaRPr lang="en-US" sz="2400" b="0" i="1" dirty="0"/>
          </a:p>
        </p:txBody>
      </p:sp>
      <p:cxnSp>
        <p:nvCxnSpPr>
          <p:cNvPr id="17" name="Straight Arrow Connector 16"/>
          <p:cNvCxnSpPr/>
          <p:nvPr/>
        </p:nvCxnSpPr>
        <p:spPr>
          <a:xfrm rot="5400000" flipH="1" flipV="1">
            <a:off x="3424949" y="4963192"/>
            <a:ext cx="520097" cy="147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827586" y="4723741"/>
            <a:ext cx="3546231" cy="461665"/>
          </a:xfrm>
          <a:prstGeom prst="rect">
            <a:avLst/>
          </a:prstGeom>
          <a:noFill/>
        </p:spPr>
        <p:txBody>
          <a:bodyPr wrap="square" rtlCol="0">
            <a:spAutoFit/>
          </a:bodyPr>
          <a:lstStyle/>
          <a:p>
            <a:r>
              <a:rPr lang="en-US" sz="2400" dirty="0" smtClean="0"/>
              <a:t>training progress</a:t>
            </a:r>
            <a:endParaRPr lang="en-US" sz="2400" dirty="0"/>
          </a:p>
        </p:txBody>
      </p:sp>
      <p:grpSp>
        <p:nvGrpSpPr>
          <p:cNvPr id="27" name="Group 27"/>
          <p:cNvGrpSpPr/>
          <p:nvPr/>
        </p:nvGrpSpPr>
        <p:grpSpPr>
          <a:xfrm>
            <a:off x="1416149" y="1721093"/>
            <a:ext cx="2695135" cy="1037492"/>
            <a:chOff x="1416149" y="1721093"/>
            <a:chExt cx="2695135" cy="1037492"/>
          </a:xfrm>
        </p:grpSpPr>
        <p:sp>
          <p:nvSpPr>
            <p:cNvPr id="19" name="Rectangle 18"/>
            <p:cNvSpPr/>
            <p:nvPr/>
          </p:nvSpPr>
          <p:spPr>
            <a:xfrm>
              <a:off x="1557998" y="1721093"/>
              <a:ext cx="2411437" cy="1037492"/>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TextBox 19"/>
            <p:cNvSpPr txBox="1"/>
            <p:nvPr/>
          </p:nvSpPr>
          <p:spPr>
            <a:xfrm>
              <a:off x="1416149" y="1809018"/>
              <a:ext cx="2695135" cy="830997"/>
            </a:xfrm>
            <a:prstGeom prst="rect">
              <a:avLst/>
            </a:prstGeom>
            <a:noFill/>
          </p:spPr>
          <p:txBody>
            <a:bodyPr wrap="square" rtlCol="0">
              <a:spAutoFit/>
            </a:bodyPr>
            <a:lstStyle/>
            <a:p>
              <a:pPr algn="ctr"/>
              <a:r>
                <a:rPr lang="en-US" sz="2400" b="1" dirty="0" smtClean="0">
                  <a:solidFill>
                    <a:schemeClr val="bg1"/>
                  </a:solidFill>
                </a:rPr>
                <a:t>Searching</a:t>
              </a:r>
            </a:p>
            <a:p>
              <a:pPr algn="ctr"/>
              <a:r>
                <a:rPr lang="en-US" sz="2400" b="1" dirty="0" smtClean="0">
                  <a:solidFill>
                    <a:schemeClr val="bg1"/>
                  </a:solidFill>
                </a:rPr>
                <a:t>Logic</a:t>
              </a:r>
              <a:endParaRPr lang="en-US" sz="2400" b="1" dirty="0">
                <a:solidFill>
                  <a:schemeClr val="bg1"/>
                </a:solidFill>
              </a:endParaRPr>
            </a:p>
          </p:txBody>
        </p:sp>
      </p:grpSp>
      <p:cxnSp>
        <p:nvCxnSpPr>
          <p:cNvPr id="21" name="Straight Arrow Connector 20"/>
          <p:cNvCxnSpPr/>
          <p:nvPr/>
        </p:nvCxnSpPr>
        <p:spPr>
          <a:xfrm rot="5400000">
            <a:off x="1447869" y="4119554"/>
            <a:ext cx="2204670" cy="147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10800000">
            <a:off x="4111284" y="1977764"/>
            <a:ext cx="2411437" cy="270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5400000" flipH="1" flipV="1">
            <a:off x="3424886" y="3146167"/>
            <a:ext cx="518746" cy="295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969435" y="2628899"/>
            <a:ext cx="3546231" cy="461665"/>
          </a:xfrm>
          <a:prstGeom prst="rect">
            <a:avLst/>
          </a:prstGeom>
          <a:noFill/>
        </p:spPr>
        <p:txBody>
          <a:bodyPr wrap="square" rtlCol="0">
            <a:spAutoFit/>
          </a:bodyPr>
          <a:lstStyle/>
          <a:p>
            <a:r>
              <a:rPr lang="en-US" sz="2400" dirty="0" smtClean="0"/>
              <a:t>convergence speed</a:t>
            </a:r>
            <a:endParaRPr lang="en-US" sz="2400" dirty="0"/>
          </a:p>
        </p:txBody>
      </p:sp>
      <p:sp>
        <p:nvSpPr>
          <p:cNvPr id="25" name="Rectangle 24"/>
          <p:cNvSpPr/>
          <p:nvPr/>
        </p:nvSpPr>
        <p:spPr>
          <a:xfrm>
            <a:off x="423204" y="1072661"/>
            <a:ext cx="8227256" cy="3760908"/>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TextBox 30"/>
          <p:cNvSpPr txBox="1"/>
          <p:nvPr/>
        </p:nvSpPr>
        <p:spPr>
          <a:xfrm>
            <a:off x="5209642" y="4019530"/>
            <a:ext cx="3546231" cy="584775"/>
          </a:xfrm>
          <a:prstGeom prst="rect">
            <a:avLst/>
          </a:prstGeom>
          <a:noFill/>
        </p:spPr>
        <p:txBody>
          <a:bodyPr wrap="square" rtlCol="0">
            <a:spAutoFit/>
          </a:bodyPr>
          <a:lstStyle/>
          <a:p>
            <a:pPr algn="ctr"/>
            <a:r>
              <a:rPr lang="en-US" dirty="0" smtClean="0">
                <a:solidFill>
                  <a:srgbClr val="0070C0"/>
                </a:solidFill>
              </a:rPr>
              <a:t>Tuning system</a:t>
            </a:r>
            <a:endParaRPr lang="en-US"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18" grpId="0"/>
      <p:bldP spid="2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Users\cui\Application Data\SSH\temp\branch-example-single.png"/>
          <p:cNvPicPr>
            <a:picLocks noChangeAspect="1" noChangeArrowheads="1"/>
          </p:cNvPicPr>
          <p:nvPr/>
        </p:nvPicPr>
        <p:blipFill>
          <a:blip r:embed="rId3" cstate="print"/>
          <a:srcRect/>
          <a:stretch>
            <a:fillRect/>
          </a:stretch>
        </p:blipFill>
        <p:spPr bwMode="auto">
          <a:xfrm>
            <a:off x="2880356" y="3063238"/>
            <a:ext cx="4404363" cy="2936242"/>
          </a:xfrm>
          <a:prstGeom prst="rect">
            <a:avLst/>
          </a:prstGeom>
          <a:noFill/>
        </p:spPr>
      </p:pic>
      <p:sp>
        <p:nvSpPr>
          <p:cNvPr id="2" name="Title 1"/>
          <p:cNvSpPr>
            <a:spLocks noGrp="1"/>
          </p:cNvSpPr>
          <p:nvPr>
            <p:ph type="title"/>
          </p:nvPr>
        </p:nvSpPr>
        <p:spPr/>
        <p:txBody>
          <a:bodyPr/>
          <a:lstStyle/>
          <a:p>
            <a:r>
              <a:rPr lang="en-US" dirty="0" smtClean="0"/>
              <a:t>Summarizing progress</a:t>
            </a:r>
            <a:endParaRPr lang="en-US" dirty="0"/>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72</a:t>
            </a:fld>
            <a:endParaRPr lang="en-US" altLang="en-US" sz="1600" dirty="0"/>
          </a:p>
        </p:txBody>
      </p:sp>
      <p:sp>
        <p:nvSpPr>
          <p:cNvPr id="20" name="TextBox 19"/>
          <p:cNvSpPr txBox="1"/>
          <p:nvPr/>
        </p:nvSpPr>
        <p:spPr>
          <a:xfrm>
            <a:off x="3200400" y="1670545"/>
            <a:ext cx="4876800" cy="830997"/>
          </a:xfrm>
          <a:prstGeom prst="rect">
            <a:avLst/>
          </a:prstGeom>
          <a:noFill/>
        </p:spPr>
        <p:txBody>
          <a:bodyPr wrap="square" rtlCol="0">
            <a:spAutoFit/>
          </a:bodyPr>
          <a:lstStyle/>
          <a:p>
            <a:r>
              <a:rPr lang="en-US" sz="2400" dirty="0" smtClean="0"/>
              <a:t>Slope of the training progress</a:t>
            </a:r>
          </a:p>
          <a:p>
            <a:r>
              <a:rPr lang="en-US" sz="2400" dirty="0" smtClean="0"/>
              <a:t>(progress per second)</a:t>
            </a:r>
            <a:endParaRPr lang="en-US" sz="2400" dirty="0"/>
          </a:p>
        </p:txBody>
      </p:sp>
      <p:grpSp>
        <p:nvGrpSpPr>
          <p:cNvPr id="3" name="Group 15"/>
          <p:cNvGrpSpPr/>
          <p:nvPr/>
        </p:nvGrpSpPr>
        <p:grpSpPr>
          <a:xfrm>
            <a:off x="-363281" y="2003422"/>
            <a:ext cx="4038787" cy="2992902"/>
            <a:chOff x="-225272" y="1868642"/>
            <a:chExt cx="4110784" cy="3762646"/>
          </a:xfrm>
        </p:grpSpPr>
        <p:grpSp>
          <p:nvGrpSpPr>
            <p:cNvPr id="7" name="Group 6"/>
            <p:cNvGrpSpPr/>
            <p:nvPr/>
          </p:nvGrpSpPr>
          <p:grpSpPr>
            <a:xfrm>
              <a:off x="351693" y="3009181"/>
              <a:ext cx="2411437" cy="1037492"/>
              <a:chOff x="2692792" y="3536704"/>
              <a:chExt cx="2411437" cy="1037492"/>
            </a:xfrm>
          </p:grpSpPr>
          <p:sp>
            <p:nvSpPr>
              <p:cNvPr id="24" name="Rectangle 23"/>
              <p:cNvSpPr/>
              <p:nvPr/>
            </p:nvSpPr>
            <p:spPr>
              <a:xfrm>
                <a:off x="2834641" y="3536704"/>
                <a:ext cx="2127739" cy="1037492"/>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5" name="TextBox 24"/>
              <p:cNvSpPr txBox="1"/>
              <p:nvPr/>
            </p:nvSpPr>
            <p:spPr>
              <a:xfrm>
                <a:off x="2692792" y="3624628"/>
                <a:ext cx="2411437" cy="889947"/>
              </a:xfrm>
              <a:prstGeom prst="rect">
                <a:avLst/>
              </a:prstGeom>
              <a:noFill/>
            </p:spPr>
            <p:txBody>
              <a:bodyPr wrap="square" rtlCol="0">
                <a:spAutoFit/>
              </a:bodyPr>
              <a:lstStyle/>
              <a:p>
                <a:pPr algn="ctr"/>
                <a:r>
                  <a:rPr lang="en-US" sz="2000" b="1" dirty="0" smtClean="0">
                    <a:solidFill>
                      <a:schemeClr val="bg1"/>
                    </a:solidFill>
                  </a:rPr>
                  <a:t>Progress</a:t>
                </a:r>
              </a:p>
              <a:p>
                <a:pPr algn="ctr"/>
                <a:r>
                  <a:rPr lang="en-US" sz="2000" b="1" dirty="0" smtClean="0">
                    <a:solidFill>
                      <a:schemeClr val="bg1"/>
                    </a:solidFill>
                  </a:rPr>
                  <a:t>Summarizer</a:t>
                </a:r>
                <a:endParaRPr lang="en-US" sz="2000" b="1" dirty="0">
                  <a:solidFill>
                    <a:schemeClr val="bg1"/>
                  </a:solidFill>
                </a:endParaRPr>
              </a:p>
            </p:txBody>
          </p:sp>
        </p:grpSp>
        <p:cxnSp>
          <p:nvCxnSpPr>
            <p:cNvPr id="19" name="Straight Arrow Connector 18"/>
            <p:cNvCxnSpPr/>
            <p:nvPr/>
          </p:nvCxnSpPr>
          <p:spPr>
            <a:xfrm rot="5400000" flipH="1" flipV="1">
              <a:off x="1298631" y="4435669"/>
              <a:ext cx="520097" cy="147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25272" y="4741341"/>
              <a:ext cx="3546229" cy="889947"/>
            </a:xfrm>
            <a:prstGeom prst="rect">
              <a:avLst/>
            </a:prstGeom>
            <a:noFill/>
          </p:spPr>
          <p:txBody>
            <a:bodyPr wrap="square" rtlCol="0">
              <a:spAutoFit/>
            </a:bodyPr>
            <a:lstStyle/>
            <a:p>
              <a:pPr algn="ctr"/>
              <a:r>
                <a:rPr lang="en-US" sz="2000" dirty="0" smtClean="0"/>
                <a:t>training progress</a:t>
              </a:r>
            </a:p>
            <a:p>
              <a:pPr algn="ctr"/>
              <a:r>
                <a:rPr lang="en-US" sz="2000" dirty="0" smtClean="0"/>
                <a:t>(e.g., obj. </a:t>
              </a:r>
              <a:r>
                <a:rPr lang="en-US" sz="2000" dirty="0" err="1" smtClean="0"/>
                <a:t>func</a:t>
              </a:r>
              <a:r>
                <a:rPr lang="en-US" sz="2000" dirty="0" smtClean="0"/>
                <a:t>. value)</a:t>
              </a:r>
              <a:endParaRPr lang="en-US" sz="2000" dirty="0"/>
            </a:p>
          </p:txBody>
        </p:sp>
        <p:cxnSp>
          <p:nvCxnSpPr>
            <p:cNvPr id="22" name="Straight Arrow Connector 21"/>
            <p:cNvCxnSpPr/>
            <p:nvPr/>
          </p:nvCxnSpPr>
          <p:spPr>
            <a:xfrm rot="5400000" flipH="1" flipV="1">
              <a:off x="1316467" y="2618644"/>
              <a:ext cx="518746" cy="295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39282" y="1868642"/>
              <a:ext cx="3546230" cy="503014"/>
            </a:xfrm>
            <a:prstGeom prst="rect">
              <a:avLst/>
            </a:prstGeom>
            <a:noFill/>
          </p:spPr>
          <p:txBody>
            <a:bodyPr wrap="square" rtlCol="0">
              <a:spAutoFit/>
            </a:bodyPr>
            <a:lstStyle/>
            <a:p>
              <a:r>
                <a:rPr lang="en-US" sz="2000" dirty="0" smtClean="0"/>
                <a:t>convergence speed</a:t>
              </a:r>
              <a:endParaRPr lang="en-US" sz="2000" dirty="0"/>
            </a:p>
          </p:txBody>
        </p:sp>
      </p:grpSp>
      <p:cxnSp>
        <p:nvCxnSpPr>
          <p:cNvPr id="26" name="Straight Connector 25"/>
          <p:cNvCxnSpPr/>
          <p:nvPr/>
        </p:nvCxnSpPr>
        <p:spPr bwMode="auto">
          <a:xfrm rot="10800000">
            <a:off x="3746702" y="3378598"/>
            <a:ext cx="2974139" cy="1452483"/>
          </a:xfrm>
          <a:prstGeom prst="line">
            <a:avLst/>
          </a:prstGeom>
          <a:solidFill>
            <a:schemeClr val="accent1"/>
          </a:solidFill>
          <a:ln w="38100" cap="flat" cmpd="sng" algn="ctr">
            <a:solidFill>
              <a:schemeClr val="accent1"/>
            </a:solidFill>
            <a:prstDash val="solid"/>
            <a:round/>
            <a:headEnd type="none" w="med" len="med"/>
            <a:tailEnd type="none" w="med" len="med"/>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Summarizing progress</a:t>
            </a:r>
            <a:endParaRPr lang="en-US" dirty="0"/>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73</a:t>
            </a:fld>
            <a:endParaRPr lang="en-US" altLang="en-US" sz="1600" dirty="0"/>
          </a:p>
        </p:txBody>
      </p:sp>
      <p:pic>
        <p:nvPicPr>
          <p:cNvPr id="3075" name="Picture 3" descr="C:\Users\cui\Application Data\SSH\temp\downsample-loss1.png"/>
          <p:cNvPicPr>
            <a:picLocks noChangeAspect="1" noChangeArrowheads="1"/>
          </p:cNvPicPr>
          <p:nvPr/>
        </p:nvPicPr>
        <p:blipFill>
          <a:blip r:embed="rId3" cstate="print"/>
          <a:srcRect/>
          <a:stretch>
            <a:fillRect/>
          </a:stretch>
        </p:blipFill>
        <p:spPr bwMode="auto">
          <a:xfrm>
            <a:off x="2743196" y="2468880"/>
            <a:ext cx="5705867" cy="3423520"/>
          </a:xfrm>
          <a:prstGeom prst="rect">
            <a:avLst/>
          </a:prstGeom>
          <a:noFill/>
        </p:spPr>
      </p:pic>
      <p:sp>
        <p:nvSpPr>
          <p:cNvPr id="18" name="TextBox 17"/>
          <p:cNvSpPr txBox="1"/>
          <p:nvPr/>
        </p:nvSpPr>
        <p:spPr>
          <a:xfrm>
            <a:off x="2042160" y="5511025"/>
            <a:ext cx="3727938" cy="461665"/>
          </a:xfrm>
          <a:prstGeom prst="rect">
            <a:avLst/>
          </a:prstGeom>
          <a:noFill/>
        </p:spPr>
        <p:txBody>
          <a:bodyPr wrap="square" rtlCol="0">
            <a:spAutoFit/>
          </a:bodyPr>
          <a:lstStyle/>
          <a:p>
            <a:r>
              <a:rPr lang="en-US" sz="2400" dirty="0" smtClean="0"/>
              <a:t>Noisy progress</a:t>
            </a:r>
            <a:endParaRPr lang="en-US" sz="2400" dirty="0"/>
          </a:p>
        </p:txBody>
      </p:sp>
      <p:grpSp>
        <p:nvGrpSpPr>
          <p:cNvPr id="3" name="Group 15"/>
          <p:cNvGrpSpPr/>
          <p:nvPr/>
        </p:nvGrpSpPr>
        <p:grpSpPr>
          <a:xfrm>
            <a:off x="-363281" y="2003422"/>
            <a:ext cx="4038787" cy="2992902"/>
            <a:chOff x="-225272" y="1868642"/>
            <a:chExt cx="4110784" cy="3762646"/>
          </a:xfrm>
        </p:grpSpPr>
        <p:grpSp>
          <p:nvGrpSpPr>
            <p:cNvPr id="7" name="Group 6"/>
            <p:cNvGrpSpPr/>
            <p:nvPr/>
          </p:nvGrpSpPr>
          <p:grpSpPr>
            <a:xfrm>
              <a:off x="351693" y="3009181"/>
              <a:ext cx="2411437" cy="1037492"/>
              <a:chOff x="2692792" y="3536704"/>
              <a:chExt cx="2411437" cy="1037492"/>
            </a:xfrm>
          </p:grpSpPr>
          <p:sp>
            <p:nvSpPr>
              <p:cNvPr id="31" name="Rectangle 30"/>
              <p:cNvSpPr/>
              <p:nvPr/>
            </p:nvSpPr>
            <p:spPr>
              <a:xfrm>
                <a:off x="2834641" y="3536704"/>
                <a:ext cx="2127739" cy="1037492"/>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2" name="TextBox 31"/>
              <p:cNvSpPr txBox="1"/>
              <p:nvPr/>
            </p:nvSpPr>
            <p:spPr>
              <a:xfrm>
                <a:off x="2692792" y="3624628"/>
                <a:ext cx="2411437" cy="889947"/>
              </a:xfrm>
              <a:prstGeom prst="rect">
                <a:avLst/>
              </a:prstGeom>
              <a:noFill/>
            </p:spPr>
            <p:txBody>
              <a:bodyPr wrap="square" rtlCol="0">
                <a:spAutoFit/>
              </a:bodyPr>
              <a:lstStyle/>
              <a:p>
                <a:pPr algn="ctr"/>
                <a:r>
                  <a:rPr lang="en-US" sz="2000" b="1" dirty="0" smtClean="0">
                    <a:solidFill>
                      <a:schemeClr val="bg1"/>
                    </a:solidFill>
                  </a:rPr>
                  <a:t>Progress</a:t>
                </a:r>
              </a:p>
              <a:p>
                <a:pPr algn="ctr"/>
                <a:r>
                  <a:rPr lang="en-US" sz="2000" b="1" dirty="0" smtClean="0">
                    <a:solidFill>
                      <a:schemeClr val="bg1"/>
                    </a:solidFill>
                  </a:rPr>
                  <a:t>Summarizer</a:t>
                </a:r>
                <a:endParaRPr lang="en-US" sz="2000" b="1" dirty="0">
                  <a:solidFill>
                    <a:schemeClr val="bg1"/>
                  </a:solidFill>
                </a:endParaRPr>
              </a:p>
            </p:txBody>
          </p:sp>
        </p:grpSp>
        <p:cxnSp>
          <p:nvCxnSpPr>
            <p:cNvPr id="23" name="Straight Arrow Connector 22"/>
            <p:cNvCxnSpPr/>
            <p:nvPr/>
          </p:nvCxnSpPr>
          <p:spPr>
            <a:xfrm rot="5400000" flipH="1" flipV="1">
              <a:off x="1298631" y="4435669"/>
              <a:ext cx="520097" cy="147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25272" y="4741341"/>
              <a:ext cx="3546229" cy="889947"/>
            </a:xfrm>
            <a:prstGeom prst="rect">
              <a:avLst/>
            </a:prstGeom>
            <a:noFill/>
          </p:spPr>
          <p:txBody>
            <a:bodyPr wrap="square" rtlCol="0">
              <a:spAutoFit/>
            </a:bodyPr>
            <a:lstStyle/>
            <a:p>
              <a:pPr algn="ctr"/>
              <a:r>
                <a:rPr lang="en-US" sz="2000" dirty="0" smtClean="0"/>
                <a:t>training progress</a:t>
              </a:r>
            </a:p>
            <a:p>
              <a:pPr algn="ctr"/>
              <a:r>
                <a:rPr lang="en-US" sz="2000" dirty="0" smtClean="0"/>
                <a:t>(e.g., obj. </a:t>
              </a:r>
              <a:r>
                <a:rPr lang="en-US" sz="2000" dirty="0" err="1" smtClean="0"/>
                <a:t>func</a:t>
              </a:r>
              <a:r>
                <a:rPr lang="en-US" sz="2000" dirty="0" smtClean="0"/>
                <a:t>. value)</a:t>
              </a:r>
              <a:endParaRPr lang="en-US" sz="2000" dirty="0"/>
            </a:p>
          </p:txBody>
        </p:sp>
        <p:cxnSp>
          <p:nvCxnSpPr>
            <p:cNvPr id="25" name="Straight Arrow Connector 24"/>
            <p:cNvCxnSpPr/>
            <p:nvPr/>
          </p:nvCxnSpPr>
          <p:spPr>
            <a:xfrm rot="5400000" flipH="1" flipV="1">
              <a:off x="1316467" y="2618644"/>
              <a:ext cx="518746" cy="295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39282" y="1868642"/>
              <a:ext cx="3546230" cy="503014"/>
            </a:xfrm>
            <a:prstGeom prst="rect">
              <a:avLst/>
            </a:prstGeom>
            <a:noFill/>
          </p:spPr>
          <p:txBody>
            <a:bodyPr wrap="square" rtlCol="0">
              <a:spAutoFit/>
            </a:bodyPr>
            <a:lstStyle/>
            <a:p>
              <a:r>
                <a:rPr lang="en-US" sz="2000" dirty="0" smtClean="0"/>
                <a:t>convergence speed</a:t>
              </a:r>
              <a:endParaRPr lang="en-US" sz="2000" dirty="0"/>
            </a:p>
          </p:txBody>
        </p:sp>
      </p:gr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cui\Application Data\SSH\temp\downsample-loss.png"/>
          <p:cNvPicPr>
            <a:picLocks noChangeAspect="1" noChangeArrowheads="1"/>
          </p:cNvPicPr>
          <p:nvPr/>
        </p:nvPicPr>
        <p:blipFill>
          <a:blip r:embed="rId3" cstate="print"/>
          <a:srcRect/>
          <a:stretch>
            <a:fillRect/>
          </a:stretch>
        </p:blipFill>
        <p:spPr bwMode="auto">
          <a:xfrm>
            <a:off x="2743196" y="2468880"/>
            <a:ext cx="5705867" cy="3423520"/>
          </a:xfrm>
          <a:prstGeom prst="rect">
            <a:avLst/>
          </a:prstGeom>
          <a:noFill/>
        </p:spPr>
      </p:pic>
      <p:sp>
        <p:nvSpPr>
          <p:cNvPr id="2" name="Title 1"/>
          <p:cNvSpPr>
            <a:spLocks noGrp="1"/>
          </p:cNvSpPr>
          <p:nvPr>
            <p:ph type="title"/>
          </p:nvPr>
        </p:nvSpPr>
        <p:spPr/>
        <p:txBody>
          <a:bodyPr/>
          <a:lstStyle/>
          <a:p>
            <a:r>
              <a:rPr lang="en-US" dirty="0" smtClean="0"/>
              <a:t>Summarizing progress</a:t>
            </a:r>
            <a:endParaRPr lang="en-US" dirty="0"/>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74</a:t>
            </a:fld>
            <a:endParaRPr lang="en-US" altLang="en-US" sz="1600" dirty="0"/>
          </a:p>
        </p:txBody>
      </p:sp>
      <p:cxnSp>
        <p:nvCxnSpPr>
          <p:cNvPr id="19" name="Straight Connector 18"/>
          <p:cNvCxnSpPr/>
          <p:nvPr/>
        </p:nvCxnSpPr>
        <p:spPr bwMode="auto">
          <a:xfrm rot="10800000">
            <a:off x="3569677" y="2725615"/>
            <a:ext cx="4097218" cy="2180492"/>
          </a:xfrm>
          <a:prstGeom prst="line">
            <a:avLst/>
          </a:prstGeom>
          <a:solidFill>
            <a:schemeClr val="accent1"/>
          </a:solidFill>
          <a:ln w="38100" cap="flat" cmpd="sng" algn="ctr">
            <a:solidFill>
              <a:schemeClr val="accent1"/>
            </a:solidFill>
            <a:prstDash val="solid"/>
            <a:round/>
            <a:headEnd type="none" w="med" len="med"/>
            <a:tailEnd type="none" w="med" len="med"/>
          </a:ln>
          <a:effectLst/>
        </p:spPr>
      </p:cxnSp>
      <p:sp>
        <p:nvSpPr>
          <p:cNvPr id="20" name="TextBox 19"/>
          <p:cNvSpPr txBox="1"/>
          <p:nvPr/>
        </p:nvSpPr>
        <p:spPr>
          <a:xfrm>
            <a:off x="2620108" y="1670545"/>
            <a:ext cx="5662246" cy="461665"/>
          </a:xfrm>
          <a:prstGeom prst="rect">
            <a:avLst/>
          </a:prstGeom>
          <a:noFill/>
        </p:spPr>
        <p:txBody>
          <a:bodyPr wrap="square" rtlCol="0">
            <a:spAutoFit/>
          </a:bodyPr>
          <a:lstStyle/>
          <a:p>
            <a:r>
              <a:rPr lang="en-US" sz="2400" dirty="0" smtClean="0"/>
              <a:t>Slope of the </a:t>
            </a:r>
            <a:r>
              <a:rPr lang="en-US" sz="2400" dirty="0" err="1" smtClean="0">
                <a:solidFill>
                  <a:srgbClr val="C00000"/>
                </a:solidFill>
              </a:rPr>
              <a:t>downsampled</a:t>
            </a:r>
            <a:r>
              <a:rPr lang="en-US" sz="2400" dirty="0" smtClean="0"/>
              <a:t> progress</a:t>
            </a:r>
            <a:endParaRPr lang="en-US" sz="2400" dirty="0"/>
          </a:p>
        </p:txBody>
      </p:sp>
      <p:sp>
        <p:nvSpPr>
          <p:cNvPr id="27" name="TextBox 26"/>
          <p:cNvSpPr txBox="1"/>
          <p:nvPr/>
        </p:nvSpPr>
        <p:spPr>
          <a:xfrm>
            <a:off x="2042160" y="5511025"/>
            <a:ext cx="3727938" cy="461665"/>
          </a:xfrm>
          <a:prstGeom prst="rect">
            <a:avLst/>
          </a:prstGeom>
          <a:noFill/>
        </p:spPr>
        <p:txBody>
          <a:bodyPr wrap="square" rtlCol="0">
            <a:spAutoFit/>
          </a:bodyPr>
          <a:lstStyle/>
          <a:p>
            <a:r>
              <a:rPr lang="en-US" sz="2400" dirty="0" smtClean="0"/>
              <a:t>Noisy progress</a:t>
            </a:r>
            <a:endParaRPr lang="en-US" sz="2400" dirty="0"/>
          </a:p>
        </p:txBody>
      </p:sp>
      <p:grpSp>
        <p:nvGrpSpPr>
          <p:cNvPr id="3" name="Group 15"/>
          <p:cNvGrpSpPr/>
          <p:nvPr/>
        </p:nvGrpSpPr>
        <p:grpSpPr>
          <a:xfrm>
            <a:off x="-363281" y="2003422"/>
            <a:ext cx="4038787" cy="2992902"/>
            <a:chOff x="-225272" y="1868642"/>
            <a:chExt cx="4110784" cy="3762646"/>
          </a:xfrm>
        </p:grpSpPr>
        <p:grpSp>
          <p:nvGrpSpPr>
            <p:cNvPr id="7" name="Group 6"/>
            <p:cNvGrpSpPr/>
            <p:nvPr/>
          </p:nvGrpSpPr>
          <p:grpSpPr>
            <a:xfrm>
              <a:off x="351693" y="3009181"/>
              <a:ext cx="2411437" cy="1037492"/>
              <a:chOff x="2692792" y="3536704"/>
              <a:chExt cx="2411437" cy="1037492"/>
            </a:xfrm>
          </p:grpSpPr>
          <p:sp>
            <p:nvSpPr>
              <p:cNvPr id="35" name="Rectangle 34"/>
              <p:cNvSpPr/>
              <p:nvPr/>
            </p:nvSpPr>
            <p:spPr>
              <a:xfrm>
                <a:off x="2834641" y="3536704"/>
                <a:ext cx="2127739" cy="1037492"/>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6" name="TextBox 35"/>
              <p:cNvSpPr txBox="1"/>
              <p:nvPr/>
            </p:nvSpPr>
            <p:spPr>
              <a:xfrm>
                <a:off x="2692792" y="3624628"/>
                <a:ext cx="2411437" cy="889947"/>
              </a:xfrm>
              <a:prstGeom prst="rect">
                <a:avLst/>
              </a:prstGeom>
              <a:noFill/>
            </p:spPr>
            <p:txBody>
              <a:bodyPr wrap="square" rtlCol="0">
                <a:spAutoFit/>
              </a:bodyPr>
              <a:lstStyle/>
              <a:p>
                <a:pPr algn="ctr"/>
                <a:r>
                  <a:rPr lang="en-US" sz="2000" b="1" dirty="0" smtClean="0">
                    <a:solidFill>
                      <a:schemeClr val="bg1"/>
                    </a:solidFill>
                  </a:rPr>
                  <a:t>Progress</a:t>
                </a:r>
              </a:p>
              <a:p>
                <a:pPr algn="ctr"/>
                <a:r>
                  <a:rPr lang="en-US" sz="2000" b="1" dirty="0" smtClean="0">
                    <a:solidFill>
                      <a:schemeClr val="bg1"/>
                    </a:solidFill>
                  </a:rPr>
                  <a:t>Summarizer</a:t>
                </a:r>
                <a:endParaRPr lang="en-US" sz="2000" b="1" dirty="0">
                  <a:solidFill>
                    <a:schemeClr val="bg1"/>
                  </a:solidFill>
                </a:endParaRPr>
              </a:p>
            </p:txBody>
          </p:sp>
        </p:grpSp>
        <p:cxnSp>
          <p:nvCxnSpPr>
            <p:cNvPr id="23" name="Straight Arrow Connector 22"/>
            <p:cNvCxnSpPr/>
            <p:nvPr/>
          </p:nvCxnSpPr>
          <p:spPr>
            <a:xfrm rot="5400000" flipH="1" flipV="1">
              <a:off x="1298631" y="4435669"/>
              <a:ext cx="520097" cy="147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25272" y="4741341"/>
              <a:ext cx="3546229" cy="889947"/>
            </a:xfrm>
            <a:prstGeom prst="rect">
              <a:avLst/>
            </a:prstGeom>
            <a:noFill/>
          </p:spPr>
          <p:txBody>
            <a:bodyPr wrap="square" rtlCol="0">
              <a:spAutoFit/>
            </a:bodyPr>
            <a:lstStyle/>
            <a:p>
              <a:pPr algn="ctr"/>
              <a:r>
                <a:rPr lang="en-US" sz="2000" dirty="0" smtClean="0"/>
                <a:t>training progress</a:t>
              </a:r>
            </a:p>
            <a:p>
              <a:pPr algn="ctr"/>
              <a:r>
                <a:rPr lang="en-US" sz="2000" dirty="0" smtClean="0"/>
                <a:t>(e.g., obj. </a:t>
              </a:r>
              <a:r>
                <a:rPr lang="en-US" sz="2000" dirty="0" err="1" smtClean="0"/>
                <a:t>func</a:t>
              </a:r>
              <a:r>
                <a:rPr lang="en-US" sz="2000" dirty="0" smtClean="0"/>
                <a:t>. value)</a:t>
              </a:r>
              <a:endParaRPr lang="en-US" sz="2000" dirty="0"/>
            </a:p>
          </p:txBody>
        </p:sp>
        <p:cxnSp>
          <p:nvCxnSpPr>
            <p:cNvPr id="25" name="Straight Arrow Connector 24"/>
            <p:cNvCxnSpPr/>
            <p:nvPr/>
          </p:nvCxnSpPr>
          <p:spPr>
            <a:xfrm rot="5400000" flipH="1" flipV="1">
              <a:off x="1316467" y="2618644"/>
              <a:ext cx="518746" cy="295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39282" y="1868642"/>
              <a:ext cx="3546230" cy="503014"/>
            </a:xfrm>
            <a:prstGeom prst="rect">
              <a:avLst/>
            </a:prstGeom>
            <a:noFill/>
          </p:spPr>
          <p:txBody>
            <a:bodyPr wrap="square" rtlCol="0">
              <a:spAutoFit/>
            </a:bodyPr>
            <a:lstStyle/>
            <a:p>
              <a:r>
                <a:rPr lang="en-US" sz="2000" dirty="0" smtClean="0"/>
                <a:t>convergence speed</a:t>
              </a:r>
              <a:endParaRPr lang="en-US" sz="20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Summarizing progress</a:t>
            </a:r>
            <a:endParaRPr lang="en-US" dirty="0"/>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75</a:t>
            </a:fld>
            <a:endParaRPr lang="en-US" altLang="en-US" sz="1600" dirty="0"/>
          </a:p>
        </p:txBody>
      </p:sp>
      <p:sp>
        <p:nvSpPr>
          <p:cNvPr id="20" name="TextBox 19"/>
          <p:cNvSpPr txBox="1"/>
          <p:nvPr/>
        </p:nvSpPr>
        <p:spPr>
          <a:xfrm>
            <a:off x="2787748" y="1303612"/>
            <a:ext cx="6005732" cy="461665"/>
          </a:xfrm>
          <a:prstGeom prst="rect">
            <a:avLst/>
          </a:prstGeom>
          <a:noFill/>
        </p:spPr>
        <p:txBody>
          <a:bodyPr wrap="square" rtlCol="0">
            <a:spAutoFit/>
          </a:bodyPr>
          <a:lstStyle/>
          <a:p>
            <a:pPr>
              <a:buFont typeface="Arial" pitchFamily="34" charset="0"/>
              <a:buChar char="•"/>
            </a:pPr>
            <a:r>
              <a:rPr lang="en-US" sz="2400" dirty="0" smtClean="0"/>
              <a:t> Convergence and stability checks</a:t>
            </a:r>
          </a:p>
        </p:txBody>
      </p:sp>
      <p:pic>
        <p:nvPicPr>
          <p:cNvPr id="5122" name="Picture 2" descr="C:\Users\cui\Application Data\SSH\temp\branch-example-diverged2.png"/>
          <p:cNvPicPr>
            <a:picLocks noChangeAspect="1" noChangeArrowheads="1"/>
          </p:cNvPicPr>
          <p:nvPr/>
        </p:nvPicPr>
        <p:blipFill>
          <a:blip r:embed="rId3" cstate="print"/>
          <a:srcRect/>
          <a:stretch>
            <a:fillRect/>
          </a:stretch>
        </p:blipFill>
        <p:spPr bwMode="auto">
          <a:xfrm>
            <a:off x="2655777" y="2998384"/>
            <a:ext cx="2861217" cy="1907478"/>
          </a:xfrm>
          <a:prstGeom prst="rect">
            <a:avLst/>
          </a:prstGeom>
          <a:noFill/>
        </p:spPr>
      </p:pic>
      <p:sp>
        <p:nvSpPr>
          <p:cNvPr id="18" name="TextBox 17"/>
          <p:cNvSpPr txBox="1"/>
          <p:nvPr/>
        </p:nvSpPr>
        <p:spPr>
          <a:xfrm>
            <a:off x="2947477" y="5427624"/>
            <a:ext cx="4846693" cy="461665"/>
          </a:xfrm>
          <a:prstGeom prst="rect">
            <a:avLst/>
          </a:prstGeom>
          <a:noFill/>
        </p:spPr>
        <p:txBody>
          <a:bodyPr wrap="square" rtlCol="0">
            <a:spAutoFit/>
          </a:bodyPr>
          <a:lstStyle/>
          <a:p>
            <a:r>
              <a:rPr lang="en-US" sz="2400" dirty="0" smtClean="0"/>
              <a:t>(Might need to run for longer)</a:t>
            </a:r>
            <a:endParaRPr lang="en-US" sz="2400" dirty="0"/>
          </a:p>
        </p:txBody>
      </p:sp>
      <p:sp>
        <p:nvSpPr>
          <p:cNvPr id="31" name="TextBox 30"/>
          <p:cNvSpPr txBox="1"/>
          <p:nvPr/>
        </p:nvSpPr>
        <p:spPr>
          <a:xfrm>
            <a:off x="2906814" y="4879759"/>
            <a:ext cx="2844800" cy="523220"/>
          </a:xfrm>
          <a:prstGeom prst="rect">
            <a:avLst/>
          </a:prstGeom>
          <a:noFill/>
        </p:spPr>
        <p:txBody>
          <a:bodyPr wrap="square" rtlCol="0">
            <a:spAutoFit/>
          </a:bodyPr>
          <a:lstStyle/>
          <a:p>
            <a:r>
              <a:rPr lang="en-US" sz="2800" dirty="0" smtClean="0">
                <a:solidFill>
                  <a:srgbClr val="C00000"/>
                </a:solidFill>
              </a:rPr>
              <a:t>Not converging</a:t>
            </a:r>
            <a:endParaRPr lang="en-US" sz="2800" dirty="0">
              <a:solidFill>
                <a:srgbClr val="C00000"/>
              </a:solidFill>
            </a:endParaRPr>
          </a:p>
        </p:txBody>
      </p:sp>
      <p:pic>
        <p:nvPicPr>
          <p:cNvPr id="35" name="Picture 2" descr="C:\Users\cui\Application Data\SSH\temp\branch-example-diverged.png"/>
          <p:cNvPicPr>
            <a:picLocks noChangeAspect="1" noChangeArrowheads="1"/>
          </p:cNvPicPr>
          <p:nvPr/>
        </p:nvPicPr>
        <p:blipFill>
          <a:blip r:embed="rId4" cstate="print"/>
          <a:srcRect/>
          <a:stretch>
            <a:fillRect/>
          </a:stretch>
        </p:blipFill>
        <p:spPr bwMode="auto">
          <a:xfrm>
            <a:off x="5682450" y="2998382"/>
            <a:ext cx="2902691" cy="1935127"/>
          </a:xfrm>
          <a:prstGeom prst="rect">
            <a:avLst/>
          </a:prstGeom>
          <a:noFill/>
        </p:spPr>
      </p:pic>
      <p:sp>
        <p:nvSpPr>
          <p:cNvPr id="36" name="Rectangle 35"/>
          <p:cNvSpPr/>
          <p:nvPr/>
        </p:nvSpPr>
        <p:spPr>
          <a:xfrm>
            <a:off x="2519915" y="2357097"/>
            <a:ext cx="4572000" cy="461665"/>
          </a:xfrm>
          <a:prstGeom prst="rect">
            <a:avLst/>
          </a:prstGeom>
        </p:spPr>
        <p:txBody>
          <a:bodyPr>
            <a:spAutoFit/>
          </a:bodyPr>
          <a:lstStyle/>
          <a:p>
            <a:r>
              <a:rPr lang="en-US" sz="2400" b="0" dirty="0" smtClean="0"/>
              <a:t>Slope cannot be positive</a:t>
            </a:r>
            <a:endParaRPr lang="en-US" sz="2400" b="0" dirty="0"/>
          </a:p>
        </p:txBody>
      </p:sp>
      <p:sp>
        <p:nvSpPr>
          <p:cNvPr id="37" name="Rectangle 36"/>
          <p:cNvSpPr/>
          <p:nvPr/>
        </p:nvSpPr>
        <p:spPr>
          <a:xfrm>
            <a:off x="4301402" y="2715792"/>
            <a:ext cx="5624624" cy="461665"/>
          </a:xfrm>
          <a:prstGeom prst="rect">
            <a:avLst/>
          </a:prstGeom>
        </p:spPr>
        <p:txBody>
          <a:bodyPr wrap="square">
            <a:spAutoFit/>
          </a:bodyPr>
          <a:lstStyle/>
          <a:p>
            <a:pPr lvl="1"/>
            <a:r>
              <a:rPr lang="en-US" sz="2400" b="0" dirty="0" smtClean="0"/>
              <a:t>Progress cannot jump too much</a:t>
            </a:r>
            <a:endParaRPr lang="en-US" sz="2400" b="0" dirty="0"/>
          </a:p>
        </p:txBody>
      </p:sp>
      <p:grpSp>
        <p:nvGrpSpPr>
          <p:cNvPr id="3" name="Group 15"/>
          <p:cNvGrpSpPr/>
          <p:nvPr/>
        </p:nvGrpSpPr>
        <p:grpSpPr>
          <a:xfrm>
            <a:off x="-363281" y="2003422"/>
            <a:ext cx="4038787" cy="2992902"/>
            <a:chOff x="-225272" y="1868642"/>
            <a:chExt cx="4110784" cy="3762646"/>
          </a:xfrm>
        </p:grpSpPr>
        <p:grpSp>
          <p:nvGrpSpPr>
            <p:cNvPr id="7" name="Group 6"/>
            <p:cNvGrpSpPr/>
            <p:nvPr/>
          </p:nvGrpSpPr>
          <p:grpSpPr>
            <a:xfrm>
              <a:off x="351693" y="3009181"/>
              <a:ext cx="2411437" cy="1037492"/>
              <a:chOff x="2692792" y="3536704"/>
              <a:chExt cx="2411437" cy="1037492"/>
            </a:xfrm>
          </p:grpSpPr>
          <p:sp>
            <p:nvSpPr>
              <p:cNvPr id="38" name="Rectangle 37"/>
              <p:cNvSpPr/>
              <p:nvPr/>
            </p:nvSpPr>
            <p:spPr>
              <a:xfrm>
                <a:off x="2834641" y="3536704"/>
                <a:ext cx="2127739" cy="1037492"/>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9" name="TextBox 38"/>
              <p:cNvSpPr txBox="1"/>
              <p:nvPr/>
            </p:nvSpPr>
            <p:spPr>
              <a:xfrm>
                <a:off x="2692792" y="3624628"/>
                <a:ext cx="2411437" cy="889947"/>
              </a:xfrm>
              <a:prstGeom prst="rect">
                <a:avLst/>
              </a:prstGeom>
              <a:noFill/>
            </p:spPr>
            <p:txBody>
              <a:bodyPr wrap="square" rtlCol="0">
                <a:spAutoFit/>
              </a:bodyPr>
              <a:lstStyle/>
              <a:p>
                <a:pPr algn="ctr"/>
                <a:r>
                  <a:rPr lang="en-US" sz="2000" b="1" dirty="0" smtClean="0">
                    <a:solidFill>
                      <a:schemeClr val="bg1"/>
                    </a:solidFill>
                  </a:rPr>
                  <a:t>Progress</a:t>
                </a:r>
              </a:p>
              <a:p>
                <a:pPr algn="ctr"/>
                <a:r>
                  <a:rPr lang="en-US" sz="2000" b="1" dirty="0" smtClean="0">
                    <a:solidFill>
                      <a:schemeClr val="bg1"/>
                    </a:solidFill>
                  </a:rPr>
                  <a:t>Summarizer</a:t>
                </a:r>
                <a:endParaRPr lang="en-US" sz="2000" b="1" dirty="0">
                  <a:solidFill>
                    <a:schemeClr val="bg1"/>
                  </a:solidFill>
                </a:endParaRPr>
              </a:p>
            </p:txBody>
          </p:sp>
        </p:grpSp>
        <p:cxnSp>
          <p:nvCxnSpPr>
            <p:cNvPr id="24" name="Straight Arrow Connector 23"/>
            <p:cNvCxnSpPr/>
            <p:nvPr/>
          </p:nvCxnSpPr>
          <p:spPr>
            <a:xfrm rot="5400000" flipH="1" flipV="1">
              <a:off x="1298631" y="4435669"/>
              <a:ext cx="520097" cy="147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25272" y="4741341"/>
              <a:ext cx="3546229" cy="889947"/>
            </a:xfrm>
            <a:prstGeom prst="rect">
              <a:avLst/>
            </a:prstGeom>
            <a:noFill/>
          </p:spPr>
          <p:txBody>
            <a:bodyPr wrap="square" rtlCol="0">
              <a:spAutoFit/>
            </a:bodyPr>
            <a:lstStyle/>
            <a:p>
              <a:pPr algn="ctr"/>
              <a:r>
                <a:rPr lang="en-US" sz="2000" dirty="0" smtClean="0"/>
                <a:t>training progress</a:t>
              </a:r>
            </a:p>
            <a:p>
              <a:pPr algn="ctr"/>
              <a:r>
                <a:rPr lang="en-US" sz="2000" dirty="0" smtClean="0"/>
                <a:t>(e.g., obj. </a:t>
              </a:r>
              <a:r>
                <a:rPr lang="en-US" sz="2000" dirty="0" err="1" smtClean="0"/>
                <a:t>func</a:t>
              </a:r>
              <a:r>
                <a:rPr lang="en-US" sz="2000" dirty="0" smtClean="0"/>
                <a:t>. value)</a:t>
              </a:r>
              <a:endParaRPr lang="en-US" sz="2000" dirty="0"/>
            </a:p>
          </p:txBody>
        </p:sp>
        <p:cxnSp>
          <p:nvCxnSpPr>
            <p:cNvPr id="26" name="Straight Arrow Connector 25"/>
            <p:cNvCxnSpPr/>
            <p:nvPr/>
          </p:nvCxnSpPr>
          <p:spPr>
            <a:xfrm rot="5400000" flipH="1" flipV="1">
              <a:off x="1316467" y="2618644"/>
              <a:ext cx="518746" cy="295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39282" y="1868642"/>
              <a:ext cx="3546230" cy="503014"/>
            </a:xfrm>
            <a:prstGeom prst="rect">
              <a:avLst/>
            </a:prstGeom>
            <a:noFill/>
          </p:spPr>
          <p:txBody>
            <a:bodyPr wrap="square" rtlCol="0">
              <a:spAutoFit/>
            </a:bodyPr>
            <a:lstStyle/>
            <a:p>
              <a:r>
                <a:rPr lang="en-US" sz="2000" dirty="0" smtClean="0"/>
                <a:t>convergence speed</a:t>
              </a:r>
              <a:endParaRPr lang="en-US" sz="2000" dirty="0"/>
            </a:p>
          </p:txBody>
        </p:sp>
      </p:gr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Deciding trial time</a:t>
            </a:r>
            <a:endParaRPr lang="en-US" dirty="0"/>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76</a:t>
            </a:fld>
            <a:endParaRPr lang="en-US" altLang="en-US" sz="1600" dirty="0"/>
          </a:p>
        </p:txBody>
      </p:sp>
      <p:grpSp>
        <p:nvGrpSpPr>
          <p:cNvPr id="3" name="Group 6"/>
          <p:cNvGrpSpPr/>
          <p:nvPr/>
        </p:nvGrpSpPr>
        <p:grpSpPr>
          <a:xfrm>
            <a:off x="753690" y="2053709"/>
            <a:ext cx="1876859" cy="792335"/>
            <a:chOff x="1416149" y="1721093"/>
            <a:chExt cx="2695135" cy="1037492"/>
          </a:xfrm>
        </p:grpSpPr>
        <p:sp>
          <p:nvSpPr>
            <p:cNvPr id="8" name="Rectangle 7"/>
            <p:cNvSpPr/>
            <p:nvPr/>
          </p:nvSpPr>
          <p:spPr>
            <a:xfrm>
              <a:off x="1557998" y="1721093"/>
              <a:ext cx="2411437" cy="1037492"/>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TextBox 8"/>
            <p:cNvSpPr txBox="1"/>
            <p:nvPr/>
          </p:nvSpPr>
          <p:spPr>
            <a:xfrm>
              <a:off x="1416149" y="1809018"/>
              <a:ext cx="2695135" cy="785852"/>
            </a:xfrm>
            <a:prstGeom prst="rect">
              <a:avLst/>
            </a:prstGeom>
            <a:noFill/>
          </p:spPr>
          <p:txBody>
            <a:bodyPr wrap="square" rtlCol="0">
              <a:spAutoFit/>
            </a:bodyPr>
            <a:lstStyle/>
            <a:p>
              <a:pPr algn="ctr"/>
              <a:r>
                <a:rPr lang="en-US" sz="1800" b="1" dirty="0" smtClean="0">
                  <a:solidFill>
                    <a:schemeClr val="bg1"/>
                  </a:solidFill>
                </a:rPr>
                <a:t>Searching</a:t>
              </a:r>
            </a:p>
            <a:p>
              <a:pPr algn="ctr"/>
              <a:r>
                <a:rPr lang="en-US" sz="1800" b="1" dirty="0" smtClean="0">
                  <a:solidFill>
                    <a:schemeClr val="bg1"/>
                  </a:solidFill>
                </a:rPr>
                <a:t>Logic</a:t>
              </a:r>
              <a:endParaRPr lang="en-US" sz="1800" b="1" dirty="0">
                <a:solidFill>
                  <a:schemeClr val="bg1"/>
                </a:solidFill>
              </a:endParaRPr>
            </a:p>
          </p:txBody>
        </p:sp>
      </p:grpSp>
      <p:sp>
        <p:nvSpPr>
          <p:cNvPr id="11" name="TextBox 10"/>
          <p:cNvSpPr txBox="1"/>
          <p:nvPr/>
        </p:nvSpPr>
        <p:spPr>
          <a:xfrm>
            <a:off x="470486" y="4505831"/>
            <a:ext cx="8671560" cy="523220"/>
          </a:xfrm>
          <a:prstGeom prst="rect">
            <a:avLst/>
          </a:prstGeom>
          <a:noFill/>
        </p:spPr>
        <p:txBody>
          <a:bodyPr wrap="square" rtlCol="0">
            <a:spAutoFit/>
          </a:bodyPr>
          <a:lstStyle/>
          <a:p>
            <a:pPr>
              <a:buFont typeface="Arial" pitchFamily="34" charset="0"/>
              <a:buChar char="•"/>
            </a:pPr>
            <a:r>
              <a:rPr lang="en-US" sz="2400" b="0" dirty="0" smtClean="0"/>
              <a:t> </a:t>
            </a:r>
            <a:r>
              <a:rPr lang="en-US" sz="2800" b="0" dirty="0" smtClean="0"/>
              <a:t>Need a long enough trial time to get stable progress</a:t>
            </a:r>
            <a:endParaRPr lang="en-US" sz="2400" b="0" dirty="0" smtClean="0"/>
          </a:p>
        </p:txBody>
      </p:sp>
      <p:sp>
        <p:nvSpPr>
          <p:cNvPr id="13" name="TextBox 12"/>
          <p:cNvSpPr txBox="1"/>
          <p:nvPr/>
        </p:nvSpPr>
        <p:spPr>
          <a:xfrm>
            <a:off x="379485" y="1173645"/>
            <a:ext cx="3258621" cy="400110"/>
          </a:xfrm>
          <a:prstGeom prst="rect">
            <a:avLst/>
          </a:prstGeom>
          <a:noFill/>
        </p:spPr>
        <p:txBody>
          <a:bodyPr wrap="square" rtlCol="0">
            <a:spAutoFit/>
          </a:bodyPr>
          <a:lstStyle/>
          <a:p>
            <a:r>
              <a:rPr lang="en-US" sz="2000" dirty="0" smtClean="0"/>
              <a:t>tunable choice to try</a:t>
            </a:r>
            <a:endParaRPr lang="en-US" sz="2000" dirty="0"/>
          </a:p>
        </p:txBody>
      </p:sp>
      <p:sp>
        <p:nvSpPr>
          <p:cNvPr id="14" name="TextBox 13"/>
          <p:cNvSpPr txBox="1"/>
          <p:nvPr/>
        </p:nvSpPr>
        <p:spPr>
          <a:xfrm>
            <a:off x="655130" y="3285711"/>
            <a:ext cx="1900310" cy="707886"/>
          </a:xfrm>
          <a:prstGeom prst="rect">
            <a:avLst/>
          </a:prstGeom>
          <a:noFill/>
        </p:spPr>
        <p:txBody>
          <a:bodyPr wrap="square" rtlCol="0">
            <a:spAutoFit/>
          </a:bodyPr>
          <a:lstStyle/>
          <a:p>
            <a:pPr algn="ctr"/>
            <a:r>
              <a:rPr lang="en-US" sz="2000" dirty="0" smtClean="0"/>
              <a:t>Try tunable</a:t>
            </a:r>
            <a:br>
              <a:rPr lang="en-US" sz="2000" dirty="0" smtClean="0"/>
            </a:br>
            <a:r>
              <a:rPr lang="en-US" sz="2000" dirty="0" smtClean="0"/>
              <a:t>for </a:t>
            </a:r>
            <a:r>
              <a:rPr lang="en-US" sz="2000" i="1" dirty="0" smtClean="0"/>
              <a:t>trial time</a:t>
            </a:r>
            <a:endParaRPr lang="en-US" sz="2000" i="1" dirty="0"/>
          </a:p>
        </p:txBody>
      </p:sp>
      <p:cxnSp>
        <p:nvCxnSpPr>
          <p:cNvPr id="15" name="Straight Arrow Connector 14"/>
          <p:cNvCxnSpPr/>
          <p:nvPr/>
        </p:nvCxnSpPr>
        <p:spPr>
          <a:xfrm rot="16200000" flipH="1">
            <a:off x="1477926" y="3179132"/>
            <a:ext cx="382772" cy="2126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6200000" flipH="1">
            <a:off x="1524000" y="1779179"/>
            <a:ext cx="382772" cy="2126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8" name="Picture 6" descr="C:\Users\cui\Application Data\SSH\temp\trial-time1.png"/>
          <p:cNvPicPr>
            <a:picLocks noChangeAspect="1" noChangeArrowheads="1"/>
          </p:cNvPicPr>
          <p:nvPr/>
        </p:nvPicPr>
        <p:blipFill>
          <a:blip r:embed="rId3" cstate="print"/>
          <a:srcRect/>
          <a:stretch>
            <a:fillRect/>
          </a:stretch>
        </p:blipFill>
        <p:spPr bwMode="auto">
          <a:xfrm>
            <a:off x="3291840" y="1097280"/>
            <a:ext cx="5212080" cy="3474720"/>
          </a:xfrm>
          <a:prstGeom prst="rect">
            <a:avLst/>
          </a:prstGeom>
          <a:noFill/>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Deciding trial time</a:t>
            </a:r>
            <a:endParaRPr lang="en-US" dirty="0"/>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77</a:t>
            </a:fld>
            <a:endParaRPr lang="en-US" altLang="en-US" sz="1600" dirty="0"/>
          </a:p>
        </p:txBody>
      </p:sp>
      <p:grpSp>
        <p:nvGrpSpPr>
          <p:cNvPr id="3" name="Group 6"/>
          <p:cNvGrpSpPr/>
          <p:nvPr/>
        </p:nvGrpSpPr>
        <p:grpSpPr>
          <a:xfrm>
            <a:off x="753690" y="2053709"/>
            <a:ext cx="1876859" cy="792335"/>
            <a:chOff x="1416149" y="1721093"/>
            <a:chExt cx="2695135" cy="1037492"/>
          </a:xfrm>
        </p:grpSpPr>
        <p:sp>
          <p:nvSpPr>
            <p:cNvPr id="8" name="Rectangle 7"/>
            <p:cNvSpPr/>
            <p:nvPr/>
          </p:nvSpPr>
          <p:spPr>
            <a:xfrm>
              <a:off x="1557998" y="1721093"/>
              <a:ext cx="2411437" cy="1037492"/>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TextBox 8"/>
            <p:cNvSpPr txBox="1"/>
            <p:nvPr/>
          </p:nvSpPr>
          <p:spPr>
            <a:xfrm>
              <a:off x="1416149" y="1809018"/>
              <a:ext cx="2695135" cy="785852"/>
            </a:xfrm>
            <a:prstGeom prst="rect">
              <a:avLst/>
            </a:prstGeom>
            <a:noFill/>
          </p:spPr>
          <p:txBody>
            <a:bodyPr wrap="square" rtlCol="0">
              <a:spAutoFit/>
            </a:bodyPr>
            <a:lstStyle/>
            <a:p>
              <a:pPr algn="ctr"/>
              <a:r>
                <a:rPr lang="en-US" sz="1800" b="1" dirty="0" smtClean="0">
                  <a:solidFill>
                    <a:schemeClr val="bg1"/>
                  </a:solidFill>
                </a:rPr>
                <a:t>Searching</a:t>
              </a:r>
            </a:p>
            <a:p>
              <a:pPr algn="ctr"/>
              <a:r>
                <a:rPr lang="en-US" sz="1800" b="1" dirty="0" smtClean="0">
                  <a:solidFill>
                    <a:schemeClr val="bg1"/>
                  </a:solidFill>
                </a:rPr>
                <a:t>Logic</a:t>
              </a:r>
              <a:endParaRPr lang="en-US" sz="1800" b="1" dirty="0">
                <a:solidFill>
                  <a:schemeClr val="bg1"/>
                </a:solidFill>
              </a:endParaRPr>
            </a:p>
          </p:txBody>
        </p:sp>
      </p:grpSp>
      <p:sp>
        <p:nvSpPr>
          <p:cNvPr id="11" name="TextBox 10"/>
          <p:cNvSpPr txBox="1"/>
          <p:nvPr/>
        </p:nvSpPr>
        <p:spPr>
          <a:xfrm>
            <a:off x="470486" y="4505831"/>
            <a:ext cx="8671560" cy="1384995"/>
          </a:xfrm>
          <a:prstGeom prst="rect">
            <a:avLst/>
          </a:prstGeom>
          <a:noFill/>
        </p:spPr>
        <p:txBody>
          <a:bodyPr wrap="square" rtlCol="0">
            <a:spAutoFit/>
          </a:bodyPr>
          <a:lstStyle/>
          <a:p>
            <a:pPr>
              <a:buFont typeface="Arial" pitchFamily="34" charset="0"/>
              <a:buChar char="•"/>
            </a:pPr>
            <a:r>
              <a:rPr lang="en-US" sz="2400" b="0" dirty="0" smtClean="0"/>
              <a:t> </a:t>
            </a:r>
            <a:r>
              <a:rPr lang="en-US" sz="2800" b="0" dirty="0" smtClean="0"/>
              <a:t>Need a long enough trial time to get stable progress</a:t>
            </a:r>
            <a:endParaRPr lang="en-US" sz="2400" b="0" dirty="0" smtClean="0"/>
          </a:p>
          <a:p>
            <a:r>
              <a:rPr lang="en-US" sz="2800" b="0" dirty="0" smtClean="0"/>
              <a:t> </a:t>
            </a:r>
          </a:p>
          <a:p>
            <a:pPr>
              <a:buFont typeface="Arial" pitchFamily="34" charset="0"/>
              <a:buChar char="•"/>
            </a:pPr>
            <a:r>
              <a:rPr lang="en-US" sz="2800" b="0" dirty="0" smtClean="0"/>
              <a:t> Double trial time until converging branch found </a:t>
            </a:r>
            <a:endParaRPr lang="en-US" sz="2400" b="0" dirty="0" smtClean="0"/>
          </a:p>
        </p:txBody>
      </p:sp>
      <p:sp>
        <p:nvSpPr>
          <p:cNvPr id="13" name="TextBox 12"/>
          <p:cNvSpPr txBox="1"/>
          <p:nvPr/>
        </p:nvSpPr>
        <p:spPr>
          <a:xfrm>
            <a:off x="379485" y="1173645"/>
            <a:ext cx="3258621" cy="400110"/>
          </a:xfrm>
          <a:prstGeom prst="rect">
            <a:avLst/>
          </a:prstGeom>
          <a:noFill/>
        </p:spPr>
        <p:txBody>
          <a:bodyPr wrap="square" rtlCol="0">
            <a:spAutoFit/>
          </a:bodyPr>
          <a:lstStyle/>
          <a:p>
            <a:r>
              <a:rPr lang="en-US" sz="2000" dirty="0" smtClean="0"/>
              <a:t>tunable choice to try</a:t>
            </a:r>
            <a:endParaRPr lang="en-US" sz="2000" dirty="0"/>
          </a:p>
        </p:txBody>
      </p:sp>
      <p:sp>
        <p:nvSpPr>
          <p:cNvPr id="14" name="TextBox 13"/>
          <p:cNvSpPr txBox="1"/>
          <p:nvPr/>
        </p:nvSpPr>
        <p:spPr>
          <a:xfrm>
            <a:off x="655130" y="3285711"/>
            <a:ext cx="1900310" cy="707886"/>
          </a:xfrm>
          <a:prstGeom prst="rect">
            <a:avLst/>
          </a:prstGeom>
          <a:noFill/>
        </p:spPr>
        <p:txBody>
          <a:bodyPr wrap="square" rtlCol="0">
            <a:spAutoFit/>
          </a:bodyPr>
          <a:lstStyle/>
          <a:p>
            <a:pPr algn="ctr"/>
            <a:r>
              <a:rPr lang="en-US" sz="2000" dirty="0" smtClean="0"/>
              <a:t>Try tunable</a:t>
            </a:r>
            <a:br>
              <a:rPr lang="en-US" sz="2000" dirty="0" smtClean="0"/>
            </a:br>
            <a:r>
              <a:rPr lang="en-US" sz="2000" dirty="0" smtClean="0"/>
              <a:t>for </a:t>
            </a:r>
            <a:r>
              <a:rPr lang="en-US" sz="2000" i="1" dirty="0" smtClean="0"/>
              <a:t>trial time</a:t>
            </a:r>
            <a:endParaRPr lang="en-US" sz="2000" i="1" dirty="0"/>
          </a:p>
        </p:txBody>
      </p:sp>
      <p:cxnSp>
        <p:nvCxnSpPr>
          <p:cNvPr id="15" name="Straight Arrow Connector 14"/>
          <p:cNvCxnSpPr/>
          <p:nvPr/>
        </p:nvCxnSpPr>
        <p:spPr>
          <a:xfrm rot="16200000" flipH="1">
            <a:off x="1477926" y="3179132"/>
            <a:ext cx="382772" cy="2126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6200000" flipH="1">
            <a:off x="1524000" y="1779179"/>
            <a:ext cx="382772" cy="2126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6" name="Picture 2" descr="C:\Users\cui\Application Data\SSH\temp\trial-time.png"/>
          <p:cNvPicPr>
            <a:picLocks noChangeAspect="1" noChangeArrowheads="1"/>
          </p:cNvPicPr>
          <p:nvPr/>
        </p:nvPicPr>
        <p:blipFill>
          <a:blip r:embed="rId3" cstate="print"/>
          <a:srcRect/>
          <a:stretch>
            <a:fillRect/>
          </a:stretch>
        </p:blipFill>
        <p:spPr bwMode="auto">
          <a:xfrm>
            <a:off x="3291840" y="1097280"/>
            <a:ext cx="5212080" cy="3474720"/>
          </a:xfrm>
          <a:prstGeom prst="rect">
            <a:avLst/>
          </a:prstGeom>
          <a:noFill/>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Stability condition</a:t>
            </a:r>
            <a:endParaRPr lang="en-US" sz="4000" dirty="0"/>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78</a:t>
            </a:fld>
            <a:endParaRPr lang="en-US" altLang="en-US" sz="1600" dirty="0"/>
          </a:p>
        </p:txBody>
      </p:sp>
      <p:pic>
        <p:nvPicPr>
          <p:cNvPr id="8" name="Picture 2" descr="C:\Users\cui\Application Data\SSH\temp\trial-time.png"/>
          <p:cNvPicPr>
            <a:picLocks noChangeAspect="1" noChangeArrowheads="1"/>
          </p:cNvPicPr>
          <p:nvPr/>
        </p:nvPicPr>
        <p:blipFill>
          <a:blip r:embed="rId3" cstate="print"/>
          <a:srcRect/>
          <a:stretch>
            <a:fillRect/>
          </a:stretch>
        </p:blipFill>
        <p:spPr bwMode="auto">
          <a:xfrm>
            <a:off x="1865376" y="1078992"/>
            <a:ext cx="5212080" cy="3474720"/>
          </a:xfrm>
          <a:prstGeom prst="rect">
            <a:avLst/>
          </a:prstGeom>
          <a:noFill/>
        </p:spPr>
      </p:pic>
      <p:sp>
        <p:nvSpPr>
          <p:cNvPr id="7" name="Content Placeholder 2"/>
          <p:cNvSpPr txBox="1">
            <a:spLocks/>
          </p:cNvSpPr>
          <p:nvPr/>
        </p:nvSpPr>
        <p:spPr bwMode="auto">
          <a:xfrm>
            <a:off x="685799" y="4486940"/>
            <a:ext cx="8203019" cy="11810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354" tIns="45678" rIns="91354" bIns="45678" numCol="1" anchor="t" anchorCtr="0" compatLnSpc="1">
            <a:prstTxWarp prst="textNoShape">
              <a:avLst/>
            </a:prstTxWarp>
          </a:bodyPr>
          <a:lstStyle/>
          <a:p>
            <a:pPr marL="342587" marR="0" lvl="0" indent="-342587" algn="l" defTabSz="914400" rtl="0" eaLnBrk="0" fontAlgn="base" latinLnBrk="0" hangingPunct="0">
              <a:lnSpc>
                <a:spcPct val="100000"/>
              </a:lnSpc>
              <a:spcBef>
                <a:spcPct val="20000"/>
              </a:spcBef>
              <a:spcAft>
                <a:spcPct val="0"/>
              </a:spcAft>
              <a:buClrTx/>
              <a:buSzTx/>
              <a:buFontTx/>
              <a:buChar char="•"/>
              <a:tabLst/>
              <a:defRPr/>
            </a:pPr>
            <a:r>
              <a:rPr kumimoji="0" lang="en-US" sz="2400" b="0" i="0" u="none" strike="noStrike" kern="0" cap="none" spc="0" normalizeH="0" baseline="0" noProof="0" dirty="0" smtClean="0">
                <a:ln>
                  <a:noFill/>
                </a:ln>
                <a:solidFill>
                  <a:schemeClr val="tx1"/>
                </a:solidFill>
                <a:effectLst/>
                <a:uLnTx/>
                <a:uFillTx/>
                <a:latin typeface="+mn-lt"/>
                <a:ea typeface="+mn-ea"/>
                <a:cs typeface="+mn-cs"/>
              </a:rPr>
              <a:t>A converging progress</a:t>
            </a:r>
            <a:r>
              <a:rPr kumimoji="0" lang="en-US" sz="2400" b="0" i="0" u="none" strike="noStrike" kern="0" cap="none" spc="0" normalizeH="0" noProof="0" dirty="0" smtClean="0">
                <a:ln>
                  <a:noFill/>
                </a:ln>
                <a:solidFill>
                  <a:schemeClr val="tx1"/>
                </a:solidFill>
                <a:effectLst/>
                <a:uLnTx/>
                <a:uFillTx/>
                <a:latin typeface="+mn-lt"/>
                <a:ea typeface="+mn-ea"/>
                <a:cs typeface="+mn-cs"/>
              </a:rPr>
              <a:t> (x_1, ..., </a:t>
            </a:r>
            <a:r>
              <a:rPr kumimoji="0" lang="en-US" sz="2400" b="0" i="0" u="none" strike="noStrike" kern="0" cap="none" spc="0" normalizeH="0" noProof="0" dirty="0" err="1" smtClean="0">
                <a:ln>
                  <a:noFill/>
                </a:ln>
                <a:solidFill>
                  <a:schemeClr val="tx1"/>
                </a:solidFill>
                <a:effectLst/>
                <a:uLnTx/>
                <a:uFillTx/>
                <a:latin typeface="+mn-lt"/>
                <a:ea typeface="+mn-ea"/>
                <a:cs typeface="+mn-cs"/>
              </a:rPr>
              <a:t>x_n</a:t>
            </a:r>
            <a:r>
              <a:rPr kumimoji="0" lang="en-US" sz="2400" b="0" i="0" u="none" strike="noStrike" kern="0" cap="none" spc="0" normalizeH="0" noProof="0" dirty="0" smtClean="0">
                <a:ln>
                  <a:noFill/>
                </a:ln>
                <a:solidFill>
                  <a:schemeClr val="tx1"/>
                </a:solidFill>
                <a:effectLst/>
                <a:uLnTx/>
                <a:uFillTx/>
                <a:latin typeface="+mn-lt"/>
                <a:ea typeface="+mn-ea"/>
                <a:cs typeface="+mn-cs"/>
              </a:rPr>
              <a:t>) </a:t>
            </a:r>
            <a:r>
              <a:rPr kumimoji="0" lang="en-US" sz="2400" b="0" i="0" u="none" strike="noStrike" kern="0" cap="none" spc="0" normalizeH="0" baseline="0" noProof="0" dirty="0" smtClean="0">
                <a:ln>
                  <a:noFill/>
                </a:ln>
                <a:solidFill>
                  <a:schemeClr val="tx1"/>
                </a:solidFill>
                <a:effectLst/>
                <a:uLnTx/>
                <a:uFillTx/>
                <a:latin typeface="+mn-lt"/>
                <a:ea typeface="+mn-ea"/>
                <a:cs typeface="+mn-cs"/>
              </a:rPr>
              <a:t>is stable, </a:t>
            </a:r>
            <a:r>
              <a:rPr kumimoji="0" lang="en-US" sz="2400" b="0" i="0" u="none" strike="noStrike" kern="0" cap="none" spc="0" normalizeH="0" baseline="0" noProof="0" dirty="0" err="1" smtClean="0">
                <a:ln>
                  <a:noFill/>
                </a:ln>
                <a:solidFill>
                  <a:schemeClr val="tx1"/>
                </a:solidFill>
                <a:effectLst/>
                <a:uLnTx/>
                <a:uFillTx/>
                <a:latin typeface="+mn-lt"/>
                <a:ea typeface="+mn-ea"/>
                <a:cs typeface="+mn-cs"/>
              </a:rPr>
              <a:t>iif</a:t>
            </a:r>
            <a:endParaRPr kumimoji="0" lang="en-US" sz="2400" b="0" i="0" u="none" strike="noStrike" kern="0" cap="none" spc="0" normalizeH="0" baseline="0" noProof="0" dirty="0" smtClean="0">
              <a:ln>
                <a:noFill/>
              </a:ln>
              <a:solidFill>
                <a:schemeClr val="tx1"/>
              </a:solidFill>
              <a:effectLst/>
              <a:uLnTx/>
              <a:uFillTx/>
              <a:latin typeface="+mn-lt"/>
              <a:ea typeface="+mn-ea"/>
              <a:cs typeface="+mn-cs"/>
            </a:endParaRPr>
          </a:p>
          <a:p>
            <a:pPr marL="799369" lvl="1" indent="-342587" eaLnBrk="0" hangingPunct="0">
              <a:spcBef>
                <a:spcPct val="20000"/>
              </a:spcBef>
              <a:buFontTx/>
              <a:buChar char="•"/>
            </a:pPr>
            <a:r>
              <a:rPr lang="en-US" sz="2400" b="0" kern="0" dirty="0" smtClean="0">
                <a:latin typeface="+mn-lt"/>
              </a:rPr>
              <a:t>max(0, </a:t>
            </a:r>
            <a:r>
              <a:rPr lang="en-US" sz="2400" b="0" kern="0" dirty="0" err="1" smtClean="0">
                <a:latin typeface="+mn-lt"/>
              </a:rPr>
              <a:t>x_i</a:t>
            </a:r>
            <a:r>
              <a:rPr lang="en-US" sz="2400" b="0" kern="0" dirty="0" smtClean="0">
                <a:latin typeface="+mn-lt"/>
              </a:rPr>
              <a:t> – x_(i-1)) &lt; (x_1 – </a:t>
            </a:r>
            <a:r>
              <a:rPr lang="en-US" sz="2400" b="0" kern="0" dirty="0" err="1" smtClean="0">
                <a:latin typeface="+mn-lt"/>
              </a:rPr>
              <a:t>x_n</a:t>
            </a:r>
            <a:r>
              <a:rPr lang="en-US" sz="2400" b="0" kern="0" dirty="0" smtClean="0">
                <a:latin typeface="+mn-lt"/>
              </a:rPr>
              <a:t>) / n</a:t>
            </a:r>
          </a:p>
          <a:p>
            <a:pPr marL="799369" lvl="1" indent="-342587" eaLnBrk="0" hangingPunct="0">
              <a:spcBef>
                <a:spcPct val="20000"/>
              </a:spcBef>
              <a:buFontTx/>
              <a:buChar char="•"/>
            </a:pPr>
            <a:r>
              <a:rPr lang="en-US" sz="2400" b="0" kern="0" dirty="0" smtClean="0">
                <a:latin typeface="+mn-lt"/>
              </a:rPr>
              <a:t>no jumps is more than 1/n of the whole range</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Tunable ranges</a:t>
            </a:r>
            <a:endParaRPr lang="en-US" dirty="0"/>
          </a:p>
        </p:txBody>
      </p:sp>
      <p:sp>
        <p:nvSpPr>
          <p:cNvPr id="3" name="Content Placeholder 2"/>
          <p:cNvSpPr>
            <a:spLocks noGrp="1"/>
          </p:cNvSpPr>
          <p:nvPr>
            <p:ph idx="1"/>
          </p:nvPr>
        </p:nvSpPr>
        <p:spPr/>
        <p:txBody>
          <a:bodyPr/>
          <a:lstStyle/>
          <a:p>
            <a:r>
              <a:rPr lang="en-US" dirty="0" smtClean="0"/>
              <a:t>Learning rate</a:t>
            </a:r>
          </a:p>
          <a:p>
            <a:pPr lvl="1"/>
            <a:r>
              <a:rPr lang="en-US" dirty="0" smtClean="0"/>
              <a:t>10^x, where x in [-5, 0]</a:t>
            </a:r>
          </a:p>
          <a:p>
            <a:r>
              <a:rPr lang="en-US" dirty="0" smtClean="0"/>
              <a:t>Momentum</a:t>
            </a:r>
          </a:p>
          <a:p>
            <a:pPr lvl="1"/>
            <a:r>
              <a:rPr lang="en-US" dirty="0" smtClean="0"/>
              <a:t>in [0.0, 1.0]</a:t>
            </a:r>
          </a:p>
          <a:p>
            <a:r>
              <a:rPr lang="en-US" dirty="0" smtClean="0"/>
              <a:t>Batch size</a:t>
            </a:r>
          </a:p>
          <a:p>
            <a:pPr lvl="1"/>
            <a:r>
              <a:rPr lang="en-US" dirty="0" smtClean="0"/>
              <a:t>in {2, 4, 8, 16, 32}</a:t>
            </a:r>
          </a:p>
          <a:p>
            <a:r>
              <a:rPr lang="en-US" dirty="0" smtClean="0"/>
              <a:t>Data staleness</a:t>
            </a:r>
          </a:p>
          <a:p>
            <a:pPr lvl="1"/>
            <a:r>
              <a:rPr lang="en-US" dirty="0" smtClean="0"/>
              <a:t>in {0, 1, 3, 7}</a:t>
            </a:r>
            <a:endParaRPr lang="en-US" dirty="0"/>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79</a:t>
            </a:fld>
            <a:endParaRPr lang="en-US" altLang="en-US" sz="16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Traditional parameter server design</a:t>
            </a:r>
            <a:endParaRPr lang="en-US" sz="4000" dirty="0"/>
          </a:p>
        </p:txBody>
      </p:sp>
      <p:sp>
        <p:nvSpPr>
          <p:cNvPr id="3" name="Content Placeholder 2"/>
          <p:cNvSpPr>
            <a:spLocks noGrp="1"/>
          </p:cNvSpPr>
          <p:nvPr>
            <p:ph idx="1"/>
          </p:nvPr>
        </p:nvSpPr>
        <p:spPr>
          <a:xfrm>
            <a:off x="685800" y="1104900"/>
            <a:ext cx="8458200" cy="4648200"/>
          </a:xfrm>
        </p:spPr>
        <p:txBody>
          <a:bodyPr/>
          <a:lstStyle/>
          <a:p>
            <a:r>
              <a:rPr lang="en-US" dirty="0" smtClean="0"/>
              <a:t>Traditional PS is like a generic key-value store</a:t>
            </a:r>
          </a:p>
          <a:p>
            <a:pPr lvl="1"/>
            <a:r>
              <a:rPr lang="en-US" dirty="0" smtClean="0"/>
              <a:t>data organized as a collection of key-value pairs</a:t>
            </a:r>
          </a:p>
          <a:p>
            <a:pPr lvl="2"/>
            <a:r>
              <a:rPr lang="en-US" dirty="0" smtClean="0"/>
              <a:t>accessed with Read and Update interface</a:t>
            </a:r>
          </a:p>
          <a:p>
            <a:pPr lvl="1"/>
            <a:r>
              <a:rPr lang="en-US" dirty="0" err="1" smtClean="0"/>
              <a:t>sharded</a:t>
            </a:r>
            <a:r>
              <a:rPr lang="en-US" dirty="0" smtClean="0"/>
              <a:t> </a:t>
            </a:r>
            <a:r>
              <a:rPr lang="en-US" dirty="0" err="1" smtClean="0"/>
              <a:t>distributedly</a:t>
            </a:r>
            <a:r>
              <a:rPr lang="en-US" dirty="0" smtClean="0"/>
              <a:t> and co-located with ML workers</a:t>
            </a:r>
          </a:p>
          <a:p>
            <a:pPr lvl="1"/>
            <a:r>
              <a:rPr lang="en-US" b="1" dirty="0" smtClean="0">
                <a:solidFill>
                  <a:srgbClr val="C00000"/>
                </a:solidFill>
              </a:rPr>
              <a:t>assumes no knowledge of the access pattern</a:t>
            </a:r>
          </a:p>
          <a:p>
            <a:pPr lvl="1"/>
            <a:endParaRPr lang="en-US" dirty="0" smtClean="0"/>
          </a:p>
          <a:p>
            <a:endParaRPr lang="en-US" dirty="0"/>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8</a:t>
            </a:fld>
            <a:endParaRPr lang="en-US" altLang="en-US" sz="1600" dirty="0"/>
          </a:p>
        </p:txBody>
      </p:sp>
      <p:sp>
        <p:nvSpPr>
          <p:cNvPr id="14" name="TextBox 13"/>
          <p:cNvSpPr txBox="1"/>
          <p:nvPr/>
        </p:nvSpPr>
        <p:spPr>
          <a:xfrm>
            <a:off x="5332849" y="3878760"/>
            <a:ext cx="3400604" cy="805210"/>
          </a:xfrm>
          <a:prstGeom prst="rect">
            <a:avLst/>
          </a:prstGeom>
          <a:solidFill>
            <a:schemeClr val="accent1"/>
          </a:solidFill>
          <a:ln w="38100">
            <a:solidFill>
              <a:schemeClr val="tx1"/>
            </a:solidFill>
            <a:prstDash val="solid"/>
          </a:ln>
        </p:spPr>
        <p:txBody>
          <a:bodyPr wrap="square" lIns="91354" tIns="45678" rIns="91354" bIns="45678" rtlCol="0">
            <a:noAutofit/>
          </a:bodyPr>
          <a:lstStyle/>
          <a:p>
            <a:pPr algn="ctr"/>
            <a:r>
              <a:rPr lang="en-US" altLang="zh-CN" sz="2400" dirty="0" smtClean="0">
                <a:solidFill>
                  <a:schemeClr val="bg1"/>
                </a:solidFill>
              </a:rPr>
              <a:t>Parameter server shard 0</a:t>
            </a:r>
          </a:p>
          <a:p>
            <a:pPr algn="ctr"/>
            <a:endParaRPr lang="en-US" altLang="zh-CN" sz="2400" dirty="0" smtClean="0">
              <a:solidFill>
                <a:schemeClr val="bg1"/>
              </a:solidFill>
            </a:endParaRPr>
          </a:p>
          <a:p>
            <a:pPr algn="ctr"/>
            <a:endParaRPr lang="zh-CN" altLang="en-US" sz="1800" dirty="0">
              <a:solidFill>
                <a:schemeClr val="bg1"/>
              </a:solidFill>
            </a:endParaRPr>
          </a:p>
        </p:txBody>
      </p:sp>
      <p:sp>
        <p:nvSpPr>
          <p:cNvPr id="16" name="TextBox 15"/>
          <p:cNvSpPr txBox="1"/>
          <p:nvPr/>
        </p:nvSpPr>
        <p:spPr>
          <a:xfrm>
            <a:off x="877078" y="3937849"/>
            <a:ext cx="2708985" cy="634150"/>
          </a:xfrm>
          <a:prstGeom prst="rect">
            <a:avLst/>
          </a:prstGeom>
          <a:solidFill>
            <a:srgbClr val="C00000"/>
          </a:solidFill>
          <a:ln w="38100">
            <a:solidFill>
              <a:schemeClr val="tx1"/>
            </a:solidFill>
            <a:prstDash val="solid"/>
          </a:ln>
        </p:spPr>
        <p:txBody>
          <a:bodyPr wrap="square" lIns="91354" tIns="45678" rIns="91354" bIns="45678" rtlCol="0">
            <a:noAutofit/>
          </a:bodyPr>
          <a:lstStyle/>
          <a:p>
            <a:pPr algn="ctr"/>
            <a:r>
              <a:rPr lang="en-US" altLang="zh-CN" sz="2400" dirty="0" smtClean="0">
                <a:solidFill>
                  <a:schemeClr val="bg1"/>
                </a:solidFill>
              </a:rPr>
              <a:t>ML app worker 0</a:t>
            </a:r>
            <a:endParaRPr lang="zh-CN" altLang="en-US" sz="1800" dirty="0">
              <a:solidFill>
                <a:schemeClr val="bg1"/>
              </a:solidFill>
            </a:endParaRPr>
          </a:p>
        </p:txBody>
      </p:sp>
      <p:sp>
        <p:nvSpPr>
          <p:cNvPr id="19" name="TextBox 18"/>
          <p:cNvSpPr txBox="1"/>
          <p:nvPr/>
        </p:nvSpPr>
        <p:spPr>
          <a:xfrm>
            <a:off x="880188" y="5153942"/>
            <a:ext cx="2708985" cy="634150"/>
          </a:xfrm>
          <a:prstGeom prst="rect">
            <a:avLst/>
          </a:prstGeom>
          <a:solidFill>
            <a:srgbClr val="C00000"/>
          </a:solidFill>
          <a:ln w="38100">
            <a:solidFill>
              <a:schemeClr val="tx1"/>
            </a:solidFill>
            <a:prstDash val="solid"/>
          </a:ln>
        </p:spPr>
        <p:txBody>
          <a:bodyPr wrap="square" lIns="91354" tIns="45678" rIns="91354" bIns="45678" rtlCol="0">
            <a:noAutofit/>
          </a:bodyPr>
          <a:lstStyle/>
          <a:p>
            <a:pPr algn="ctr"/>
            <a:r>
              <a:rPr lang="en-US" altLang="zh-CN" sz="2400" dirty="0" smtClean="0">
                <a:solidFill>
                  <a:schemeClr val="bg1"/>
                </a:solidFill>
              </a:rPr>
              <a:t>ML app worker 1</a:t>
            </a:r>
            <a:endParaRPr lang="zh-CN" altLang="en-US" sz="1800" dirty="0">
              <a:solidFill>
                <a:schemeClr val="bg1"/>
              </a:solidFill>
            </a:endParaRPr>
          </a:p>
        </p:txBody>
      </p:sp>
      <p:cxnSp>
        <p:nvCxnSpPr>
          <p:cNvPr id="15" name="Straight Arrow Connector 14"/>
          <p:cNvCxnSpPr/>
          <p:nvPr/>
        </p:nvCxnSpPr>
        <p:spPr bwMode="auto">
          <a:xfrm>
            <a:off x="3788229" y="4180112"/>
            <a:ext cx="1343608" cy="55984"/>
          </a:xfrm>
          <a:prstGeom prst="straightConnector1">
            <a:avLst/>
          </a:prstGeom>
          <a:solidFill>
            <a:schemeClr val="accent1"/>
          </a:solidFill>
          <a:ln w="38100" cap="flat" cmpd="sng" algn="ctr">
            <a:solidFill>
              <a:schemeClr val="tx1"/>
            </a:solidFill>
            <a:prstDash val="solid"/>
            <a:round/>
            <a:headEnd type="arrow" w="med" len="med"/>
            <a:tailEnd type="arrow"/>
          </a:ln>
          <a:effectLst/>
        </p:spPr>
      </p:cxnSp>
      <p:sp>
        <p:nvSpPr>
          <p:cNvPr id="20" name="TextBox 19"/>
          <p:cNvSpPr txBox="1"/>
          <p:nvPr/>
        </p:nvSpPr>
        <p:spPr>
          <a:xfrm>
            <a:off x="5335959" y="5001547"/>
            <a:ext cx="3400604" cy="805210"/>
          </a:xfrm>
          <a:prstGeom prst="rect">
            <a:avLst/>
          </a:prstGeom>
          <a:solidFill>
            <a:schemeClr val="accent1"/>
          </a:solidFill>
          <a:ln w="38100">
            <a:solidFill>
              <a:schemeClr val="tx1"/>
            </a:solidFill>
            <a:prstDash val="solid"/>
          </a:ln>
        </p:spPr>
        <p:txBody>
          <a:bodyPr wrap="square" lIns="91354" tIns="45678" rIns="91354" bIns="45678" rtlCol="0">
            <a:noAutofit/>
          </a:bodyPr>
          <a:lstStyle/>
          <a:p>
            <a:pPr algn="ctr"/>
            <a:r>
              <a:rPr lang="en-US" altLang="zh-CN" sz="2400" dirty="0" smtClean="0">
                <a:solidFill>
                  <a:schemeClr val="bg1"/>
                </a:solidFill>
              </a:rPr>
              <a:t>Parameter server shard 1</a:t>
            </a:r>
          </a:p>
          <a:p>
            <a:pPr algn="ctr"/>
            <a:endParaRPr lang="en-US" altLang="zh-CN" sz="2400" dirty="0" smtClean="0">
              <a:solidFill>
                <a:schemeClr val="bg1"/>
              </a:solidFill>
            </a:endParaRPr>
          </a:p>
          <a:p>
            <a:pPr algn="ctr"/>
            <a:endParaRPr lang="zh-CN" altLang="en-US" sz="1800" dirty="0">
              <a:solidFill>
                <a:schemeClr val="bg1"/>
              </a:solidFill>
            </a:endParaRPr>
          </a:p>
        </p:txBody>
      </p:sp>
      <p:cxnSp>
        <p:nvCxnSpPr>
          <p:cNvPr id="22" name="Straight Arrow Connector 21"/>
          <p:cNvCxnSpPr/>
          <p:nvPr/>
        </p:nvCxnSpPr>
        <p:spPr bwMode="auto">
          <a:xfrm flipV="1">
            <a:off x="3772678" y="5393095"/>
            <a:ext cx="1396481" cy="21771"/>
          </a:xfrm>
          <a:prstGeom prst="straightConnector1">
            <a:avLst/>
          </a:prstGeom>
          <a:solidFill>
            <a:schemeClr val="accent1"/>
          </a:solidFill>
          <a:ln w="38100" cap="flat" cmpd="sng" algn="ctr">
            <a:solidFill>
              <a:schemeClr val="tx1"/>
            </a:solidFill>
            <a:prstDash val="solid"/>
            <a:round/>
            <a:headEnd type="arrow" w="med" len="med"/>
            <a:tailEnd type="arrow"/>
          </a:ln>
          <a:effectLst/>
        </p:spPr>
      </p:cxnSp>
      <p:cxnSp>
        <p:nvCxnSpPr>
          <p:cNvPr id="24" name="Straight Arrow Connector 23"/>
          <p:cNvCxnSpPr/>
          <p:nvPr/>
        </p:nvCxnSpPr>
        <p:spPr bwMode="auto">
          <a:xfrm>
            <a:off x="3788229" y="4348067"/>
            <a:ext cx="1324947" cy="895738"/>
          </a:xfrm>
          <a:prstGeom prst="straightConnector1">
            <a:avLst/>
          </a:prstGeom>
          <a:solidFill>
            <a:schemeClr val="accent1"/>
          </a:solidFill>
          <a:ln w="38100" cap="flat" cmpd="sng" algn="ctr">
            <a:solidFill>
              <a:schemeClr val="tx1"/>
            </a:solidFill>
            <a:prstDash val="solid"/>
            <a:round/>
            <a:headEnd type="arrow" w="med" len="med"/>
            <a:tailEnd type="arrow"/>
          </a:ln>
          <a:effectLst/>
        </p:spPr>
      </p:cxnSp>
      <p:cxnSp>
        <p:nvCxnSpPr>
          <p:cNvPr id="27" name="Straight Arrow Connector 26"/>
          <p:cNvCxnSpPr/>
          <p:nvPr/>
        </p:nvCxnSpPr>
        <p:spPr bwMode="auto">
          <a:xfrm flipV="1">
            <a:off x="3750906" y="4385389"/>
            <a:ext cx="1343608" cy="839756"/>
          </a:xfrm>
          <a:prstGeom prst="straightConnector1">
            <a:avLst/>
          </a:prstGeom>
          <a:solidFill>
            <a:schemeClr val="accent1"/>
          </a:solidFill>
          <a:ln w="38100" cap="flat" cmpd="sng" algn="ctr">
            <a:solidFill>
              <a:schemeClr val="tx1"/>
            </a:solidFill>
            <a:prstDash val="solid"/>
            <a:round/>
            <a:headEnd type="arrow" w="med" len="med"/>
            <a:tailEnd type="arrow"/>
          </a:ln>
          <a:effectLst/>
        </p:spPr>
      </p:cxnSp>
      <p:sp>
        <p:nvSpPr>
          <p:cNvPr id="17" name="Rectangle 16"/>
          <p:cNvSpPr/>
          <p:nvPr/>
        </p:nvSpPr>
        <p:spPr bwMode="auto">
          <a:xfrm>
            <a:off x="653143" y="3750909"/>
            <a:ext cx="8229600" cy="1045028"/>
          </a:xfrm>
          <a:prstGeom prst="rect">
            <a:avLst/>
          </a:prstGeom>
          <a:noFill/>
          <a:ln w="38100"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8" name="Rectangle 17"/>
          <p:cNvSpPr/>
          <p:nvPr/>
        </p:nvSpPr>
        <p:spPr bwMode="auto">
          <a:xfrm>
            <a:off x="674915" y="4911017"/>
            <a:ext cx="8229600" cy="1045028"/>
          </a:xfrm>
          <a:prstGeom prst="rect">
            <a:avLst/>
          </a:prstGeom>
          <a:noFill/>
          <a:ln w="38100"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 vs. stall times</a:t>
            </a:r>
            <a:endParaRPr lang="en-US" dirty="0"/>
          </a:p>
        </p:txBody>
      </p:sp>
      <p:sp>
        <p:nvSpPr>
          <p:cNvPr id="10" name="Content Placeholder 9"/>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dirty="0"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80</a:t>
            </a:fld>
            <a:endParaRPr lang="en-US" altLang="en-US" sz="1600" dirty="0"/>
          </a:p>
        </p:txBody>
      </p:sp>
      <p:pic>
        <p:nvPicPr>
          <p:cNvPr id="4098" name="Picture 2" descr="C:\Users\cui\Dropbox\CMU\Research\2013 LazyTable\pres\2016-04 EuroSys Talk\figs\adamnet-compute-stall-times.png"/>
          <p:cNvPicPr>
            <a:picLocks noChangeAspect="1" noChangeArrowheads="1"/>
          </p:cNvPicPr>
          <p:nvPr/>
        </p:nvPicPr>
        <p:blipFill>
          <a:blip r:embed="rId2" cstate="print"/>
          <a:srcRect/>
          <a:stretch>
            <a:fillRect/>
          </a:stretch>
        </p:blipFill>
        <p:spPr bwMode="auto">
          <a:xfrm>
            <a:off x="656161" y="1207903"/>
            <a:ext cx="7661930" cy="3231714"/>
          </a:xfrm>
          <a:prstGeom prst="rect">
            <a:avLst/>
          </a:prstGeom>
          <a:noFill/>
        </p:spPr>
      </p:pic>
      <p:sp>
        <p:nvSpPr>
          <p:cNvPr id="9" name="TextBox 8"/>
          <p:cNvSpPr txBox="1"/>
          <p:nvPr/>
        </p:nvSpPr>
        <p:spPr>
          <a:xfrm>
            <a:off x="309715" y="4498258"/>
            <a:ext cx="8554065" cy="1631216"/>
          </a:xfrm>
          <a:prstGeom prst="rect">
            <a:avLst/>
          </a:prstGeom>
          <a:noFill/>
        </p:spPr>
        <p:txBody>
          <a:bodyPr wrap="square" rtlCol="0">
            <a:spAutoFit/>
          </a:bodyPr>
          <a:lstStyle/>
          <a:p>
            <a:pPr>
              <a:buFont typeface="Arial" pitchFamily="34" charset="0"/>
              <a:buChar char="•"/>
            </a:pPr>
            <a:r>
              <a:rPr lang="en-US" sz="2000" b="0" dirty="0" smtClean="0"/>
              <a:t> Even for slack 0, updates of a layer can be sent to other machines before the updates of other layers finish</a:t>
            </a:r>
          </a:p>
          <a:p>
            <a:pPr>
              <a:buFont typeface="Arial" pitchFamily="34" charset="0"/>
              <a:buChar char="•"/>
            </a:pPr>
            <a:endParaRPr lang="en-US" sz="2000" b="0" dirty="0" smtClean="0"/>
          </a:p>
          <a:p>
            <a:pPr>
              <a:buFont typeface="Arial" pitchFamily="34" charset="0"/>
              <a:buChar char="•"/>
            </a:pPr>
            <a:r>
              <a:rPr lang="en-US" sz="2000" b="0" dirty="0" smtClean="0"/>
              <a:t> CPU-PS has much overhead of transferring data between GPU/CPU memory in the foreground</a:t>
            </a:r>
            <a:endParaRPr lang="en-US" sz="2000" b="0"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results in the paper</a:t>
            </a:r>
            <a:endParaRPr lang="en-US" dirty="0"/>
          </a:p>
        </p:txBody>
      </p:sp>
      <p:sp>
        <p:nvSpPr>
          <p:cNvPr id="3" name="Content Placeholder 2"/>
          <p:cNvSpPr>
            <a:spLocks noGrp="1"/>
          </p:cNvSpPr>
          <p:nvPr>
            <p:ph idx="1"/>
          </p:nvPr>
        </p:nvSpPr>
        <p:spPr>
          <a:xfrm>
            <a:off x="685800" y="1104900"/>
            <a:ext cx="7962900" cy="4648200"/>
          </a:xfrm>
        </p:spPr>
        <p:txBody>
          <a:bodyPr/>
          <a:lstStyle/>
          <a:p>
            <a:r>
              <a:rPr lang="en-US" dirty="0" smtClean="0"/>
              <a:t>Good scalability and convergence speed for</a:t>
            </a:r>
          </a:p>
          <a:p>
            <a:pPr lvl="1"/>
            <a:r>
              <a:rPr lang="en-US" dirty="0" err="1" smtClean="0"/>
              <a:t>GoogLeNet</a:t>
            </a:r>
            <a:r>
              <a:rPr lang="en-US" dirty="0" smtClean="0"/>
              <a:t> network</a:t>
            </a:r>
          </a:p>
          <a:p>
            <a:pPr lvl="1"/>
            <a:r>
              <a:rPr lang="en-US" dirty="0" smtClean="0"/>
              <a:t>RNN network for video classification</a:t>
            </a:r>
          </a:p>
          <a:p>
            <a:endParaRPr lang="en-US" dirty="0" smtClean="0"/>
          </a:p>
          <a:p>
            <a:r>
              <a:rPr lang="en-US" dirty="0" smtClean="0"/>
              <a:t>Handle problems larger than GPU memory</a:t>
            </a:r>
          </a:p>
          <a:p>
            <a:pPr lvl="1"/>
            <a:r>
              <a:rPr lang="en-US" dirty="0" smtClean="0"/>
              <a:t>Handle models as large as 20 GB with 5 GB GPUs</a:t>
            </a:r>
          </a:p>
          <a:p>
            <a:pPr lvl="1"/>
            <a:r>
              <a:rPr lang="en-US" dirty="0" smtClean="0"/>
              <a:t>Support 4x longer videos for video classification</a:t>
            </a:r>
            <a:endParaRPr lang="en-US" dirty="0"/>
          </a:p>
        </p:txBody>
      </p:sp>
      <p:sp>
        <p:nvSpPr>
          <p:cNvPr id="4" name="Date Placeholder 3"/>
          <p:cNvSpPr>
            <a:spLocks noGrp="1"/>
          </p:cNvSpPr>
          <p:nvPr>
            <p:ph type="dt" sz="half" idx="10"/>
          </p:nvPr>
        </p:nvSpPr>
        <p:spPr/>
        <p:txBody>
          <a:bodyPr/>
          <a:lstStyle/>
          <a:p>
            <a:r>
              <a:rPr lang="en-US" altLang="en-US"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smtClean="0"/>
              <a:t>http://www.pdl.cmu.edu/</a:t>
            </a:r>
            <a:endParaRPr lang="en-US" altLang="en-US" sz="1600" dirty="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81</a:t>
            </a:fld>
            <a:endParaRPr lang="en-US" altLang="en-US" sz="1600"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Sensitivity to information accuracy</a:t>
            </a:r>
            <a:endParaRPr lang="en-US" dirty="0"/>
          </a:p>
        </p:txBody>
      </p:sp>
      <p:sp>
        <p:nvSpPr>
          <p:cNvPr id="4" name="Date Placeholder 3"/>
          <p:cNvSpPr>
            <a:spLocks noGrp="1"/>
          </p:cNvSpPr>
          <p:nvPr>
            <p:ph type="dt" sz="half" idx="10"/>
          </p:nvPr>
        </p:nvSpPr>
        <p:spPr/>
        <p:txBody>
          <a:bodyPr/>
          <a:lstStyle/>
          <a:p>
            <a:r>
              <a:rPr lang="en-US" altLang="en-US" dirty="0"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smtClean="0"/>
              <a:t>http://www.pdl.cmu.edu/</a:t>
            </a:r>
            <a:endParaRPr lang="en-US" altLang="en-US" sz="160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82</a:t>
            </a:fld>
            <a:endParaRPr lang="en-US" altLang="en-US" sz="1600"/>
          </a:p>
        </p:txBody>
      </p:sp>
      <p:sp>
        <p:nvSpPr>
          <p:cNvPr id="3" name="TextBox 2"/>
          <p:cNvSpPr txBox="1"/>
          <p:nvPr/>
        </p:nvSpPr>
        <p:spPr>
          <a:xfrm>
            <a:off x="369888" y="1022414"/>
            <a:ext cx="8413750" cy="830997"/>
          </a:xfrm>
          <a:prstGeom prst="rect">
            <a:avLst/>
          </a:prstGeom>
          <a:noFill/>
        </p:spPr>
        <p:txBody>
          <a:bodyPr wrap="square" rtlCol="0">
            <a:spAutoFit/>
          </a:bodyPr>
          <a:lstStyle/>
          <a:p>
            <a:r>
              <a:rPr lang="en-US" sz="2400" b="0" dirty="0"/>
              <a:t>Report </a:t>
            </a:r>
            <a:r>
              <a:rPr lang="en-US" sz="2400" dirty="0">
                <a:solidFill>
                  <a:srgbClr val="FF0000"/>
                </a:solidFill>
              </a:rPr>
              <a:t>more</a:t>
            </a:r>
            <a:r>
              <a:rPr lang="en-US" sz="2400" b="0" dirty="0"/>
              <a:t> operations than </a:t>
            </a:r>
            <a:r>
              <a:rPr lang="en-US" sz="2400" b="0" dirty="0" smtClean="0"/>
              <a:t>performed</a:t>
            </a:r>
          </a:p>
          <a:p>
            <a:pPr marL="342900" indent="-342900">
              <a:buFont typeface="Arial" panose="020B0604020202020204" pitchFamily="34" charset="0"/>
              <a:buChar char="•"/>
            </a:pPr>
            <a:r>
              <a:rPr lang="en-US" sz="2400" b="0" dirty="0" smtClean="0"/>
              <a:t>Can be caused by work migration or skipped work</a:t>
            </a:r>
            <a:endParaRPr lang="en-US" sz="2400" b="0" dirty="0"/>
          </a:p>
        </p:txBody>
      </p:sp>
      <p:sp>
        <p:nvSpPr>
          <p:cNvPr id="9" name="Rectangle 8"/>
          <p:cNvSpPr/>
          <p:nvPr/>
        </p:nvSpPr>
        <p:spPr bwMode="auto">
          <a:xfrm>
            <a:off x="0" y="5700548"/>
            <a:ext cx="2459421" cy="65421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pic>
        <p:nvPicPr>
          <p:cNvPr id="7" name="Picture 6"/>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837944" y="1856232"/>
            <a:ext cx="5486400" cy="4114800"/>
          </a:xfrm>
          <a:prstGeom prst="rect">
            <a:avLst/>
          </a:prstGeom>
        </p:spPr>
      </p:pic>
      <p:sp>
        <p:nvSpPr>
          <p:cNvPr id="11" name="TextBox 10"/>
          <p:cNvSpPr txBox="1"/>
          <p:nvPr/>
        </p:nvSpPr>
        <p:spPr>
          <a:xfrm>
            <a:off x="3681413" y="5842044"/>
            <a:ext cx="5276396" cy="461665"/>
          </a:xfrm>
          <a:prstGeom prst="rect">
            <a:avLst/>
          </a:prstGeom>
          <a:solidFill>
            <a:schemeClr val="accent5">
              <a:lumMod val="60000"/>
              <a:lumOff val="40000"/>
            </a:schemeClr>
          </a:solidFill>
          <a:ln>
            <a:solidFill>
              <a:srgbClr val="0070C0"/>
            </a:solidFill>
          </a:ln>
        </p:spPr>
        <p:txBody>
          <a:bodyPr wrap="square" rtlCol="0">
            <a:spAutoFit/>
          </a:bodyPr>
          <a:lstStyle/>
          <a:p>
            <a:r>
              <a:rPr lang="en-US" sz="2400" b="0" dirty="0" smtClean="0"/>
              <a:t>All are insensitive to extra information</a:t>
            </a:r>
            <a:endParaRPr lang="en-US" sz="2400" b="0" dirty="0"/>
          </a:p>
        </p:txBody>
      </p:sp>
    </p:spTree>
    <p:extLst>
      <p:ext uri="{BB962C8B-B14F-4D97-AF65-F5344CB8AC3E}">
        <p14:creationId xmlns="" xmlns:p14="http://schemas.microsoft.com/office/powerpoint/2010/main" val="3742525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0" y="5700548"/>
            <a:ext cx="2459421" cy="65421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p:txBody>
          <a:bodyPr/>
          <a:lstStyle/>
          <a:p>
            <a:r>
              <a:rPr lang="en-US" dirty="0" smtClean="0"/>
              <a:t>Sensitivity to information accuracy</a:t>
            </a:r>
            <a:endParaRPr lang="en-US" dirty="0"/>
          </a:p>
        </p:txBody>
      </p:sp>
      <p:sp>
        <p:nvSpPr>
          <p:cNvPr id="4" name="Date Placeholder 3"/>
          <p:cNvSpPr>
            <a:spLocks noGrp="1"/>
          </p:cNvSpPr>
          <p:nvPr>
            <p:ph type="dt" sz="half" idx="10"/>
          </p:nvPr>
        </p:nvSpPr>
        <p:spPr/>
        <p:txBody>
          <a:bodyPr/>
          <a:lstStyle/>
          <a:p>
            <a:r>
              <a:rPr lang="en-US" altLang="en-US" dirty="0"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smtClean="0"/>
              <a:t>http://www.pdl.cmu.edu/</a:t>
            </a:r>
            <a:endParaRPr lang="en-US" altLang="en-US" sz="1600">
              <a:latin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83</a:t>
            </a:fld>
            <a:endParaRPr lang="en-US" altLang="en-US" sz="1600"/>
          </a:p>
        </p:txBody>
      </p:sp>
      <p:sp>
        <p:nvSpPr>
          <p:cNvPr id="3" name="TextBox 2"/>
          <p:cNvSpPr txBox="1"/>
          <p:nvPr/>
        </p:nvSpPr>
        <p:spPr>
          <a:xfrm>
            <a:off x="369888" y="1015690"/>
            <a:ext cx="6716110" cy="830997"/>
          </a:xfrm>
          <a:prstGeom prst="rect">
            <a:avLst/>
          </a:prstGeom>
          <a:noFill/>
        </p:spPr>
        <p:txBody>
          <a:bodyPr wrap="square" rtlCol="0">
            <a:spAutoFit/>
          </a:bodyPr>
          <a:lstStyle/>
          <a:p>
            <a:r>
              <a:rPr lang="en-US" sz="2400" b="0" dirty="0" smtClean="0"/>
              <a:t>Report </a:t>
            </a:r>
            <a:r>
              <a:rPr lang="en-US" sz="2400" dirty="0" smtClean="0">
                <a:solidFill>
                  <a:srgbClr val="FF0000"/>
                </a:solidFill>
              </a:rPr>
              <a:t>less</a:t>
            </a:r>
            <a:r>
              <a:rPr lang="en-US" sz="2400" b="0" dirty="0"/>
              <a:t> operations than </a:t>
            </a:r>
            <a:r>
              <a:rPr lang="en-US" sz="2400" b="0" dirty="0" smtClean="0"/>
              <a:t>performed</a:t>
            </a:r>
          </a:p>
          <a:p>
            <a:pPr marL="342900" indent="-342900">
              <a:buFont typeface="Arial" panose="020B0604020202020204" pitchFamily="34" charset="0"/>
              <a:buChar char="•"/>
            </a:pPr>
            <a:r>
              <a:rPr lang="en-US" sz="2400" b="0" dirty="0" smtClean="0"/>
              <a:t>Can be caused by work migration</a:t>
            </a:r>
            <a:endParaRPr lang="en-US" sz="2400" b="0" dirty="0"/>
          </a:p>
        </p:txBody>
      </p:sp>
      <p:pic>
        <p:nvPicPr>
          <p:cNvPr id="7" name="Picture 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838422" y="1868081"/>
            <a:ext cx="5467156" cy="4114800"/>
          </a:xfrm>
          <a:prstGeom prst="rect">
            <a:avLst/>
          </a:prstGeom>
        </p:spPr>
      </p:pic>
      <p:sp>
        <p:nvSpPr>
          <p:cNvPr id="8" name="TextBox 7"/>
          <p:cNvSpPr txBox="1"/>
          <p:nvPr/>
        </p:nvSpPr>
        <p:spPr>
          <a:xfrm>
            <a:off x="1694029" y="5850384"/>
            <a:ext cx="7283668" cy="461665"/>
          </a:xfrm>
          <a:prstGeom prst="rect">
            <a:avLst/>
          </a:prstGeom>
          <a:solidFill>
            <a:schemeClr val="accent5">
              <a:lumMod val="60000"/>
              <a:lumOff val="40000"/>
            </a:schemeClr>
          </a:solidFill>
          <a:ln>
            <a:solidFill>
              <a:srgbClr val="0070C0"/>
            </a:solidFill>
          </a:ln>
        </p:spPr>
        <p:txBody>
          <a:bodyPr wrap="square" rtlCol="0">
            <a:spAutoFit/>
          </a:bodyPr>
          <a:lstStyle/>
          <a:p>
            <a:r>
              <a:rPr lang="en-US" sz="2400" b="0" dirty="0" smtClean="0"/>
              <a:t>CF and TM are insensitive to missing information</a:t>
            </a:r>
            <a:endParaRPr lang="en-US" sz="2400" b="0" dirty="0"/>
          </a:p>
        </p:txBody>
      </p:sp>
    </p:spTree>
    <p:extLst>
      <p:ext uri="{BB962C8B-B14F-4D97-AF65-F5344CB8AC3E}">
        <p14:creationId xmlns="" xmlns:p14="http://schemas.microsoft.com/office/powerpoint/2010/main" val="3474464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0" y="5700548"/>
            <a:ext cx="2459421" cy="65421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pic>
        <p:nvPicPr>
          <p:cNvPr id="7" name="Picture 6"/>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82880" y="1280160"/>
            <a:ext cx="9509762" cy="4754880"/>
          </a:xfrm>
          <a:prstGeom prst="rect">
            <a:avLst/>
          </a:prstGeom>
        </p:spPr>
      </p:pic>
      <p:sp>
        <p:nvSpPr>
          <p:cNvPr id="2" name="Title 1"/>
          <p:cNvSpPr>
            <a:spLocks noGrp="1"/>
          </p:cNvSpPr>
          <p:nvPr>
            <p:ph type="title"/>
          </p:nvPr>
        </p:nvSpPr>
        <p:spPr/>
        <p:txBody>
          <a:bodyPr/>
          <a:lstStyle/>
          <a:p>
            <a:r>
              <a:rPr lang="en-US" dirty="0" smtClean="0"/>
              <a:t>Optimization break down</a:t>
            </a:r>
            <a:endParaRPr lang="en-US" dirty="0"/>
          </a:p>
        </p:txBody>
      </p:sp>
      <p:sp>
        <p:nvSpPr>
          <p:cNvPr id="4" name="Date Placeholder 3"/>
          <p:cNvSpPr>
            <a:spLocks noGrp="1"/>
          </p:cNvSpPr>
          <p:nvPr>
            <p:ph type="dt" sz="half" idx="10"/>
          </p:nvPr>
        </p:nvSpPr>
        <p:spPr/>
        <p:txBody>
          <a:bodyPr/>
          <a:lstStyle/>
          <a:p>
            <a:r>
              <a:rPr lang="en-US" altLang="en-US" dirty="0" smtClean="0"/>
              <a:t>   Henggang Cui  © </a:t>
            </a:r>
            <a:fld id="{65FB4CC8-47B7-48C4-A12B-51BD15B375A6}" type="datetime6">
              <a:rPr lang="en-US" altLang="en-US" smtClean="0"/>
              <a:pPr/>
              <a:t>April 17</a:t>
            </a:fld>
            <a:endParaRPr lang="en-US" altLang="en-US" dirty="0"/>
          </a:p>
        </p:txBody>
      </p:sp>
      <p:sp>
        <p:nvSpPr>
          <p:cNvPr id="5" name="Footer Placeholder 4"/>
          <p:cNvSpPr>
            <a:spLocks noGrp="1"/>
          </p:cNvSpPr>
          <p:nvPr>
            <p:ph type="ftr" sz="quarter" idx="11"/>
          </p:nvPr>
        </p:nvSpPr>
        <p:spPr/>
        <p:txBody>
          <a:bodyPr/>
          <a:lstStyle/>
          <a:p>
            <a:r>
              <a:rPr lang="en-US" altLang="en-US" smtClean="0"/>
              <a:t>http://www.pdl.cmu.edu/</a:t>
            </a:r>
            <a:endParaRPr lang="en-US" altLang="en-US" sz="1600">
              <a:latin typeface="Times New Roman" panose="02020603050405020304" pitchFamily="18" charset="0"/>
            </a:endParaRPr>
          </a:p>
        </p:txBody>
      </p:sp>
      <p:sp>
        <p:nvSpPr>
          <p:cNvPr id="16" name="TextBox 15"/>
          <p:cNvSpPr txBox="1"/>
          <p:nvPr/>
        </p:nvSpPr>
        <p:spPr>
          <a:xfrm>
            <a:off x="4987496" y="5856468"/>
            <a:ext cx="4039701" cy="830997"/>
          </a:xfrm>
          <a:prstGeom prst="rect">
            <a:avLst/>
          </a:prstGeom>
          <a:solidFill>
            <a:schemeClr val="accent5">
              <a:lumMod val="60000"/>
              <a:lumOff val="40000"/>
            </a:schemeClr>
          </a:solidFill>
          <a:ln>
            <a:solidFill>
              <a:srgbClr val="0070C0"/>
            </a:solidFill>
          </a:ln>
        </p:spPr>
        <p:txBody>
          <a:bodyPr wrap="square" rtlCol="0">
            <a:spAutoFit/>
          </a:bodyPr>
          <a:lstStyle/>
          <a:p>
            <a:r>
              <a:rPr lang="en-US" sz="2400" b="0" dirty="0" smtClean="0"/>
              <a:t>PR: </a:t>
            </a:r>
            <a:r>
              <a:rPr lang="en-US" sz="2400" b="0" dirty="0" err="1" smtClean="0"/>
              <a:t>prefetch</a:t>
            </a:r>
            <a:r>
              <a:rPr lang="en-US" sz="2400" b="0" dirty="0" smtClean="0"/>
              <a:t> + </a:t>
            </a:r>
            <a:r>
              <a:rPr lang="en-US" sz="2400" b="0" dirty="0" err="1" smtClean="0"/>
              <a:t>static_ds</a:t>
            </a:r>
            <a:r>
              <a:rPr lang="en-US" sz="2400" b="0" dirty="0" smtClean="0"/>
              <a:t/>
            </a:r>
            <a:br>
              <a:rPr lang="en-US" sz="2400" b="0" dirty="0" smtClean="0"/>
            </a:br>
            <a:endParaRPr lang="en-US" sz="2400" b="0" dirty="0"/>
          </a:p>
        </p:txBody>
      </p:sp>
      <p:sp>
        <p:nvSpPr>
          <p:cNvPr id="6" name="Slide Number Placeholder 5"/>
          <p:cNvSpPr>
            <a:spLocks noGrp="1"/>
          </p:cNvSpPr>
          <p:nvPr>
            <p:ph type="sldNum" sz="quarter" idx="12"/>
          </p:nvPr>
        </p:nvSpPr>
        <p:spPr/>
        <p:txBody>
          <a:bodyPr/>
          <a:lstStyle/>
          <a:p>
            <a:fld id="{76A2BE87-923C-4A5F-8547-3634F8E0B8FF}" type="slidenum">
              <a:rPr lang="en-US" altLang="en-US" smtClean="0"/>
              <a:pPr/>
              <a:t>84</a:t>
            </a:fld>
            <a:endParaRPr lang="en-US" altLang="en-US" sz="1600"/>
          </a:p>
        </p:txBody>
      </p:sp>
      <p:sp>
        <p:nvSpPr>
          <p:cNvPr id="14" name="TextBox 13"/>
          <p:cNvSpPr txBox="1"/>
          <p:nvPr/>
        </p:nvSpPr>
        <p:spPr>
          <a:xfrm>
            <a:off x="660701" y="1012116"/>
            <a:ext cx="6716110" cy="461665"/>
          </a:xfrm>
          <a:prstGeom prst="rect">
            <a:avLst/>
          </a:prstGeom>
          <a:noFill/>
        </p:spPr>
        <p:txBody>
          <a:bodyPr wrap="square" rtlCol="0">
            <a:spAutoFit/>
          </a:bodyPr>
          <a:lstStyle/>
          <a:p>
            <a:r>
              <a:rPr lang="en-US" sz="2400" b="0" dirty="0"/>
              <a:t>Turn </a:t>
            </a:r>
            <a:r>
              <a:rPr lang="en-US" sz="2400" i="1" dirty="0">
                <a:solidFill>
                  <a:srgbClr val="FF0000"/>
                </a:solidFill>
              </a:rPr>
              <a:t>off </a:t>
            </a:r>
            <a:r>
              <a:rPr lang="en-US" sz="2400" b="0" dirty="0" smtClean="0"/>
              <a:t>one optimization each time</a:t>
            </a:r>
            <a:endParaRPr lang="en-US" sz="2400" b="0" dirty="0"/>
          </a:p>
        </p:txBody>
      </p:sp>
      <p:sp>
        <p:nvSpPr>
          <p:cNvPr id="10" name="TextBox 9"/>
          <p:cNvSpPr txBox="1"/>
          <p:nvPr/>
        </p:nvSpPr>
        <p:spPr>
          <a:xfrm>
            <a:off x="4987496" y="5856468"/>
            <a:ext cx="4039701" cy="830997"/>
          </a:xfrm>
          <a:prstGeom prst="rect">
            <a:avLst/>
          </a:prstGeom>
          <a:solidFill>
            <a:schemeClr val="accent5">
              <a:lumMod val="60000"/>
              <a:lumOff val="40000"/>
            </a:schemeClr>
          </a:solidFill>
          <a:ln>
            <a:solidFill>
              <a:srgbClr val="0070C0"/>
            </a:solidFill>
          </a:ln>
        </p:spPr>
        <p:txBody>
          <a:bodyPr wrap="square" rtlCol="0">
            <a:spAutoFit/>
          </a:bodyPr>
          <a:lstStyle/>
          <a:p>
            <a:r>
              <a:rPr lang="en-US" sz="2400" b="0" dirty="0" smtClean="0"/>
              <a:t>PR: </a:t>
            </a:r>
            <a:r>
              <a:rPr lang="en-US" sz="2400" b="0" dirty="0" err="1" smtClean="0"/>
              <a:t>prefetch</a:t>
            </a:r>
            <a:r>
              <a:rPr lang="en-US" sz="2400" b="0" dirty="0" smtClean="0"/>
              <a:t> + </a:t>
            </a:r>
            <a:r>
              <a:rPr lang="en-US" sz="2400" b="0" dirty="0" err="1" smtClean="0"/>
              <a:t>static_ds</a:t>
            </a:r>
            <a:r>
              <a:rPr lang="en-US" sz="2400" b="0" dirty="0" smtClean="0"/>
              <a:t/>
            </a:r>
            <a:br>
              <a:rPr lang="en-US" sz="2400" b="0" dirty="0" smtClean="0"/>
            </a:br>
            <a:r>
              <a:rPr lang="en-US" sz="2400" b="0" dirty="0" smtClean="0"/>
              <a:t>CF: </a:t>
            </a:r>
            <a:r>
              <a:rPr lang="en-US" sz="2400" b="0" dirty="0" err="1" smtClean="0"/>
              <a:t>prefetch</a:t>
            </a:r>
            <a:r>
              <a:rPr lang="en-US" sz="2400" b="0" dirty="0" smtClean="0"/>
              <a:t> + </a:t>
            </a:r>
            <a:r>
              <a:rPr lang="en-US" sz="2400" b="0" dirty="0" err="1" smtClean="0"/>
              <a:t>numa_aware</a:t>
            </a:r>
            <a:endParaRPr lang="en-US" sz="2400" b="0" dirty="0"/>
          </a:p>
        </p:txBody>
      </p:sp>
      <p:sp>
        <p:nvSpPr>
          <p:cNvPr id="3" name="Rectangle 2"/>
          <p:cNvSpPr/>
          <p:nvPr/>
        </p:nvSpPr>
        <p:spPr bwMode="auto">
          <a:xfrm>
            <a:off x="5575299" y="2823448"/>
            <a:ext cx="264017" cy="2432141"/>
          </a:xfrm>
          <a:prstGeom prst="rect">
            <a:avLst/>
          </a:prstGeom>
          <a:noFill/>
          <a:ln w="635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2" name="Rectangle 11"/>
          <p:cNvSpPr/>
          <p:nvPr/>
        </p:nvSpPr>
        <p:spPr bwMode="auto">
          <a:xfrm>
            <a:off x="3289300" y="2425700"/>
            <a:ext cx="291455" cy="2829890"/>
          </a:xfrm>
          <a:prstGeom prst="rect">
            <a:avLst/>
          </a:prstGeom>
          <a:noFill/>
          <a:ln w="635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3" name="Rectangle 12"/>
          <p:cNvSpPr/>
          <p:nvPr/>
        </p:nvSpPr>
        <p:spPr bwMode="auto">
          <a:xfrm>
            <a:off x="3580755" y="4388385"/>
            <a:ext cx="267345" cy="867205"/>
          </a:xfrm>
          <a:prstGeom prst="rect">
            <a:avLst/>
          </a:prstGeom>
          <a:noFill/>
          <a:ln w="635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15" name="Rectangle 14"/>
          <p:cNvSpPr/>
          <p:nvPr/>
        </p:nvSpPr>
        <p:spPr bwMode="auto">
          <a:xfrm>
            <a:off x="7051297" y="4935329"/>
            <a:ext cx="225803" cy="320260"/>
          </a:xfrm>
          <a:prstGeom prst="rect">
            <a:avLst/>
          </a:prstGeom>
          <a:noFill/>
          <a:ln w="635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Tree>
    <p:extLst>
      <p:ext uri="{BB962C8B-B14F-4D97-AF65-F5344CB8AC3E}">
        <p14:creationId xmlns="" xmlns:p14="http://schemas.microsoft.com/office/powerpoint/2010/main" val="4129471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animBg="1"/>
      <p:bldP spid="3" grpId="0" animBg="1"/>
      <p:bldP spid="12" grpId="0" animBg="1"/>
      <p:bldP spid="13" grpId="0" animBg="1"/>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bwMode="auto">
          <a:xfrm>
            <a:off x="0" y="5700548"/>
            <a:ext cx="2459421" cy="65421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latin typeface="Arial" charset="0"/>
            </a:endParaRPr>
          </a:p>
        </p:txBody>
      </p:sp>
      <p:sp>
        <p:nvSpPr>
          <p:cNvPr id="4101" name="Rectangle 2"/>
          <p:cNvSpPr>
            <a:spLocks noGrp="1" noChangeArrowheads="1"/>
          </p:cNvSpPr>
          <p:nvPr>
            <p:ph type="title"/>
          </p:nvPr>
        </p:nvSpPr>
        <p:spPr/>
        <p:txBody>
          <a:bodyPr/>
          <a:lstStyle/>
          <a:p>
            <a:pPr eaLnBrk="1" hangingPunct="1"/>
            <a:r>
              <a:rPr lang="en-US" sz="3600" dirty="0" smtClean="0"/>
              <a:t>Repeated data access in ML applications</a:t>
            </a:r>
            <a:endParaRPr lang="en-US" altLang="en-US" sz="3600" dirty="0" smtClean="0"/>
          </a:p>
        </p:txBody>
      </p:sp>
      <p:sp>
        <p:nvSpPr>
          <p:cNvPr id="4098" name="Date Placeholder 3"/>
          <p:cNvSpPr>
            <a:spLocks noGrp="1"/>
          </p:cNvSpPr>
          <p:nvPr>
            <p:ph type="dt" sz="half"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1019175" eaLnBrk="0" hangingPunct="0">
              <a:defRPr sz="3200" b="1">
                <a:solidFill>
                  <a:schemeClr val="tx1"/>
                </a:solidFill>
                <a:latin typeface="Arial" panose="020B0604020202020204" pitchFamily="34" charset="0"/>
              </a:defRPr>
            </a:lvl1pPr>
            <a:lvl2pPr marL="742950" indent="-285750" defTabSz="1019175" eaLnBrk="0" hangingPunct="0">
              <a:defRPr sz="3200" b="1">
                <a:solidFill>
                  <a:schemeClr val="tx1"/>
                </a:solidFill>
                <a:latin typeface="Arial" panose="020B0604020202020204" pitchFamily="34" charset="0"/>
              </a:defRPr>
            </a:lvl2pPr>
            <a:lvl3pPr marL="1143000" indent="-228600" defTabSz="1019175" eaLnBrk="0" hangingPunct="0">
              <a:defRPr sz="3200" b="1">
                <a:solidFill>
                  <a:schemeClr val="tx1"/>
                </a:solidFill>
                <a:latin typeface="Arial" panose="020B0604020202020204" pitchFamily="34" charset="0"/>
              </a:defRPr>
            </a:lvl3pPr>
            <a:lvl4pPr marL="1600200" indent="-228600" defTabSz="1019175" eaLnBrk="0" hangingPunct="0">
              <a:defRPr sz="3200" b="1">
                <a:solidFill>
                  <a:schemeClr val="tx1"/>
                </a:solidFill>
                <a:latin typeface="Arial" panose="020B0604020202020204" pitchFamily="34" charset="0"/>
              </a:defRPr>
            </a:lvl4pPr>
            <a:lvl5pPr marL="2057400" indent="-228600" defTabSz="1019175" eaLnBrk="0" hangingPunct="0">
              <a:defRPr sz="3200" b="1">
                <a:solidFill>
                  <a:schemeClr val="tx1"/>
                </a:solidFill>
                <a:latin typeface="Arial" panose="020B0604020202020204" pitchFamily="34" charset="0"/>
              </a:defRPr>
            </a:lvl5pPr>
            <a:lvl6pPr marL="2514600" indent="-228600" defTabSz="1019175" eaLnBrk="0" fontAlgn="base" hangingPunct="0">
              <a:spcBef>
                <a:spcPct val="0"/>
              </a:spcBef>
              <a:spcAft>
                <a:spcPct val="0"/>
              </a:spcAft>
              <a:defRPr sz="3200" b="1">
                <a:solidFill>
                  <a:schemeClr val="tx1"/>
                </a:solidFill>
                <a:latin typeface="Arial" panose="020B0604020202020204" pitchFamily="34" charset="0"/>
              </a:defRPr>
            </a:lvl6pPr>
            <a:lvl7pPr marL="2971800" indent="-228600" defTabSz="1019175" eaLnBrk="0" fontAlgn="base" hangingPunct="0">
              <a:spcBef>
                <a:spcPct val="0"/>
              </a:spcBef>
              <a:spcAft>
                <a:spcPct val="0"/>
              </a:spcAft>
              <a:defRPr sz="3200" b="1">
                <a:solidFill>
                  <a:schemeClr val="tx1"/>
                </a:solidFill>
                <a:latin typeface="Arial" panose="020B0604020202020204" pitchFamily="34" charset="0"/>
              </a:defRPr>
            </a:lvl7pPr>
            <a:lvl8pPr marL="3429000" indent="-228600" defTabSz="1019175" eaLnBrk="0" fontAlgn="base" hangingPunct="0">
              <a:spcBef>
                <a:spcPct val="0"/>
              </a:spcBef>
              <a:spcAft>
                <a:spcPct val="0"/>
              </a:spcAft>
              <a:defRPr sz="3200" b="1">
                <a:solidFill>
                  <a:schemeClr val="tx1"/>
                </a:solidFill>
                <a:latin typeface="Arial" panose="020B0604020202020204" pitchFamily="34" charset="0"/>
              </a:defRPr>
            </a:lvl8pPr>
            <a:lvl9pPr marL="3886200" indent="-228600" defTabSz="1019175"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900" b="0" dirty="0" smtClean="0">
                <a:latin typeface="Helvetica" panose="020B0604020202020204" pitchFamily="34" charset="0"/>
              </a:rPr>
              <a:t>   Henggang Cui  © </a:t>
            </a:r>
            <a:fld id="{993CD4F8-D8DA-44E9-835C-9BC11B72ABB8}" type="datetime6">
              <a:rPr lang="en-US" altLang="en-US" sz="900" b="0" smtClean="0">
                <a:latin typeface="Helvetica" panose="020B0604020202020204" pitchFamily="34" charset="0"/>
              </a:rPr>
              <a:pPr/>
              <a:t>April 17</a:t>
            </a:fld>
            <a:endParaRPr lang="en-US" altLang="en-US" sz="900" b="0" dirty="0">
              <a:latin typeface="Helvetica" panose="020B0604020202020204" pitchFamily="34" charset="0"/>
            </a:endParaRPr>
          </a:p>
        </p:txBody>
      </p:sp>
      <p:sp>
        <p:nvSpPr>
          <p:cNvPr id="4099" name="Footer Placeholder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1019175" eaLnBrk="0" hangingPunct="0">
              <a:defRPr sz="3200" b="1">
                <a:solidFill>
                  <a:schemeClr val="tx1"/>
                </a:solidFill>
                <a:latin typeface="Arial" panose="020B0604020202020204" pitchFamily="34" charset="0"/>
              </a:defRPr>
            </a:lvl1pPr>
            <a:lvl2pPr marL="742950" indent="-285750" defTabSz="1019175" eaLnBrk="0" hangingPunct="0">
              <a:defRPr sz="3200" b="1">
                <a:solidFill>
                  <a:schemeClr val="tx1"/>
                </a:solidFill>
                <a:latin typeface="Arial" panose="020B0604020202020204" pitchFamily="34" charset="0"/>
              </a:defRPr>
            </a:lvl2pPr>
            <a:lvl3pPr marL="1143000" indent="-228600" defTabSz="1019175" eaLnBrk="0" hangingPunct="0">
              <a:defRPr sz="3200" b="1">
                <a:solidFill>
                  <a:schemeClr val="tx1"/>
                </a:solidFill>
                <a:latin typeface="Arial" panose="020B0604020202020204" pitchFamily="34" charset="0"/>
              </a:defRPr>
            </a:lvl3pPr>
            <a:lvl4pPr marL="1600200" indent="-228600" defTabSz="1019175" eaLnBrk="0" hangingPunct="0">
              <a:defRPr sz="3200" b="1">
                <a:solidFill>
                  <a:schemeClr val="tx1"/>
                </a:solidFill>
                <a:latin typeface="Arial" panose="020B0604020202020204" pitchFamily="34" charset="0"/>
              </a:defRPr>
            </a:lvl4pPr>
            <a:lvl5pPr marL="2057400" indent="-228600" defTabSz="1019175" eaLnBrk="0" hangingPunct="0">
              <a:defRPr sz="3200" b="1">
                <a:solidFill>
                  <a:schemeClr val="tx1"/>
                </a:solidFill>
                <a:latin typeface="Arial" panose="020B0604020202020204" pitchFamily="34" charset="0"/>
              </a:defRPr>
            </a:lvl5pPr>
            <a:lvl6pPr marL="2514600" indent="-228600" defTabSz="1019175" eaLnBrk="0" fontAlgn="base" hangingPunct="0">
              <a:spcBef>
                <a:spcPct val="0"/>
              </a:spcBef>
              <a:spcAft>
                <a:spcPct val="0"/>
              </a:spcAft>
              <a:defRPr sz="3200" b="1">
                <a:solidFill>
                  <a:schemeClr val="tx1"/>
                </a:solidFill>
                <a:latin typeface="Arial" panose="020B0604020202020204" pitchFamily="34" charset="0"/>
              </a:defRPr>
            </a:lvl6pPr>
            <a:lvl7pPr marL="2971800" indent="-228600" defTabSz="1019175" eaLnBrk="0" fontAlgn="base" hangingPunct="0">
              <a:spcBef>
                <a:spcPct val="0"/>
              </a:spcBef>
              <a:spcAft>
                <a:spcPct val="0"/>
              </a:spcAft>
              <a:defRPr sz="3200" b="1">
                <a:solidFill>
                  <a:schemeClr val="tx1"/>
                </a:solidFill>
                <a:latin typeface="Arial" panose="020B0604020202020204" pitchFamily="34" charset="0"/>
              </a:defRPr>
            </a:lvl7pPr>
            <a:lvl8pPr marL="3429000" indent="-228600" defTabSz="1019175" eaLnBrk="0" fontAlgn="base" hangingPunct="0">
              <a:spcBef>
                <a:spcPct val="0"/>
              </a:spcBef>
              <a:spcAft>
                <a:spcPct val="0"/>
              </a:spcAft>
              <a:defRPr sz="3200" b="1">
                <a:solidFill>
                  <a:schemeClr val="tx1"/>
                </a:solidFill>
                <a:latin typeface="Arial" panose="020B0604020202020204" pitchFamily="34" charset="0"/>
              </a:defRPr>
            </a:lvl8pPr>
            <a:lvl9pPr marL="3886200" indent="-228600" defTabSz="1019175"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900" b="0" smtClean="0">
                <a:latin typeface="Helvetica" panose="020B0604020202020204" pitchFamily="34" charset="0"/>
              </a:rPr>
              <a:t>http://www.pdl.cmu.edu/</a:t>
            </a:r>
            <a:endParaRPr lang="en-US" altLang="en-US" sz="1600" b="0">
              <a:latin typeface="Times New Roman" panose="02020603050405020304" pitchFamily="18" charset="0"/>
            </a:endParaRPr>
          </a:p>
        </p:txBody>
      </p:sp>
      <p:sp>
        <p:nvSpPr>
          <p:cNvPr id="4100"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1019175" eaLnBrk="0" hangingPunct="0">
              <a:defRPr sz="3200" b="1">
                <a:solidFill>
                  <a:schemeClr val="tx1"/>
                </a:solidFill>
                <a:latin typeface="Arial" panose="020B0604020202020204" pitchFamily="34" charset="0"/>
              </a:defRPr>
            </a:lvl1pPr>
            <a:lvl2pPr marL="742950" indent="-285750" defTabSz="1019175" eaLnBrk="0" hangingPunct="0">
              <a:defRPr sz="3200" b="1">
                <a:solidFill>
                  <a:schemeClr val="tx1"/>
                </a:solidFill>
                <a:latin typeface="Arial" panose="020B0604020202020204" pitchFamily="34" charset="0"/>
              </a:defRPr>
            </a:lvl2pPr>
            <a:lvl3pPr marL="1143000" indent="-228600" defTabSz="1019175" eaLnBrk="0" hangingPunct="0">
              <a:defRPr sz="3200" b="1">
                <a:solidFill>
                  <a:schemeClr val="tx1"/>
                </a:solidFill>
                <a:latin typeface="Arial" panose="020B0604020202020204" pitchFamily="34" charset="0"/>
              </a:defRPr>
            </a:lvl3pPr>
            <a:lvl4pPr marL="1600200" indent="-228600" defTabSz="1019175" eaLnBrk="0" hangingPunct="0">
              <a:defRPr sz="3200" b="1">
                <a:solidFill>
                  <a:schemeClr val="tx1"/>
                </a:solidFill>
                <a:latin typeface="Arial" panose="020B0604020202020204" pitchFamily="34" charset="0"/>
              </a:defRPr>
            </a:lvl4pPr>
            <a:lvl5pPr marL="2057400" indent="-228600" defTabSz="1019175" eaLnBrk="0" hangingPunct="0">
              <a:defRPr sz="3200" b="1">
                <a:solidFill>
                  <a:schemeClr val="tx1"/>
                </a:solidFill>
                <a:latin typeface="Arial" panose="020B0604020202020204" pitchFamily="34" charset="0"/>
              </a:defRPr>
            </a:lvl5pPr>
            <a:lvl6pPr marL="2514600" indent="-228600" defTabSz="1019175" eaLnBrk="0" fontAlgn="base" hangingPunct="0">
              <a:spcBef>
                <a:spcPct val="0"/>
              </a:spcBef>
              <a:spcAft>
                <a:spcPct val="0"/>
              </a:spcAft>
              <a:defRPr sz="3200" b="1">
                <a:solidFill>
                  <a:schemeClr val="tx1"/>
                </a:solidFill>
                <a:latin typeface="Arial" panose="020B0604020202020204" pitchFamily="34" charset="0"/>
              </a:defRPr>
            </a:lvl6pPr>
            <a:lvl7pPr marL="2971800" indent="-228600" defTabSz="1019175" eaLnBrk="0" fontAlgn="base" hangingPunct="0">
              <a:spcBef>
                <a:spcPct val="0"/>
              </a:spcBef>
              <a:spcAft>
                <a:spcPct val="0"/>
              </a:spcAft>
              <a:defRPr sz="3200" b="1">
                <a:solidFill>
                  <a:schemeClr val="tx1"/>
                </a:solidFill>
                <a:latin typeface="Arial" panose="020B0604020202020204" pitchFamily="34" charset="0"/>
              </a:defRPr>
            </a:lvl7pPr>
            <a:lvl8pPr marL="3429000" indent="-228600" defTabSz="1019175" eaLnBrk="0" fontAlgn="base" hangingPunct="0">
              <a:spcBef>
                <a:spcPct val="0"/>
              </a:spcBef>
              <a:spcAft>
                <a:spcPct val="0"/>
              </a:spcAft>
              <a:defRPr sz="3200" b="1">
                <a:solidFill>
                  <a:schemeClr val="tx1"/>
                </a:solidFill>
                <a:latin typeface="Arial" panose="020B0604020202020204" pitchFamily="34" charset="0"/>
              </a:defRPr>
            </a:lvl8pPr>
            <a:lvl9pPr marL="3886200" indent="-228600" defTabSz="1019175" eaLnBrk="0" fontAlgn="base" hangingPunct="0">
              <a:spcBef>
                <a:spcPct val="0"/>
              </a:spcBef>
              <a:spcAft>
                <a:spcPct val="0"/>
              </a:spcAft>
              <a:defRPr sz="3200" b="1">
                <a:solidFill>
                  <a:schemeClr val="tx1"/>
                </a:solidFill>
                <a:latin typeface="Arial" panose="020B0604020202020204" pitchFamily="34" charset="0"/>
              </a:defRPr>
            </a:lvl9pPr>
          </a:lstStyle>
          <a:p>
            <a:fld id="{61E7FBE6-0584-4E6E-A16C-53C9E92B3478}" type="slidenum">
              <a:rPr lang="en-US" altLang="en-US" sz="900" b="0" smtClean="0"/>
              <a:pPr/>
              <a:t>9</a:t>
            </a:fld>
            <a:endParaRPr lang="en-US" altLang="en-US" sz="1600" b="0"/>
          </a:p>
        </p:txBody>
      </p:sp>
      <p:sp>
        <p:nvSpPr>
          <p:cNvPr id="15" name="椭圆 3"/>
          <p:cNvSpPr/>
          <p:nvPr/>
        </p:nvSpPr>
        <p:spPr>
          <a:xfrm>
            <a:off x="1259833" y="2760492"/>
            <a:ext cx="668004" cy="6501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solidFill>
            </a:endParaRPr>
          </a:p>
        </p:txBody>
      </p:sp>
      <p:sp>
        <p:nvSpPr>
          <p:cNvPr id="16" name="椭圆 5"/>
          <p:cNvSpPr/>
          <p:nvPr/>
        </p:nvSpPr>
        <p:spPr>
          <a:xfrm>
            <a:off x="1259833" y="4954816"/>
            <a:ext cx="668004" cy="6501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solidFill>
            </a:endParaRPr>
          </a:p>
        </p:txBody>
      </p:sp>
      <p:sp>
        <p:nvSpPr>
          <p:cNvPr id="17" name="椭圆 6"/>
          <p:cNvSpPr/>
          <p:nvPr/>
        </p:nvSpPr>
        <p:spPr>
          <a:xfrm>
            <a:off x="3430848" y="3817018"/>
            <a:ext cx="668004" cy="6501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chemeClr val="tx1"/>
              </a:solidFill>
            </a:endParaRPr>
          </a:p>
        </p:txBody>
      </p:sp>
      <p:cxnSp>
        <p:nvCxnSpPr>
          <p:cNvPr id="18" name="直接箭头连接符 8"/>
          <p:cNvCxnSpPr/>
          <p:nvPr/>
        </p:nvCxnSpPr>
        <p:spPr>
          <a:xfrm>
            <a:off x="1677336" y="3464044"/>
            <a:ext cx="0" cy="149077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0"/>
          <p:cNvCxnSpPr/>
          <p:nvPr/>
        </p:nvCxnSpPr>
        <p:spPr>
          <a:xfrm>
            <a:off x="1510335" y="3410662"/>
            <a:ext cx="0" cy="1490772"/>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155785" y="2272864"/>
            <a:ext cx="2324219" cy="457654"/>
          </a:xfrm>
          <a:prstGeom prst="rect">
            <a:avLst/>
          </a:prstGeom>
          <a:noFill/>
        </p:spPr>
        <p:txBody>
          <a:bodyPr wrap="square" rtlCol="0">
            <a:spAutoFit/>
          </a:bodyPr>
          <a:lstStyle/>
          <a:p>
            <a:r>
              <a:rPr lang="en-US" altLang="zh-CN" sz="1800" dirty="0" smtClean="0"/>
              <a:t>Page-0</a:t>
            </a:r>
            <a:endParaRPr lang="zh-CN" altLang="en-US" sz="1800" dirty="0"/>
          </a:p>
        </p:txBody>
      </p:sp>
      <p:sp>
        <p:nvSpPr>
          <p:cNvPr id="21" name="TextBox 20"/>
          <p:cNvSpPr txBox="1"/>
          <p:nvPr/>
        </p:nvSpPr>
        <p:spPr>
          <a:xfrm>
            <a:off x="1099782" y="5686258"/>
            <a:ext cx="2226816" cy="457654"/>
          </a:xfrm>
          <a:prstGeom prst="rect">
            <a:avLst/>
          </a:prstGeom>
          <a:noFill/>
        </p:spPr>
        <p:txBody>
          <a:bodyPr wrap="square" rtlCol="0">
            <a:spAutoFit/>
          </a:bodyPr>
          <a:lstStyle/>
          <a:p>
            <a:r>
              <a:rPr lang="en-US" altLang="zh-CN" sz="1800" dirty="0" smtClean="0"/>
              <a:t>Page-1</a:t>
            </a:r>
            <a:endParaRPr lang="zh-CN" altLang="en-US" sz="1800" dirty="0"/>
          </a:p>
        </p:txBody>
      </p:sp>
      <p:sp>
        <p:nvSpPr>
          <p:cNvPr id="22" name="TextBox 21"/>
          <p:cNvSpPr txBox="1"/>
          <p:nvPr/>
        </p:nvSpPr>
        <p:spPr>
          <a:xfrm>
            <a:off x="3514346" y="4548458"/>
            <a:ext cx="1169009" cy="457654"/>
          </a:xfrm>
          <a:prstGeom prst="rect">
            <a:avLst/>
          </a:prstGeom>
          <a:noFill/>
        </p:spPr>
        <p:txBody>
          <a:bodyPr wrap="square" rtlCol="0">
            <a:spAutoFit/>
          </a:bodyPr>
          <a:lstStyle/>
          <a:p>
            <a:r>
              <a:rPr lang="en-US" altLang="zh-CN" sz="1800" dirty="0" smtClean="0"/>
              <a:t>Page-2</a:t>
            </a:r>
          </a:p>
        </p:txBody>
      </p:sp>
      <p:cxnSp>
        <p:nvCxnSpPr>
          <p:cNvPr id="23" name="直接箭头连接符 14"/>
          <p:cNvCxnSpPr/>
          <p:nvPr/>
        </p:nvCxnSpPr>
        <p:spPr>
          <a:xfrm flipV="1">
            <a:off x="2011338" y="4304646"/>
            <a:ext cx="1419510" cy="89398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16"/>
          <p:cNvCxnSpPr/>
          <p:nvPr/>
        </p:nvCxnSpPr>
        <p:spPr>
          <a:xfrm flipH="1" flipV="1">
            <a:off x="1927838" y="3248119"/>
            <a:ext cx="1503010" cy="65017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rot="16200000">
            <a:off x="654569" y="3840775"/>
            <a:ext cx="1137797" cy="369332"/>
          </a:xfrm>
          <a:prstGeom prst="rect">
            <a:avLst/>
          </a:prstGeom>
          <a:noFill/>
        </p:spPr>
        <p:txBody>
          <a:bodyPr wrap="square" rtlCol="0">
            <a:spAutoFit/>
          </a:bodyPr>
          <a:lstStyle/>
          <a:p>
            <a:r>
              <a:rPr lang="en-US" altLang="zh-CN" sz="1800" dirty="0" smtClean="0"/>
              <a:t>Link-2</a:t>
            </a:r>
            <a:endParaRPr lang="zh-CN" altLang="en-US" sz="1800" dirty="0"/>
          </a:p>
        </p:txBody>
      </p:sp>
      <p:sp>
        <p:nvSpPr>
          <p:cNvPr id="26" name="TextBox 25"/>
          <p:cNvSpPr txBox="1"/>
          <p:nvPr/>
        </p:nvSpPr>
        <p:spPr>
          <a:xfrm rot="16200000">
            <a:off x="1322571" y="3794897"/>
            <a:ext cx="1137797" cy="369332"/>
          </a:xfrm>
          <a:prstGeom prst="rect">
            <a:avLst/>
          </a:prstGeom>
          <a:noFill/>
        </p:spPr>
        <p:txBody>
          <a:bodyPr wrap="square" rtlCol="0">
            <a:spAutoFit/>
          </a:bodyPr>
          <a:lstStyle/>
          <a:p>
            <a:r>
              <a:rPr lang="en-US" altLang="zh-CN" sz="1800" dirty="0" smtClean="0"/>
              <a:t>Link-3</a:t>
            </a:r>
            <a:endParaRPr lang="zh-CN" altLang="en-US" sz="1800" dirty="0"/>
          </a:p>
        </p:txBody>
      </p:sp>
      <p:sp>
        <p:nvSpPr>
          <p:cNvPr id="27" name="TextBox 26"/>
          <p:cNvSpPr txBox="1"/>
          <p:nvPr/>
        </p:nvSpPr>
        <p:spPr>
          <a:xfrm rot="1373139">
            <a:off x="2215604" y="3151628"/>
            <a:ext cx="1169007" cy="369332"/>
          </a:xfrm>
          <a:prstGeom prst="rect">
            <a:avLst/>
          </a:prstGeom>
          <a:noFill/>
        </p:spPr>
        <p:txBody>
          <a:bodyPr wrap="square" rtlCol="0">
            <a:spAutoFit/>
          </a:bodyPr>
          <a:lstStyle/>
          <a:p>
            <a:r>
              <a:rPr lang="en-US" altLang="zh-CN" sz="1800" dirty="0" smtClean="0"/>
              <a:t>Link-0</a:t>
            </a:r>
            <a:endParaRPr lang="zh-CN" altLang="en-US" sz="1800" dirty="0"/>
          </a:p>
        </p:txBody>
      </p:sp>
      <p:sp>
        <p:nvSpPr>
          <p:cNvPr id="28" name="TextBox 27"/>
          <p:cNvSpPr txBox="1"/>
          <p:nvPr/>
        </p:nvSpPr>
        <p:spPr>
          <a:xfrm rot="19457410">
            <a:off x="2276929" y="4865087"/>
            <a:ext cx="1169007" cy="369332"/>
          </a:xfrm>
          <a:prstGeom prst="rect">
            <a:avLst/>
          </a:prstGeom>
          <a:noFill/>
        </p:spPr>
        <p:txBody>
          <a:bodyPr wrap="square" rtlCol="0">
            <a:spAutoFit/>
          </a:bodyPr>
          <a:lstStyle/>
          <a:p>
            <a:r>
              <a:rPr lang="en-US" altLang="zh-CN" sz="1800" dirty="0" smtClean="0"/>
              <a:t>Link-1</a:t>
            </a:r>
            <a:endParaRPr lang="zh-CN" altLang="en-US" sz="1800" dirty="0"/>
          </a:p>
        </p:txBody>
      </p:sp>
      <p:grpSp>
        <p:nvGrpSpPr>
          <p:cNvPr id="2" name="Group 2"/>
          <p:cNvGrpSpPr/>
          <p:nvPr/>
        </p:nvGrpSpPr>
        <p:grpSpPr>
          <a:xfrm>
            <a:off x="3055245" y="3075916"/>
            <a:ext cx="2080800" cy="1695332"/>
            <a:chOff x="5277943" y="2327052"/>
            <a:chExt cx="2080800" cy="1695332"/>
          </a:xfrm>
        </p:grpSpPr>
        <p:sp>
          <p:nvSpPr>
            <p:cNvPr id="10" name="椭圆 26"/>
            <p:cNvSpPr/>
            <p:nvPr/>
          </p:nvSpPr>
          <p:spPr>
            <a:xfrm>
              <a:off x="5277943" y="2773192"/>
              <a:ext cx="180901" cy="1249192"/>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28"/>
            <p:cNvCxnSpPr>
              <a:stCxn id="10" idx="7"/>
            </p:cNvCxnSpPr>
            <p:nvPr/>
          </p:nvCxnSpPr>
          <p:spPr>
            <a:xfrm flipV="1">
              <a:off x="5432351" y="2594736"/>
              <a:ext cx="478746" cy="361395"/>
            </a:xfrm>
            <a:prstGeom prst="straightConnector1">
              <a:avLst/>
            </a:prstGeom>
            <a:ln w="12700">
              <a:solidFill>
                <a:srgbClr val="FF0000"/>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820646" y="2327052"/>
              <a:ext cx="1538097" cy="369332"/>
            </a:xfrm>
            <a:prstGeom prst="rect">
              <a:avLst/>
            </a:prstGeom>
            <a:noFill/>
          </p:spPr>
          <p:txBody>
            <a:bodyPr wrap="square" rtlCol="0">
              <a:spAutoFit/>
            </a:bodyPr>
            <a:lstStyle/>
            <a:p>
              <a:r>
                <a:rPr lang="en-US" altLang="zh-CN" sz="1800" dirty="0" smtClean="0"/>
                <a:t>Worker-0</a:t>
              </a:r>
              <a:endParaRPr lang="zh-CN" altLang="en-US" sz="1800" dirty="0"/>
            </a:p>
          </p:txBody>
        </p:sp>
      </p:grpSp>
      <p:grpSp>
        <p:nvGrpSpPr>
          <p:cNvPr id="3" name="Group 1"/>
          <p:cNvGrpSpPr/>
          <p:nvPr/>
        </p:nvGrpSpPr>
        <p:grpSpPr>
          <a:xfrm>
            <a:off x="38129" y="4592791"/>
            <a:ext cx="1841258" cy="871776"/>
            <a:chOff x="2260827" y="3843927"/>
            <a:chExt cx="1841258" cy="871776"/>
          </a:xfrm>
        </p:grpSpPr>
        <p:sp>
          <p:nvSpPr>
            <p:cNvPr id="8" name="TextBox 7"/>
            <p:cNvSpPr txBox="1"/>
            <p:nvPr/>
          </p:nvSpPr>
          <p:spPr>
            <a:xfrm>
              <a:off x="2260827" y="4346371"/>
              <a:ext cx="1357195" cy="369332"/>
            </a:xfrm>
            <a:prstGeom prst="rect">
              <a:avLst/>
            </a:prstGeom>
            <a:noFill/>
          </p:spPr>
          <p:txBody>
            <a:bodyPr wrap="square" rtlCol="0">
              <a:spAutoFit/>
            </a:bodyPr>
            <a:lstStyle/>
            <a:p>
              <a:r>
                <a:rPr lang="en-US" altLang="zh-CN" sz="1800" dirty="0"/>
                <a:t>Worker-1</a:t>
              </a:r>
              <a:endParaRPr lang="zh-CN" altLang="en-US" sz="1800" dirty="0"/>
            </a:p>
          </p:txBody>
        </p:sp>
        <p:sp>
          <p:nvSpPr>
            <p:cNvPr id="13" name="椭圆 31"/>
            <p:cNvSpPr/>
            <p:nvPr/>
          </p:nvSpPr>
          <p:spPr>
            <a:xfrm>
              <a:off x="3559382" y="3843927"/>
              <a:ext cx="542703" cy="178456"/>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32"/>
            <p:cNvCxnSpPr>
              <a:endCxn id="8" idx="0"/>
            </p:cNvCxnSpPr>
            <p:nvPr/>
          </p:nvCxnSpPr>
          <p:spPr>
            <a:xfrm flipH="1">
              <a:off x="2939425" y="3933155"/>
              <a:ext cx="619957" cy="413216"/>
            </a:xfrm>
            <a:prstGeom prst="straightConnector1">
              <a:avLst/>
            </a:prstGeom>
            <a:ln w="12700">
              <a:solidFill>
                <a:srgbClr val="FF0000"/>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grpSp>
      <p:sp>
        <p:nvSpPr>
          <p:cNvPr id="32" name="TextBox 31"/>
          <p:cNvSpPr txBox="1"/>
          <p:nvPr/>
        </p:nvSpPr>
        <p:spPr>
          <a:xfrm>
            <a:off x="4409957" y="3557817"/>
            <a:ext cx="4734043" cy="2246769"/>
          </a:xfrm>
          <a:prstGeom prst="rect">
            <a:avLst/>
          </a:prstGeom>
          <a:noFill/>
        </p:spPr>
        <p:txBody>
          <a:bodyPr wrap="square" rtlCol="0">
            <a:spAutoFit/>
          </a:bodyPr>
          <a:lstStyle/>
          <a:p>
            <a:r>
              <a:rPr lang="en-US" sz="2000" b="0" dirty="0" smtClean="0">
                <a:latin typeface="Consolas" panose="020B0609020204030204" pitchFamily="49" charset="0"/>
                <a:cs typeface="Consolas" panose="020B0609020204030204" pitchFamily="49" charset="0"/>
              </a:rPr>
              <a:t>Init ranks to random value</a:t>
            </a:r>
          </a:p>
          <a:p>
            <a:r>
              <a:rPr lang="en-US" sz="2000" dirty="0" smtClean="0">
                <a:latin typeface="Consolas" panose="020B0609020204030204" pitchFamily="49" charset="0"/>
                <a:cs typeface="Consolas" panose="020B0609020204030204" pitchFamily="49" charset="0"/>
              </a:rPr>
              <a:t>LOOP</a:t>
            </a:r>
          </a:p>
          <a:p>
            <a:r>
              <a:rPr lang="en-US" sz="2000" b="0" dirty="0" smtClean="0">
                <a:latin typeface="Consolas" panose="020B0609020204030204" pitchFamily="49" charset="0"/>
                <a:cs typeface="Consolas" panose="020B0609020204030204" pitchFamily="49" charset="0"/>
              </a:rPr>
              <a:t>  </a:t>
            </a:r>
            <a:r>
              <a:rPr lang="en-US" sz="2000" dirty="0" smtClean="0">
                <a:latin typeface="Consolas" panose="020B0609020204030204" pitchFamily="49" charset="0"/>
                <a:cs typeface="Consolas" panose="020B0609020204030204" pitchFamily="49" charset="0"/>
              </a:rPr>
              <a:t>FOREACH</a:t>
            </a:r>
            <a:r>
              <a:rPr lang="en-US" sz="2000" b="0" dirty="0" smtClean="0">
                <a:latin typeface="Consolas" panose="020B0609020204030204" pitchFamily="49" charset="0"/>
                <a:cs typeface="Consolas" panose="020B0609020204030204" pitchFamily="49" charset="0"/>
              </a:rPr>
              <a:t> link from </a:t>
            </a:r>
            <a:r>
              <a:rPr lang="en-US" sz="2000" b="0" dirty="0" err="1" smtClean="0">
                <a:latin typeface="Consolas" panose="020B0609020204030204" pitchFamily="49" charset="0"/>
                <a:cs typeface="Consolas" panose="020B0609020204030204" pitchFamily="49" charset="0"/>
              </a:rPr>
              <a:t>i</a:t>
            </a:r>
            <a:r>
              <a:rPr lang="en-US" sz="2000" b="0" dirty="0" smtClean="0">
                <a:latin typeface="Consolas" panose="020B0609020204030204" pitchFamily="49" charset="0"/>
                <a:cs typeface="Consolas" panose="020B0609020204030204" pitchFamily="49" charset="0"/>
              </a:rPr>
              <a:t> to j</a:t>
            </a:r>
          </a:p>
          <a:p>
            <a:r>
              <a:rPr lang="en-US" sz="2000" b="0" dirty="0" smtClean="0">
                <a:latin typeface="Consolas" panose="020B0609020204030204" pitchFamily="49" charset="0"/>
                <a:cs typeface="Consolas" panose="020B0609020204030204" pitchFamily="49" charset="0"/>
              </a:rPr>
              <a:t>    </a:t>
            </a:r>
            <a:r>
              <a:rPr lang="en-US" sz="2000" dirty="0" smtClean="0">
                <a:solidFill>
                  <a:srgbClr val="C00000"/>
                </a:solidFill>
                <a:latin typeface="Consolas" panose="020B0609020204030204" pitchFamily="49" charset="0"/>
                <a:cs typeface="Consolas" panose="020B0609020204030204" pitchFamily="49" charset="0"/>
              </a:rPr>
              <a:t>Read</a:t>
            </a:r>
            <a:r>
              <a:rPr lang="en-US" sz="2000" b="0" dirty="0" smtClean="0">
                <a:latin typeface="Consolas" panose="020B0609020204030204" pitchFamily="49" charset="0"/>
                <a:cs typeface="Consolas" panose="020B0609020204030204" pitchFamily="49" charset="0"/>
              </a:rPr>
              <a:t> rank[</a:t>
            </a:r>
            <a:r>
              <a:rPr lang="en-US" sz="2000" b="0" dirty="0" err="1" smtClean="0">
                <a:latin typeface="Consolas" panose="020B0609020204030204" pitchFamily="49" charset="0"/>
                <a:cs typeface="Consolas" panose="020B0609020204030204" pitchFamily="49" charset="0"/>
              </a:rPr>
              <a:t>i</a:t>
            </a:r>
            <a:r>
              <a:rPr lang="en-US" sz="2000" b="0" dirty="0" smtClean="0">
                <a:latin typeface="Consolas" panose="020B0609020204030204" pitchFamily="49" charset="0"/>
                <a:cs typeface="Consolas" panose="020B0609020204030204" pitchFamily="49" charset="0"/>
              </a:rPr>
              <a:t>]</a:t>
            </a:r>
          </a:p>
          <a:p>
            <a:r>
              <a:rPr lang="en-US" sz="2000" b="0" dirty="0">
                <a:latin typeface="Consolas" panose="020B0609020204030204" pitchFamily="49" charset="0"/>
                <a:cs typeface="Consolas" panose="020B0609020204030204" pitchFamily="49" charset="0"/>
              </a:rPr>
              <a:t> </a:t>
            </a:r>
            <a:r>
              <a:rPr lang="en-US" sz="2000" b="0" dirty="0" smtClean="0">
                <a:latin typeface="Consolas" panose="020B0609020204030204" pitchFamily="49" charset="0"/>
                <a:cs typeface="Consolas" panose="020B0609020204030204" pitchFamily="49" charset="0"/>
              </a:rPr>
              <a:t>   rank[j] </a:t>
            </a:r>
            <a:r>
              <a:rPr lang="en-US" sz="2000" dirty="0">
                <a:solidFill>
                  <a:srgbClr val="C00000"/>
                </a:solidFill>
                <a:latin typeface="Consolas" panose="020B0609020204030204" pitchFamily="49" charset="0"/>
                <a:cs typeface="Consolas" panose="020B0609020204030204" pitchFamily="49" charset="0"/>
              </a:rPr>
              <a:t>+=</a:t>
            </a:r>
            <a:r>
              <a:rPr lang="en-US" sz="2000" b="0" dirty="0">
                <a:latin typeface="Consolas" panose="020B0609020204030204" pitchFamily="49" charset="0"/>
                <a:cs typeface="Consolas" panose="020B0609020204030204" pitchFamily="49" charset="0"/>
              </a:rPr>
              <a:t> change of </a:t>
            </a:r>
            <a:r>
              <a:rPr lang="en-US" sz="2000" b="0" dirty="0" smtClean="0">
                <a:latin typeface="Consolas" panose="020B0609020204030204" pitchFamily="49" charset="0"/>
                <a:cs typeface="Consolas" panose="020B0609020204030204" pitchFamily="49" charset="0"/>
              </a:rPr>
              <a:t>rank[</a:t>
            </a:r>
            <a:r>
              <a:rPr lang="en-US" sz="2000" b="0" dirty="0" err="1" smtClean="0">
                <a:latin typeface="Consolas" panose="020B0609020204030204" pitchFamily="49" charset="0"/>
                <a:cs typeface="Consolas" panose="020B0609020204030204" pitchFamily="49" charset="0"/>
              </a:rPr>
              <a:t>i</a:t>
            </a:r>
            <a:r>
              <a:rPr lang="en-US" sz="2000" b="0" dirty="0" smtClean="0">
                <a:latin typeface="Consolas" panose="020B0609020204030204" pitchFamily="49" charset="0"/>
                <a:cs typeface="Consolas" panose="020B0609020204030204" pitchFamily="49" charset="0"/>
              </a:rPr>
              <a:t>]</a:t>
            </a:r>
          </a:p>
          <a:p>
            <a:r>
              <a:rPr lang="en-US" sz="2000" b="0" dirty="0" smtClean="0">
                <a:latin typeface="Consolas" panose="020B0609020204030204" pitchFamily="49" charset="0"/>
                <a:cs typeface="Consolas" panose="020B0609020204030204" pitchFamily="49" charset="0"/>
              </a:rPr>
              <a:t>  </a:t>
            </a:r>
            <a:r>
              <a:rPr lang="en-US" sz="2000" dirty="0" smtClean="0">
                <a:latin typeface="Consolas" panose="020B0609020204030204" pitchFamily="49" charset="0"/>
                <a:cs typeface="Consolas" panose="020B0609020204030204" pitchFamily="49" charset="0"/>
              </a:rPr>
              <a:t>ENDFOREACH</a:t>
            </a:r>
          </a:p>
          <a:p>
            <a:r>
              <a:rPr lang="en-US" sz="2000" dirty="0">
                <a:latin typeface="Consolas" panose="020B0609020204030204" pitchFamily="49" charset="0"/>
                <a:cs typeface="Consolas" panose="020B0609020204030204" pitchFamily="49" charset="0"/>
              </a:rPr>
              <a:t>WHILE NOT CONVERGE</a:t>
            </a:r>
          </a:p>
        </p:txBody>
      </p:sp>
      <p:sp>
        <p:nvSpPr>
          <p:cNvPr id="33" name="TextBox 32"/>
          <p:cNvSpPr txBox="1"/>
          <p:nvPr/>
        </p:nvSpPr>
        <p:spPr>
          <a:xfrm>
            <a:off x="323729" y="1101498"/>
            <a:ext cx="8652320" cy="830997"/>
          </a:xfrm>
          <a:prstGeom prst="rect">
            <a:avLst/>
          </a:prstGeom>
          <a:noFill/>
        </p:spPr>
        <p:txBody>
          <a:bodyPr wrap="square" rtlCol="0">
            <a:spAutoFit/>
          </a:bodyPr>
          <a:lstStyle/>
          <a:p>
            <a:r>
              <a:rPr lang="en-US" sz="2400" dirty="0" smtClean="0"/>
              <a:t>Example application: </a:t>
            </a:r>
            <a:r>
              <a:rPr lang="en-US" sz="2400" b="0" dirty="0" err="1" smtClean="0"/>
              <a:t>PageRank</a:t>
            </a:r>
            <a:endParaRPr lang="en-US" sz="2400" b="0" dirty="0" smtClean="0"/>
          </a:p>
          <a:p>
            <a:r>
              <a:rPr lang="en-US" sz="2400" dirty="0" smtClean="0"/>
              <a:t>Parameter data</a:t>
            </a:r>
            <a:r>
              <a:rPr lang="en-US" sz="2400" b="0" dirty="0" smtClean="0"/>
              <a:t>: ranks of pages, stored in parameter server</a:t>
            </a:r>
          </a:p>
        </p:txBody>
      </p:sp>
    </p:spTree>
    <p:extLst>
      <p:ext uri="{BB962C8B-B14F-4D97-AF65-F5344CB8AC3E}">
        <p14:creationId xmlns:p14="http://schemas.microsoft.com/office/powerpoint/2010/main" xmlns="" val="498599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2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2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22297</TotalTime>
  <Words>10409</Words>
  <Application>Microsoft Office PowerPoint</Application>
  <PresentationFormat>On-screen Show (4:3)</PresentationFormat>
  <Paragraphs>1290</Paragraphs>
  <Slides>84</Slides>
  <Notes>74</Notes>
  <HiddenSlides>0</HiddenSlides>
  <MMClips>0</MMClips>
  <ScaleCrop>false</ScaleCrop>
  <HeadingPairs>
    <vt:vector size="4" baseType="variant">
      <vt:variant>
        <vt:lpstr>Theme</vt:lpstr>
      </vt:variant>
      <vt:variant>
        <vt:i4>1</vt:i4>
      </vt:variant>
      <vt:variant>
        <vt:lpstr>Slide Titles</vt:lpstr>
      </vt:variant>
      <vt:variant>
        <vt:i4>84</vt:i4>
      </vt:variant>
    </vt:vector>
  </HeadingPairs>
  <TitlesOfParts>
    <vt:vector size="85" baseType="lpstr">
      <vt:lpstr>Default Design</vt:lpstr>
      <vt:lpstr>Exploiting Application Characteristics for Efficient System Support of Data-parallel Machine Learning</vt:lpstr>
      <vt:lpstr>Machine learning</vt:lpstr>
      <vt:lpstr>Data-parallel machine learning</vt:lpstr>
      <vt:lpstr>Thesis statement</vt:lpstr>
      <vt:lpstr>Three case studies</vt:lpstr>
      <vt:lpstr>Three case studies</vt:lpstr>
      <vt:lpstr>Traditional parameter server design</vt:lpstr>
      <vt:lpstr>Traditional parameter server design</vt:lpstr>
      <vt:lpstr>Repeated data access in ML applications</vt:lpstr>
      <vt:lpstr>Repeated data access in ML applications</vt:lpstr>
      <vt:lpstr>Repeated data access sequence</vt:lpstr>
      <vt:lpstr>Obtain per-iter sequence via a virtual iteration</vt:lpstr>
      <vt:lpstr>Obtain per-iter sequence via a virtual iteration</vt:lpstr>
      <vt:lpstr>Optimizations on informed access</vt:lpstr>
      <vt:lpstr>Optimizations on informed access</vt:lpstr>
      <vt:lpstr>IterStore optimization speedups</vt:lpstr>
      <vt:lpstr>IterStore optimization speedups</vt:lpstr>
      <vt:lpstr>IterStore optimization speedups</vt:lpstr>
      <vt:lpstr>Take-away messages from IterStore</vt:lpstr>
      <vt:lpstr>Three case studies</vt:lpstr>
      <vt:lpstr>A machine with a GPU device</vt:lpstr>
      <vt:lpstr>Single-GPU machine learning</vt:lpstr>
      <vt:lpstr>Multi-GPU ML via CPU parameter  server</vt:lpstr>
      <vt:lpstr>How we train a deep neural network</vt:lpstr>
      <vt:lpstr>How we train a deep neural network</vt:lpstr>
      <vt:lpstr>How we train a deep neural network</vt:lpstr>
      <vt:lpstr>How we train a deep neural network</vt:lpstr>
      <vt:lpstr>How we train a deep neural network</vt:lpstr>
      <vt:lpstr>How we train a deep neural network</vt:lpstr>
      <vt:lpstr>Multi-GPU ML via GeePS</vt:lpstr>
      <vt:lpstr>GeePS prefetches data in the background</vt:lpstr>
      <vt:lpstr>GeePS prefetches data in the background</vt:lpstr>
      <vt:lpstr>GPU memory management</vt:lpstr>
      <vt:lpstr>GPU memory management</vt:lpstr>
      <vt:lpstr>GPU memory management</vt:lpstr>
      <vt:lpstr>Experimental setups</vt:lpstr>
      <vt:lpstr>Training throughput</vt:lpstr>
      <vt:lpstr>Training throughput</vt:lpstr>
      <vt:lpstr>Take-away messages from GeePS</vt:lpstr>
      <vt:lpstr>Three case studies</vt:lpstr>
      <vt:lpstr>Training tunables in machine learning</vt:lpstr>
      <vt:lpstr>Training tunables in machine learning</vt:lpstr>
      <vt:lpstr>Traditional tuning approaches</vt:lpstr>
      <vt:lpstr>Try &amp; evaluate tunables in trial branches</vt:lpstr>
      <vt:lpstr>Try &amp; evaluate tunables in trial branches</vt:lpstr>
      <vt:lpstr>Re-tuning tunables</vt:lpstr>
      <vt:lpstr>MLtuner design details</vt:lpstr>
      <vt:lpstr>Deciding trial time based on stability</vt:lpstr>
      <vt:lpstr>Deciding trial time based on stability</vt:lpstr>
      <vt:lpstr>Experimental setups</vt:lpstr>
      <vt:lpstr>MLtuner vs. traditional tuning approaches</vt:lpstr>
      <vt:lpstr>MLtuner vs. traditional tuning approaches</vt:lpstr>
      <vt:lpstr>MLtuner vs. traditional tuning approaches</vt:lpstr>
      <vt:lpstr>MLtuner vs. traditional tuning approaches</vt:lpstr>
      <vt:lpstr>Tuning initial LR for adaptive LR algorithms</vt:lpstr>
      <vt:lpstr>Tuning initial LR for adaptive LR algorithms</vt:lpstr>
      <vt:lpstr>Thesis contributions</vt:lpstr>
      <vt:lpstr>Thank you!</vt:lpstr>
      <vt:lpstr>References</vt:lpstr>
      <vt:lpstr>References</vt:lpstr>
      <vt:lpstr>Additional related work</vt:lpstr>
      <vt:lpstr>BACKUP SLIDES</vt:lpstr>
      <vt:lpstr>Tuning initial LR improves convergence time</vt:lpstr>
      <vt:lpstr>MLtuner vs. adaptive LR algorithms</vt:lpstr>
      <vt:lpstr>Interface to GeePS-managed buffer</vt:lpstr>
      <vt:lpstr>Highlights of memory management results</vt:lpstr>
      <vt:lpstr>Throughput vs. memory budget</vt:lpstr>
      <vt:lpstr>Computation vs. stall times (more)</vt:lpstr>
      <vt:lpstr>MLtuner</vt:lpstr>
      <vt:lpstr>Time sharing for training branches</vt:lpstr>
      <vt:lpstr>Tunabel searching loop</vt:lpstr>
      <vt:lpstr>Summarizing progress</vt:lpstr>
      <vt:lpstr>Summarizing progress</vt:lpstr>
      <vt:lpstr>Summarizing progress</vt:lpstr>
      <vt:lpstr>Summarizing progress</vt:lpstr>
      <vt:lpstr>Deciding trial time</vt:lpstr>
      <vt:lpstr>Deciding trial time</vt:lpstr>
      <vt:lpstr>Stability condition</vt:lpstr>
      <vt:lpstr>Tunable ranges</vt:lpstr>
      <vt:lpstr>Computation vs. stall times</vt:lpstr>
      <vt:lpstr>More results in the paper</vt:lpstr>
      <vt:lpstr>Sensitivity to information accuracy</vt:lpstr>
      <vt:lpstr>Sensitivity to information accuracy</vt:lpstr>
      <vt:lpstr>Optimization break down</vt:lpstr>
    </vt:vector>
  </TitlesOfParts>
  <Company>Parallel Data Laboratory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Joan Digney</dc:creator>
  <cp:lastModifiedBy>cui</cp:lastModifiedBy>
  <cp:revision>4582</cp:revision>
  <dcterms:created xsi:type="dcterms:W3CDTF">1999-10-15T19:11:16Z</dcterms:created>
  <dcterms:modified xsi:type="dcterms:W3CDTF">2017-04-05T20:22:35Z</dcterms:modified>
</cp:coreProperties>
</file>